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848" r:id="rId3"/>
  </p:sldMasterIdLst>
  <p:notesMasterIdLst>
    <p:notesMasterId r:id="rId11"/>
  </p:notesMasterIdLst>
  <p:sldIdLst>
    <p:sldId id="256" r:id="rId4"/>
    <p:sldId id="294" r:id="rId5"/>
    <p:sldId id="501" r:id="rId6"/>
    <p:sldId id="503" r:id="rId7"/>
    <p:sldId id="509" r:id="rId8"/>
    <p:sldId id="259" r:id="rId9"/>
    <p:sldId id="28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9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80D217-4D9F-49EB-941D-D3ADA007F935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6EA092-6B91-4D88-BF90-D67D0258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41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rot="16200000">
            <a:off x="4533900" y="10287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66800" y="39624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  <a:cs typeface="+mn-cs"/>
              </a:rPr>
              <a:t>DISTRIBUTED SYSTEMS RESEARCH GROUP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noProof="1">
                <a:latin typeface="+mn-lt"/>
                <a:cs typeface="+mn-cs"/>
              </a:rPr>
              <a:t>http://dsrg.mff.cuni.cz</a:t>
            </a:r>
            <a:br>
              <a:rPr lang="en-US" dirty="0">
                <a:latin typeface="+mn-lt"/>
                <a:cs typeface="+mn-cs"/>
              </a:rPr>
            </a:br>
            <a:br>
              <a:rPr lang="en-US" sz="1600" dirty="0">
                <a:latin typeface="+mn-lt"/>
                <a:cs typeface="+mn-cs"/>
              </a:rPr>
            </a:b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CHARLES UNIVERSITY PRAGUE</a:t>
            </a:r>
            <a:b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en-US" dirty="0">
                <a:solidFill>
                  <a:schemeClr val="tx2"/>
                </a:solidFill>
                <a:latin typeface="+mn-lt"/>
                <a:cs typeface="+mn-cs"/>
              </a:rPr>
              <a:t>Faculty of Mathematics and Physics</a:t>
            </a:r>
            <a:endParaRPr lang="en-US" noProof="1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5373688"/>
            <a:ext cx="1400175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3716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30F45-F3FC-4D5E-9C6B-1C2D785C0A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60198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60198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AE199-8F72-4D06-9D5B-B3904FA255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BFD0-5971-4152-B1CF-111DEBB74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A25DE-8726-41C3-A71D-FA38EA59A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6DE82-EA80-4FFB-9735-68274419A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AB7E-8A83-4AD2-93EE-FE7EE588D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2F7AC-E7CD-44E2-B521-DE6123E8A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57E14-8EDB-4E30-B91E-BA524846B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BC1B-4563-4921-B6AA-79334DC24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044A-D476-462D-8B2C-AC88131DA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EBA84-68E2-478E-8743-E4A48B28FA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F734-FD64-4A26-A3FB-F7D7FB86C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371A-2F19-465A-A92E-405D45702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4741-32AC-4259-BF0D-6AF2DDEFB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3957C-A075-4DDB-84FA-42004F58C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ResourceDVD\Clip_Installer\DVD_ART\BoxShots_Logos\Microsoft Research\Microsoft Research b.png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7453313" y="6248400"/>
            <a:ext cx="139858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 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0000"/>
              </a:lnSpc>
              <a:defRPr 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lnSpc>
                <a:spcPct val="90000"/>
              </a:lnSpc>
              <a:defRPr 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90000"/>
              </a:lnSpc>
              <a:def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Repositories\MFF\organisation\MFF\DDDS\Logo\beam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8001056" cy="2857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1728192"/>
          </a:xfrm>
        </p:spPr>
        <p:txBody>
          <a:bodyPr anchor="b" anchorCtr="0">
            <a:noAutofit/>
          </a:bodyPr>
          <a:lstStyle>
            <a:lvl1pPr>
              <a:defRPr sz="54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2786058"/>
            <a:ext cx="49091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124" y="2857496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203120" y="4185331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8025" y="5661248"/>
            <a:ext cx="248132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b="1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CHARLES UNIVERSITY </a:t>
            </a:r>
            <a:r>
              <a:rPr lang="cs-CZ" sz="1300" b="1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1300" b="1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PRAGUE</a:t>
            </a:r>
            <a:endParaRPr lang="cs-CZ" sz="1300" b="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485316"/>
            <a:ext cx="2733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>
                  <a:lumMod val="8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730" y="5917122"/>
            <a:ext cx="2783134" cy="29238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3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1EBA84-68E2-478E-8743-E4A48B28FA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489654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0DA23-AC20-438C-A874-4C2C764F30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C1A02-2E74-465E-B22E-E001B62787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E296-199A-4BC0-A905-D1C114D9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C1A02-2E74-465E-B22E-E001B62787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A232E-087C-4CD0-A1A6-340336CCB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0DA23-AC20-438C-A874-4C2C764F30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37458-08C5-496F-84B1-70E6820AE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BF1B8-EA38-4B22-8796-9B2BCCA6AF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85AA-7220-44AA-A175-0D7FA9125B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12100" y="5805488"/>
            <a:ext cx="9001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609600"/>
          </a:xfrm>
          <a:prstGeom prst="rect">
            <a:avLst/>
          </a:prstGeom>
          <a:solidFill>
            <a:srgbClr val="D3B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 předlohy nadpisů.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77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12986E4F-69E9-4BA4-ABA0-4DA77DA46F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8763000" y="11430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99BEB7-354E-444A-8968-773E1CEDB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86E4F-69E9-4BA4-ABA0-4DA77DA46F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20000"/>
        <a:buFontTx/>
        <a:buBlip>
          <a:blip r:embed="rId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20000"/>
        <a:buFontTx/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20000"/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20000"/>
        <a:buFontTx/>
        <a:buBlip>
          <a:blip r:embed="rId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2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Programovaní v jazyce C#</a:t>
            </a:r>
            <a:br>
              <a:rPr lang="en-US" dirty="0"/>
            </a:br>
            <a:r>
              <a:rPr lang="en-US" dirty="0"/>
              <a:t>ZS 20</a:t>
            </a:r>
            <a:r>
              <a:rPr lang="cs-CZ" dirty="0"/>
              <a:t>23</a:t>
            </a:r>
            <a:r>
              <a:rPr lang="en-US" dirty="0"/>
              <a:t>/20</a:t>
            </a:r>
            <a:r>
              <a:rPr lang="cs-CZ" dirty="0"/>
              <a:t>24</a:t>
            </a: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3275856" y="2786058"/>
            <a:ext cx="5125176" cy="1723062"/>
          </a:xfrm>
        </p:spPr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pavel.jezek@d3s.mff.cuni.cz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Struktura předmětu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000" b="1" dirty="0"/>
              <a:t>NPRG035 (2/2 </a:t>
            </a:r>
            <a:r>
              <a:rPr lang="cs-CZ" sz="2000" b="1" dirty="0" err="1"/>
              <a:t>Zk</a:t>
            </a:r>
            <a:r>
              <a:rPr lang="cs-CZ" sz="2000" b="1" dirty="0"/>
              <a:t>/Z) – Programování v jazyce C# (zima)</a:t>
            </a:r>
          </a:p>
          <a:p>
            <a:pPr eaLnBrk="1" hangingPunct="1"/>
            <a:r>
              <a:rPr lang="cs-CZ" sz="2000" dirty="0"/>
              <a:t>Přednáška</a:t>
            </a:r>
          </a:p>
          <a:p>
            <a:pPr eaLnBrk="1" hangingPunct="1"/>
            <a:r>
              <a:rPr lang="cs-CZ" sz="2000" dirty="0"/>
              <a:t>Cvičení (</a:t>
            </a:r>
            <a:r>
              <a:rPr lang="en-US" sz="2000" dirty="0"/>
              <a:t>SW2/SU2</a:t>
            </a:r>
            <a:r>
              <a:rPr lang="cs-CZ" sz="2000" dirty="0"/>
              <a:t>) – třeba se přihlásit v </a:t>
            </a:r>
            <a:r>
              <a:rPr lang="cs-CZ" sz="2000" dirty="0" err="1"/>
              <a:t>SISu</a:t>
            </a:r>
            <a:endParaRPr lang="cs-CZ" sz="2000" dirty="0"/>
          </a:p>
          <a:p>
            <a:pPr marL="0" indent="0" eaLnBrk="1" hangingPunct="1">
              <a:buNone/>
            </a:pPr>
            <a:r>
              <a:rPr lang="cs-CZ" sz="2000" dirty="0"/>
              <a:t>===</a:t>
            </a:r>
            <a:endParaRPr lang="en-US" sz="1600" dirty="0"/>
          </a:p>
          <a:p>
            <a:pPr>
              <a:buNone/>
            </a:pPr>
            <a:r>
              <a:rPr lang="cs-CZ" sz="2000" b="1" dirty="0"/>
              <a:t>NPRG038 (2/</a:t>
            </a:r>
            <a:r>
              <a:rPr lang="en-US" sz="2000" b="1" dirty="0"/>
              <a:t>2</a:t>
            </a:r>
            <a:r>
              <a:rPr lang="cs-CZ" sz="2000" b="1" dirty="0"/>
              <a:t> </a:t>
            </a:r>
            <a:r>
              <a:rPr lang="cs-CZ" sz="2000" b="1" dirty="0" err="1"/>
              <a:t>Zk</a:t>
            </a:r>
            <a:r>
              <a:rPr lang="cs-CZ" sz="2000" b="1" dirty="0"/>
              <a:t>/Z) – Pokročilé programování v jazyce C# (léto)</a:t>
            </a:r>
          </a:p>
          <a:p>
            <a:pPr eaLnBrk="1" hangingPunct="1"/>
            <a:r>
              <a:rPr lang="cs-CZ" sz="2000" dirty="0"/>
              <a:t>Přednáška</a:t>
            </a:r>
            <a:endParaRPr lang="en-US" sz="2000" dirty="0"/>
          </a:p>
          <a:p>
            <a:r>
              <a:rPr lang="en-US" sz="2000" dirty="0" err="1"/>
              <a:t>Cvi</a:t>
            </a:r>
            <a:r>
              <a:rPr lang="cs-CZ" sz="2000" dirty="0" err="1"/>
              <a:t>čení</a:t>
            </a:r>
            <a:r>
              <a:rPr lang="cs-CZ" sz="2000" dirty="0"/>
              <a:t> </a:t>
            </a:r>
            <a:r>
              <a:rPr lang="en-US" sz="2000" dirty="0"/>
              <a:t>(SW2/SW1)</a:t>
            </a:r>
            <a:r>
              <a:rPr lang="cs-CZ" sz="2000" dirty="0"/>
              <a:t> – třeba se přihlásit v </a:t>
            </a:r>
            <a:r>
              <a:rPr lang="cs-CZ" sz="2000" dirty="0" err="1"/>
              <a:t>SISu</a:t>
            </a:r>
            <a:endParaRPr lang="en-US" sz="2000" dirty="0"/>
          </a:p>
          <a:p>
            <a:pPr>
              <a:buNone/>
            </a:pPr>
            <a:r>
              <a:rPr lang="cs-CZ" sz="2000" b="1" dirty="0"/>
              <a:t>NPRG0</a:t>
            </a:r>
            <a:r>
              <a:rPr lang="en-US" sz="2000" b="1" dirty="0"/>
              <a:t>57</a:t>
            </a:r>
            <a:r>
              <a:rPr lang="cs-CZ" sz="2000" b="1" dirty="0"/>
              <a:t> (2/</a:t>
            </a:r>
            <a:r>
              <a:rPr lang="en-US" sz="2000" b="1" dirty="0"/>
              <a:t>0</a:t>
            </a:r>
            <a:r>
              <a:rPr lang="cs-CZ" sz="2000" b="1" dirty="0"/>
              <a:t> </a:t>
            </a:r>
            <a:r>
              <a:rPr lang="cs-CZ" sz="2000" b="1" dirty="0" err="1"/>
              <a:t>Zk</a:t>
            </a:r>
            <a:r>
              <a:rPr lang="cs-CZ" sz="2000" b="1" dirty="0"/>
              <a:t>) – Pokročilé programování pro .NET </a:t>
            </a:r>
            <a:r>
              <a:rPr lang="en-US" sz="2000" b="1" dirty="0"/>
              <a:t>II </a:t>
            </a:r>
            <a:r>
              <a:rPr lang="cs-CZ" sz="2000" b="1" dirty="0"/>
              <a:t>(léto)</a:t>
            </a:r>
          </a:p>
          <a:p>
            <a:r>
              <a:rPr lang="cs-CZ" sz="2000" dirty="0"/>
              <a:t>Přednáška</a:t>
            </a:r>
            <a:endParaRPr lang="en-US" sz="2000" dirty="0"/>
          </a:p>
          <a:p>
            <a:pPr>
              <a:buNone/>
            </a:pPr>
            <a:r>
              <a:rPr lang="cs-CZ" sz="2000" b="1" dirty="0"/>
              <a:t>NPRG0</a:t>
            </a:r>
            <a:r>
              <a:rPr lang="en-US" sz="2000" b="1" dirty="0"/>
              <a:t>64</a:t>
            </a:r>
            <a:r>
              <a:rPr lang="cs-CZ" sz="2000" b="1" dirty="0"/>
              <a:t> (</a:t>
            </a:r>
            <a:r>
              <a:rPr lang="en-US" sz="2000" b="1" dirty="0"/>
              <a:t>0</a:t>
            </a:r>
            <a:r>
              <a:rPr lang="cs-CZ" sz="2000" b="1" dirty="0"/>
              <a:t>/</a:t>
            </a:r>
            <a:r>
              <a:rPr lang="en-US" sz="2000" b="1" dirty="0"/>
              <a:t>2</a:t>
            </a:r>
            <a:r>
              <a:rPr lang="cs-CZ" sz="2000" b="1" dirty="0"/>
              <a:t> Z) – </a:t>
            </a:r>
            <a:r>
              <a:rPr lang="en-US" sz="2000" b="1" dirty="0" err="1"/>
              <a:t>Programování</a:t>
            </a:r>
            <a:r>
              <a:rPr lang="en-US" sz="2000" b="1" dirty="0"/>
              <a:t> </a:t>
            </a:r>
            <a:r>
              <a:rPr lang="en-US" sz="2000" b="1" dirty="0" err="1"/>
              <a:t>uživatelských</a:t>
            </a:r>
            <a:r>
              <a:rPr lang="en-US" sz="2000" b="1" dirty="0"/>
              <a:t> </a:t>
            </a:r>
            <a:r>
              <a:rPr lang="en-US" sz="2000" b="1" dirty="0" err="1"/>
              <a:t>rozhraní</a:t>
            </a:r>
            <a:r>
              <a:rPr lang="en-US" sz="2000" b="1" dirty="0"/>
              <a:t> v .NET </a:t>
            </a:r>
            <a:r>
              <a:rPr lang="cs-CZ" sz="2000" b="1" dirty="0"/>
              <a:t>(léto)</a:t>
            </a:r>
          </a:p>
          <a:p>
            <a:r>
              <a:rPr lang="cs-CZ" sz="2000" dirty="0"/>
              <a:t>Přednáška</a:t>
            </a:r>
            <a:endParaRPr lang="en-US" sz="2000" dirty="0"/>
          </a:p>
          <a:p>
            <a:pPr marL="0" indent="0">
              <a:buNone/>
            </a:pPr>
            <a:endParaRPr lang="cs-CZ" sz="2000" dirty="0"/>
          </a:p>
          <a:p>
            <a:pPr marL="0" indent="0" eaLnBrk="1" hangingPunct="1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5607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v jazyce C#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</p:spTree>
    <p:extLst>
      <p:ext uri="{BB962C8B-B14F-4D97-AF65-F5344CB8AC3E}">
        <p14:creationId xmlns:p14="http://schemas.microsoft.com/office/powerpoint/2010/main" val="251211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 eaLnBrk="1" hangingPunct="1">
              <a:buFontTx/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pro .NET I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4522" y="2384884"/>
            <a:ext cx="8640960" cy="2266826"/>
          </a:xfrm>
          <a:prstGeom prst="roundRect">
            <a:avLst>
              <a:gd name="adj" fmla="val 936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NPRG064 (0/2 Z) – Programování uživatelských rozhraní v .NET (léto)</a:t>
            </a:r>
            <a:endParaRPr lang="en-US" b="1" dirty="0"/>
          </a:p>
          <a:p>
            <a:pPr algn="ctr"/>
            <a:r>
              <a:rPr lang="cs-CZ" dirty="0"/>
              <a:t>Zápočtový program, který byl uznaný v NPRG035 a</a:t>
            </a:r>
            <a:r>
              <a:rPr lang="en-US" dirty="0"/>
              <a:t>/</a:t>
            </a:r>
            <a:r>
              <a:rPr lang="en-US" dirty="0" err="1"/>
              <a:t>nebo</a:t>
            </a:r>
            <a:r>
              <a:rPr lang="en-US" dirty="0"/>
              <a:t> v NPRG038 a/</a:t>
            </a:r>
            <a:r>
              <a:rPr lang="en-US" dirty="0" err="1"/>
              <a:t>nebo</a:t>
            </a:r>
            <a:r>
              <a:rPr lang="en-US" dirty="0"/>
              <a:t> v NPRG057</a:t>
            </a:r>
            <a:r>
              <a:rPr lang="cs-CZ" dirty="0"/>
              <a:t>, pokud má nějaké netriviální uživatelské rozhraní:</a:t>
            </a:r>
          </a:p>
          <a:p>
            <a:r>
              <a:rPr lang="cs-CZ" dirty="0"/>
              <a:t>Desktop </a:t>
            </a:r>
            <a:r>
              <a:rPr lang="cs-CZ" dirty="0" err="1"/>
              <a:t>App</a:t>
            </a:r>
            <a:r>
              <a:rPr lang="cs-CZ" dirty="0"/>
              <a:t> = </a:t>
            </a:r>
            <a:r>
              <a:rPr lang="cs-CZ" strike="sngStrike" dirty="0" err="1"/>
              <a:t>WinForms</a:t>
            </a:r>
            <a:r>
              <a:rPr lang="cs-CZ" dirty="0"/>
              <a:t>/</a:t>
            </a:r>
            <a:r>
              <a:rPr lang="en-US" dirty="0" err="1"/>
              <a:t>WinForms+MVVM</a:t>
            </a:r>
            <a:r>
              <a:rPr lang="cs-CZ" dirty="0"/>
              <a:t>/WPF/</a:t>
            </a:r>
            <a:r>
              <a:rPr lang="cs-CZ" dirty="0" err="1"/>
              <a:t>WinUI</a:t>
            </a:r>
            <a:r>
              <a:rPr lang="cs-CZ" dirty="0"/>
              <a:t>/</a:t>
            </a:r>
            <a:r>
              <a:rPr lang="cs-CZ" dirty="0" err="1"/>
              <a:t>Uno</a:t>
            </a:r>
            <a:r>
              <a:rPr lang="cs-CZ" dirty="0"/>
              <a:t>/</a:t>
            </a:r>
            <a:r>
              <a:rPr lang="cs-CZ" dirty="0" err="1"/>
              <a:t>Avalonia</a:t>
            </a:r>
            <a:br>
              <a:rPr lang="cs-CZ" dirty="0"/>
            </a:br>
            <a:r>
              <a:rPr lang="cs-CZ" dirty="0"/>
              <a:t>Mobile </a:t>
            </a:r>
            <a:r>
              <a:rPr lang="cs-CZ" dirty="0" err="1"/>
              <a:t>App</a:t>
            </a:r>
            <a:r>
              <a:rPr lang="cs-CZ" dirty="0"/>
              <a:t> = </a:t>
            </a:r>
            <a:r>
              <a:rPr lang="cs-CZ" dirty="0" err="1"/>
              <a:t>Xamarin</a:t>
            </a:r>
            <a:r>
              <a:rPr lang="cs-CZ" dirty="0"/>
              <a:t>/MAUI/</a:t>
            </a:r>
            <a:r>
              <a:rPr lang="cs-CZ" dirty="0" err="1"/>
              <a:t>Uno</a:t>
            </a:r>
            <a:endParaRPr lang="cs-CZ" dirty="0"/>
          </a:p>
          <a:p>
            <a:r>
              <a:rPr lang="cs-CZ" dirty="0"/>
              <a:t>Web </a:t>
            </a:r>
            <a:r>
              <a:rPr lang="cs-CZ" dirty="0" err="1"/>
              <a:t>App</a:t>
            </a:r>
            <a:r>
              <a:rPr lang="cs-CZ" dirty="0"/>
              <a:t> = ASP.NET MVC, </a:t>
            </a:r>
            <a:r>
              <a:rPr lang="cs-CZ" dirty="0" err="1"/>
              <a:t>Blazor</a:t>
            </a:r>
            <a:r>
              <a:rPr lang="cs-CZ" dirty="0"/>
              <a:t> Server, </a:t>
            </a:r>
            <a:r>
              <a:rPr lang="cs-CZ" dirty="0" err="1"/>
              <a:t>Blazor</a:t>
            </a:r>
            <a:r>
              <a:rPr lang="cs-CZ" dirty="0"/>
              <a:t> </a:t>
            </a:r>
            <a:r>
              <a:rPr lang="cs-CZ" dirty="0" err="1"/>
              <a:t>Client</a:t>
            </a:r>
            <a:br>
              <a:rPr lang="cs-CZ" dirty="0"/>
            </a:br>
            <a:r>
              <a:rPr lang="cs-CZ" dirty="0"/>
              <a:t>Game = Unity, </a:t>
            </a:r>
            <a:r>
              <a:rPr lang="cs-CZ" dirty="0" err="1"/>
              <a:t>MonoGame</a:t>
            </a:r>
            <a:r>
              <a:rPr lang="cs-CZ" dirty="0"/>
              <a:t>, Godot</a:t>
            </a:r>
          </a:p>
        </p:txBody>
      </p:sp>
    </p:spTree>
    <p:extLst>
      <p:ext uri="{BB962C8B-B14F-4D97-AF65-F5344CB8AC3E}">
        <p14:creationId xmlns:p14="http://schemas.microsoft.com/office/powerpoint/2010/main" val="414862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Zápočtový program</a:t>
            </a:r>
          </a:p>
        </p:txBody>
      </p:sp>
      <p:sp>
        <p:nvSpPr>
          <p:cNvPr id="14339" name="Zástupný symbol pro obsah 4"/>
          <p:cNvSpPr>
            <a:spLocks noGrp="1"/>
          </p:cNvSpPr>
          <p:nvPr>
            <p:ph type="body" sz="quarter" idx="13"/>
          </p:nvPr>
        </p:nvSpPr>
        <p:spPr>
          <a:xfrm>
            <a:off x="533400" y="980728"/>
            <a:ext cx="8324850" cy="5450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/>
              <a:t>Termíny </a:t>
            </a:r>
            <a:r>
              <a:rPr lang="cs-CZ" sz="1800" b="1" dirty="0"/>
              <a:t>NPRG035 (zima)</a:t>
            </a:r>
            <a:r>
              <a:rPr lang="cs-CZ" sz="1800" dirty="0"/>
              <a:t>, i NPRG038</a:t>
            </a:r>
            <a:r>
              <a:rPr lang="en-US" sz="1800" dirty="0"/>
              <a:t> (l</a:t>
            </a:r>
            <a:r>
              <a:rPr lang="cs-CZ" sz="1800" dirty="0"/>
              <a:t>éto)</a:t>
            </a:r>
            <a:r>
              <a:rPr lang="en-US" sz="1800" dirty="0"/>
              <a:t>, </a:t>
            </a:r>
            <a:r>
              <a:rPr lang="cs-CZ" sz="1800" dirty="0"/>
              <a:t>NPRG057 (léto)</a:t>
            </a:r>
            <a:r>
              <a:rPr lang="en-US" sz="1800" dirty="0"/>
              <a:t>, </a:t>
            </a:r>
            <a:r>
              <a:rPr lang="cs-CZ" sz="1800" dirty="0"/>
              <a:t>NPRG064 (léto):</a:t>
            </a:r>
          </a:p>
          <a:p>
            <a:pPr lvl="1"/>
            <a:r>
              <a:rPr lang="cs-CZ" sz="1400" dirty="0"/>
              <a:t>Specifikace: </a:t>
            </a:r>
            <a:r>
              <a:rPr lang="cs-CZ" sz="1400" b="1" dirty="0"/>
              <a:t>12</a:t>
            </a:r>
            <a:r>
              <a:rPr lang="en-US" sz="1400" b="1" dirty="0"/>
              <a:t>. 7. 202</a:t>
            </a:r>
            <a:r>
              <a:rPr lang="cs-CZ" sz="1400" b="1" dirty="0"/>
              <a:t>4</a:t>
            </a:r>
            <a:r>
              <a:rPr lang="en-US" sz="1400" dirty="0"/>
              <a:t> </a:t>
            </a:r>
            <a:endParaRPr lang="cs-CZ" sz="1400" dirty="0"/>
          </a:p>
          <a:p>
            <a:pPr lvl="1" eaLnBrk="1" hangingPunct="1"/>
            <a:r>
              <a:rPr lang="cs-CZ" sz="1400" dirty="0"/>
              <a:t>Předvedení finální </a:t>
            </a:r>
            <a:r>
              <a:rPr lang="cs-CZ" sz="1400" dirty="0">
                <a:solidFill>
                  <a:srgbClr val="FF0000"/>
                </a:solidFill>
              </a:rPr>
              <a:t>plně funkční</a:t>
            </a:r>
            <a:r>
              <a:rPr lang="cs-CZ" sz="1400" dirty="0"/>
              <a:t> verze (</a:t>
            </a:r>
            <a:r>
              <a:rPr lang="cs-CZ" sz="1400" dirty="0">
                <a:solidFill>
                  <a:srgbClr val="FF0000"/>
                </a:solidFill>
              </a:rPr>
              <a:t>včetně uživatelské a programátorské dokumentace</a:t>
            </a:r>
            <a:r>
              <a:rPr lang="cs-CZ" sz="1400" dirty="0"/>
              <a:t>):</a:t>
            </a:r>
          </a:p>
          <a:p>
            <a:pPr lvl="2"/>
            <a:r>
              <a:rPr lang="cs-CZ" sz="1400" dirty="0"/>
              <a:t>1. </a:t>
            </a:r>
            <a:r>
              <a:rPr lang="cs-CZ" sz="1400" dirty="0" err="1"/>
              <a:t>deadline</a:t>
            </a:r>
            <a:r>
              <a:rPr lang="cs-CZ" sz="1400" dirty="0"/>
              <a:t>: </a:t>
            </a:r>
            <a:r>
              <a:rPr lang="cs-CZ" sz="1400" b="1" dirty="0"/>
              <a:t>9. 8. 2024 </a:t>
            </a:r>
          </a:p>
          <a:p>
            <a:pPr lvl="2"/>
            <a:r>
              <a:rPr lang="cs-CZ" sz="1400" dirty="0"/>
              <a:t>2. </a:t>
            </a:r>
            <a:r>
              <a:rPr lang="cs-CZ" sz="1400" dirty="0" err="1"/>
              <a:t>deadline</a:t>
            </a:r>
            <a:r>
              <a:rPr lang="cs-CZ" sz="1400" dirty="0"/>
              <a:t>: </a:t>
            </a:r>
            <a:r>
              <a:rPr lang="cs-CZ" sz="1400" b="1" dirty="0"/>
              <a:t>6</a:t>
            </a:r>
            <a:r>
              <a:rPr lang="en-US" sz="1400" b="1" dirty="0"/>
              <a:t>. 9. 202</a:t>
            </a:r>
            <a:r>
              <a:rPr lang="cs-CZ" sz="1400" b="1" dirty="0"/>
              <a:t>4 </a:t>
            </a:r>
            <a:endParaRPr lang="cs-CZ" sz="1400" dirty="0"/>
          </a:p>
          <a:p>
            <a:pPr eaLnBrk="1" hangingPunct="1">
              <a:buFontTx/>
              <a:buNone/>
            </a:pPr>
            <a:r>
              <a:rPr lang="cs-CZ" sz="1800" dirty="0"/>
              <a:t>Požadavky na program </a:t>
            </a:r>
            <a:r>
              <a:rPr lang="en-US" sz="1800" dirty="0"/>
              <a:t>z </a:t>
            </a:r>
            <a:r>
              <a:rPr lang="cs-CZ" sz="1800" dirty="0"/>
              <a:t>NPRG035, NPRG064:</a:t>
            </a:r>
          </a:p>
          <a:p>
            <a:pPr lvl="1" eaLnBrk="1" hangingPunct="1"/>
            <a:r>
              <a:rPr lang="cs-CZ" sz="1400" dirty="0"/>
              <a:t>Předvedeno do 1.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cs-CZ" sz="1400" b="1" dirty="0"/>
              <a:t>30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/>
            <a:r>
              <a:rPr lang="cs-CZ" sz="1400" dirty="0"/>
              <a:t>Předvedeno do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cs-CZ" sz="1400" b="1" dirty="0"/>
              <a:t>45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 eaLnBrk="1" hangingPunct="1"/>
            <a:r>
              <a:rPr lang="cs-CZ" sz="1400" dirty="0"/>
              <a:t>Předvedeno po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60</a:t>
            </a:r>
            <a:r>
              <a:rPr lang="cs-CZ" sz="1400" b="1" dirty="0"/>
              <a:t> kB </a:t>
            </a:r>
            <a:r>
              <a:rPr lang="cs-CZ" sz="1400" dirty="0"/>
              <a:t>zdrojového kódu v jazyce </a:t>
            </a:r>
            <a:r>
              <a:rPr lang="en-US" sz="1400" dirty="0"/>
              <a:t>C#</a:t>
            </a:r>
          </a:p>
          <a:p>
            <a:pPr eaLnBrk="1" hangingPunct="1">
              <a:buFontTx/>
              <a:buNone/>
            </a:pPr>
            <a:r>
              <a:rPr lang="cs-CZ" sz="1800" dirty="0"/>
              <a:t>Požadavky na program </a:t>
            </a:r>
            <a:r>
              <a:rPr lang="en-US" sz="1800" dirty="0"/>
              <a:t>z </a:t>
            </a:r>
            <a:r>
              <a:rPr lang="cs-CZ" sz="1800" dirty="0"/>
              <a:t>NPRG03</a:t>
            </a:r>
            <a:r>
              <a:rPr lang="en-US" sz="1800" dirty="0"/>
              <a:t>8</a:t>
            </a:r>
            <a:r>
              <a:rPr lang="cs-CZ" sz="1800" dirty="0"/>
              <a:t>, resp. z NPRG057:</a:t>
            </a:r>
          </a:p>
          <a:p>
            <a:pPr lvl="1"/>
            <a:r>
              <a:rPr lang="cs-CZ" sz="1400" dirty="0"/>
              <a:t>Předvedeno do 1.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45</a:t>
            </a:r>
            <a:r>
              <a:rPr lang="cs-CZ" sz="1400" b="1" dirty="0"/>
              <a:t>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/>
            <a:r>
              <a:rPr lang="cs-CZ" sz="1400" dirty="0"/>
              <a:t>Předvedeno do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60</a:t>
            </a:r>
            <a:r>
              <a:rPr lang="cs-CZ" sz="1400" b="1" dirty="0"/>
              <a:t>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/>
            <a:r>
              <a:rPr lang="cs-CZ" sz="1400" dirty="0"/>
              <a:t>Předvedeno po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90</a:t>
            </a:r>
            <a:r>
              <a:rPr lang="cs-CZ" sz="1400" b="1" dirty="0"/>
              <a:t> kB </a:t>
            </a:r>
            <a:r>
              <a:rPr lang="cs-CZ" sz="1400" dirty="0"/>
              <a:t>zdrojového kódu v jazyce </a:t>
            </a:r>
            <a:r>
              <a:rPr lang="en-US" sz="1400" dirty="0"/>
              <a:t>C#</a:t>
            </a:r>
          </a:p>
          <a:p>
            <a:pPr lvl="1"/>
            <a:r>
              <a:rPr lang="en-US" sz="1400" dirty="0" err="1"/>
              <a:t>Netrivi</a:t>
            </a:r>
            <a:r>
              <a:rPr lang="cs-CZ" sz="1400" dirty="0" err="1"/>
              <a:t>ální</a:t>
            </a:r>
            <a:r>
              <a:rPr lang="cs-CZ" sz="1400" dirty="0"/>
              <a:t> a </a:t>
            </a:r>
            <a:r>
              <a:rPr lang="cs-CZ" sz="1400" b="1" dirty="0"/>
              <a:t>rozumné</a:t>
            </a:r>
            <a:r>
              <a:rPr lang="cs-CZ" sz="1400" dirty="0"/>
              <a:t> použití některé z „technologií“ probíraných v NPRG038 (např.: vlastní operátory, variantní rozhraní, delegáti, vlákna, </a:t>
            </a:r>
            <a:r>
              <a:rPr lang="cs-CZ" sz="1400" dirty="0" err="1"/>
              <a:t>Sockets</a:t>
            </a:r>
            <a:r>
              <a:rPr lang="cs-CZ" sz="1400" dirty="0"/>
              <a:t> </a:t>
            </a:r>
            <a:r>
              <a:rPr lang="en-US" sz="1400" dirty="0"/>
              <a:t>[</a:t>
            </a:r>
            <a:r>
              <a:rPr lang="cs-CZ" sz="1400" dirty="0"/>
              <a:t>síťování</a:t>
            </a:r>
            <a:r>
              <a:rPr lang="en-US" sz="1400" dirty="0"/>
              <a:t>]</a:t>
            </a:r>
            <a:r>
              <a:rPr lang="cs-CZ" sz="1400" dirty="0"/>
              <a:t>, LINQ, </a:t>
            </a:r>
            <a:r>
              <a:rPr lang="cs-CZ" sz="1400" dirty="0" err="1"/>
              <a:t>Reflection</a:t>
            </a:r>
            <a:r>
              <a:rPr lang="en-US" sz="1400" dirty="0"/>
              <a:t>, </a:t>
            </a:r>
            <a:r>
              <a:rPr lang="en-US" sz="1400" dirty="0" err="1"/>
              <a:t>generov</a:t>
            </a:r>
            <a:r>
              <a:rPr lang="cs-CZ" sz="1400" dirty="0" err="1"/>
              <a:t>ání</a:t>
            </a:r>
            <a:r>
              <a:rPr lang="cs-CZ" sz="1400" dirty="0"/>
              <a:t> kódu), resp. NPRG057 (např.: </a:t>
            </a:r>
            <a:r>
              <a:rPr lang="cs-CZ" sz="1400" dirty="0" err="1"/>
              <a:t>unsafe</a:t>
            </a:r>
            <a:r>
              <a:rPr lang="cs-CZ" sz="1400" dirty="0"/>
              <a:t> </a:t>
            </a:r>
            <a:r>
              <a:rPr lang="en-US" sz="1400" dirty="0"/>
              <a:t>k</a:t>
            </a:r>
            <a:r>
              <a:rPr lang="cs-CZ" sz="1400" dirty="0"/>
              <a:t>ód, spolupráce s nativním kódem, pointery, </a:t>
            </a:r>
            <a:r>
              <a:rPr lang="cs-CZ" sz="1400" dirty="0" err="1"/>
              <a:t>Span</a:t>
            </a:r>
            <a:r>
              <a:rPr lang="en-US" sz="1400" dirty="0"/>
              <a:t>, </a:t>
            </a:r>
            <a:r>
              <a:rPr lang="cs-CZ" sz="1400" dirty="0"/>
              <a:t>práce s databázemi [ADO.NET, Entity Framework], RPC [WCF, GRPC],</a:t>
            </a:r>
            <a:r>
              <a:rPr lang="en-US" sz="1400" dirty="0"/>
              <a:t> </a:t>
            </a:r>
            <a:r>
              <a:rPr lang="cs-CZ" sz="1400" dirty="0" err="1"/>
              <a:t>serializace</a:t>
            </a:r>
            <a:r>
              <a:rPr lang="cs-CZ" sz="1400" dirty="0"/>
              <a:t>, </a:t>
            </a:r>
            <a:r>
              <a:rPr lang="cs-CZ" sz="1400" dirty="0" err="1"/>
              <a:t>skriptování</a:t>
            </a:r>
            <a:r>
              <a:rPr lang="cs-CZ" sz="1400" dirty="0"/>
              <a:t> pomocí </a:t>
            </a:r>
            <a:r>
              <a:rPr lang="cs-CZ" sz="1400" dirty="0" err="1"/>
              <a:t>Roslyn</a:t>
            </a:r>
            <a:r>
              <a:rPr lang="cs-CZ" sz="1400" dirty="0"/>
              <a:t>, spolupráce s Python/</a:t>
            </a:r>
            <a:r>
              <a:rPr lang="cs-CZ" sz="1400" dirty="0" err="1"/>
              <a:t>JavaScript</a:t>
            </a:r>
            <a:r>
              <a:rPr lang="cs-CZ" sz="1400" dirty="0"/>
              <a:t>)</a:t>
            </a:r>
            <a:endParaRPr lang="cs-CZ" sz="1400" i="1" dirty="0"/>
          </a:p>
          <a:p>
            <a:pPr lvl="1" eaLnBrk="1" hangingPunct="1"/>
            <a:r>
              <a:rPr lang="cs-CZ" sz="1400" dirty="0"/>
              <a:t>Poznámka: Každý zápočtový program, který splňuje požadavky NPRG038, resp. NPRG057, splňuje i požadavky NPRG035 (tj. lze odevzdat jeden program za oba předměty)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cs-CZ" sz="1400" b="1" dirty="0"/>
              <a:t>POZOR</a:t>
            </a:r>
            <a:r>
              <a:rPr lang="en-US" sz="1400" b="1" dirty="0"/>
              <a:t>!</a:t>
            </a:r>
            <a:r>
              <a:rPr lang="cs-CZ" sz="1400" b="1" dirty="0"/>
              <a:t> Osobní předvedení je součástí odevzdání. Na předvádění si připravte několik </a:t>
            </a:r>
            <a:r>
              <a:rPr lang="cs-CZ" sz="1400" b="1" dirty="0" err="1"/>
              <a:t>slidů</a:t>
            </a:r>
            <a:br>
              <a:rPr lang="cs-CZ" sz="1400" b="1" dirty="0"/>
            </a:br>
            <a:r>
              <a:rPr lang="cs-CZ" sz="1400" b="1" dirty="0"/>
              <a:t>shrnujících: hlavní funkce programu + hlavní řešené problémy + nástin architektury.</a:t>
            </a:r>
            <a:endParaRPr lang="cs-CZ" sz="1200" b="1" dirty="0"/>
          </a:p>
          <a:p>
            <a:pPr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6" name="Obdélník 5"/>
          <p:cNvSpPr/>
          <p:nvPr/>
        </p:nvSpPr>
        <p:spPr>
          <a:xfrm>
            <a:off x="5076056" y="1894385"/>
            <a:ext cx="396044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Nevygenerovaný (ručně psaný) </a:t>
            </a:r>
            <a:r>
              <a:rPr lang="cs-CZ" b="1" dirty="0"/>
              <a:t>rozumný</a:t>
            </a:r>
            <a:r>
              <a:rPr lang="cs-CZ" dirty="0"/>
              <a:t> kód (na požádání posoudí cvičící)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4932040" y="2326432"/>
            <a:ext cx="360040" cy="35661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5004048" y="2542456"/>
            <a:ext cx="504056" cy="21602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 flipH="1" flipV="1">
            <a:off x="4572002" y="2902496"/>
            <a:ext cx="1440158" cy="4320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 flipH="1" flipV="1">
            <a:off x="4608004" y="3082516"/>
            <a:ext cx="1728192" cy="36004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Povinnosti ze cvičení</a:t>
            </a:r>
          </a:p>
        </p:txBody>
      </p:sp>
      <p:sp>
        <p:nvSpPr>
          <p:cNvPr id="13315" name="Zástupný symbol pro obsah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dirty="0"/>
              <a:t>Body za příklady v </a:t>
            </a:r>
            <a:r>
              <a:rPr lang="cs-CZ" sz="2000" dirty="0" err="1"/>
              <a:t>CodExu</a:t>
            </a:r>
            <a:r>
              <a:rPr lang="cs-CZ" sz="2000" dirty="0"/>
              <a:t>:</a:t>
            </a:r>
            <a:endParaRPr lang="en-US" sz="2000" dirty="0"/>
          </a:p>
          <a:p>
            <a:pPr lvl="1"/>
            <a:r>
              <a:rPr lang="en-US" sz="1600" dirty="0" err="1"/>
              <a:t>viz</a:t>
            </a:r>
            <a:r>
              <a:rPr lang="en-US" sz="1600" dirty="0"/>
              <a:t> </a:t>
            </a:r>
            <a:r>
              <a:rPr lang="cs-CZ" sz="1600" dirty="0"/>
              <a:t>můj web</a:t>
            </a:r>
          </a:p>
          <a:p>
            <a:r>
              <a:rPr lang="cs-CZ" sz="2000" dirty="0"/>
              <a:t>POZOR</a:t>
            </a:r>
            <a:r>
              <a:rPr lang="en-US" sz="2000" dirty="0"/>
              <a:t>! Pro </a:t>
            </a:r>
            <a:r>
              <a:rPr lang="en-US" sz="2000" dirty="0" err="1"/>
              <a:t>tento</a:t>
            </a:r>
            <a:r>
              <a:rPr lang="en-US" sz="2000" dirty="0"/>
              <a:t> p</a:t>
            </a:r>
            <a:r>
              <a:rPr lang="cs-CZ" sz="2000" dirty="0" err="1"/>
              <a:t>ředmět</a:t>
            </a:r>
            <a:r>
              <a:rPr lang="cs-CZ" sz="2000" dirty="0"/>
              <a:t> se používá následující instance </a:t>
            </a:r>
            <a:r>
              <a:rPr lang="en-US" sz="2000" dirty="0"/>
              <a:t>Re</a:t>
            </a:r>
            <a:r>
              <a:rPr lang="cs-CZ" sz="2000" dirty="0" err="1"/>
              <a:t>CodExu</a:t>
            </a:r>
            <a:r>
              <a:rPr lang="cs-CZ" sz="2000" dirty="0"/>
              <a:t>:</a:t>
            </a:r>
            <a:br>
              <a:rPr lang="cs-CZ" sz="2000" dirty="0"/>
            </a:br>
            <a:r>
              <a:rPr lang="cs-CZ" sz="1800" dirty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codex.mff.cuni.cz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endParaRPr lang="cs-CZ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cs-CZ" sz="2000" dirty="0"/>
              <a:t>Příklady v </a:t>
            </a:r>
            <a:r>
              <a:rPr lang="en-US" sz="2000" dirty="0"/>
              <a:t>Re</a:t>
            </a:r>
            <a:r>
              <a:rPr lang="cs-CZ" sz="2000" dirty="0" err="1"/>
              <a:t>CodExu</a:t>
            </a:r>
            <a:r>
              <a:rPr lang="cs-CZ" sz="2000" dirty="0"/>
              <a:t>:</a:t>
            </a:r>
          </a:p>
          <a:p>
            <a:pPr lvl="1"/>
            <a:r>
              <a:rPr lang="cs-CZ" sz="1600" dirty="0"/>
              <a:t>Průběžně - příklady ze cvičení (</a:t>
            </a:r>
            <a:r>
              <a:rPr lang="cs-CZ" sz="1600" dirty="0" err="1"/>
              <a:t>deadline</a:t>
            </a:r>
            <a:r>
              <a:rPr lang="cs-CZ" sz="1600" dirty="0"/>
              <a:t> vždy +1 týden)</a:t>
            </a:r>
          </a:p>
          <a:p>
            <a:pPr lvl="1"/>
            <a:r>
              <a:rPr lang="cs-CZ" sz="1600" dirty="0"/>
              <a:t>Na konci semestru – několik těžkých zvláštních úkolů (přibližně 4) pro doplnění nedostatečného počtu bodů za příklady ze cvičení</a:t>
            </a:r>
          </a:p>
          <a:p>
            <a:pPr lvl="1" eaLnBrk="1" hangingPunct="1">
              <a:buNone/>
            </a:pPr>
            <a:endParaRPr 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Zápočtový test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Možnost používat libovolné tištěné materiály (knihy, apod.), kromě vytištěných vyřešených příkladů</a:t>
            </a:r>
          </a:p>
          <a:p>
            <a:r>
              <a:rPr lang="cs-CZ" sz="1600" dirty="0"/>
              <a:t>Z elektronických materiálů pouze mé </a:t>
            </a:r>
            <a:r>
              <a:rPr lang="cs-CZ" sz="1600" dirty="0" err="1"/>
              <a:t>slidy</a:t>
            </a:r>
            <a:r>
              <a:rPr lang="cs-CZ" sz="1600" dirty="0"/>
              <a:t>, případně </a:t>
            </a:r>
            <a:r>
              <a:rPr lang="cs-CZ" sz="1600" dirty="0" err="1"/>
              <a:t>slidy</a:t>
            </a:r>
            <a:r>
              <a:rPr lang="cs-CZ" sz="1600" dirty="0"/>
              <a:t> University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Linz</a:t>
            </a:r>
            <a:r>
              <a:rPr lang="cs-CZ" sz="1600" dirty="0"/>
              <a:t> (a samozřejmě MSDN </a:t>
            </a:r>
            <a:r>
              <a:rPr lang="cs-CZ" sz="1600" dirty="0" err="1"/>
              <a:t>Library</a:t>
            </a:r>
            <a:r>
              <a:rPr lang="cs-CZ" sz="1600" dirty="0"/>
              <a:t>)</a:t>
            </a:r>
          </a:p>
          <a:p>
            <a:r>
              <a:rPr lang="cs-CZ" sz="1600" dirty="0"/>
              <a:t>3 hodiny v počítačové laboratoři</a:t>
            </a:r>
          </a:p>
          <a:p>
            <a:r>
              <a:rPr lang="cs-CZ" sz="1600" dirty="0"/>
              <a:t>Řešení musí splňovat všechny podmínky zadání a být zcela funkční</a:t>
            </a:r>
          </a:p>
          <a:p>
            <a:r>
              <a:rPr lang="cs-CZ" sz="1600" dirty="0"/>
              <a:t>Příklad zadání:</a:t>
            </a:r>
          </a:p>
          <a:p>
            <a:pPr>
              <a:buFontTx/>
              <a:buNone/>
            </a:pPr>
            <a:endParaRPr lang="en-US" sz="1200" noProof="1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Prevest logickou formuli ve vstupnim souboru do CNF (konjunktivni normalni forma) - konjunkce disjunkci. Vstupni formule je plne uzavokovana a kazdy clen je oddelen mezerou. Promenna je libovolny textovy retezec. &amp; konjunkce, ! negace, | disjunkce, -&gt; implikace, &lt;-&gt; ekvivalence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Pri prevadeni se aplikuji nasledujici prepisovaci pravidla (kde a, b, c jsou libovolne formule):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* !!a ------&gt; a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* a -&gt; b ------&gt; ! a | b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* a &lt;-&gt; b ------&gt; ( a -&gt; b ) &amp; ( b -&gt; a )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* ! ( a | b ) ------&gt; ! a &amp; ! b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* ! ( a &amp; b ) ------&gt; ! a | ! b</a:t>
            </a:r>
          </a:p>
          <a:p>
            <a:pPr>
              <a:buFontTx/>
              <a:buNone/>
            </a:pPr>
            <a:r>
              <a:rPr lang="cs-CZ" sz="1200" noProof="1">
                <a:latin typeface="Courier New" pitchFamily="49" charset="0"/>
                <a:cs typeface="Courier New" pitchFamily="49" charset="0"/>
              </a:rPr>
              <a:t>* ( a &amp; b ) | c ------&gt; ( a | c ) &amp; ( b | c )</a:t>
            </a:r>
          </a:p>
          <a:p>
            <a:pPr>
              <a:buFontTx/>
              <a:buNone/>
            </a:pPr>
            <a:endParaRPr lang="cs-CZ" sz="1200" noProof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- New Features of Windows Vista</Template>
  <TotalTime>3245</TotalTime>
  <Words>1223</Words>
  <Application>Microsoft Office PowerPoint</Application>
  <PresentationFormat>Předvádění na obrazovce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7" baseType="lpstr">
      <vt:lpstr>Arial</vt:lpstr>
      <vt:lpstr>Calibri</vt:lpstr>
      <vt:lpstr>Consolas</vt:lpstr>
      <vt:lpstr>Courier New</vt:lpstr>
      <vt:lpstr>Tahoma</vt:lpstr>
      <vt:lpstr>Times New Roman</vt:lpstr>
      <vt:lpstr>Wingdings</vt:lpstr>
      <vt:lpstr>Default Design</vt:lpstr>
      <vt:lpstr>Ocean</vt:lpstr>
      <vt:lpstr>D3S template</vt:lpstr>
      <vt:lpstr>Programovaní v jazyce C# ZS 2023/2024</vt:lpstr>
      <vt:lpstr>Struktura předmětu</vt:lpstr>
      <vt:lpstr>Požadavky na zápočet/zkoušku</vt:lpstr>
      <vt:lpstr>Požadavky na zápočet/zkoušku</vt:lpstr>
      <vt:lpstr>Zápočtový program</vt:lpstr>
      <vt:lpstr>Povinnosti ze cvičení</vt:lpstr>
      <vt:lpstr>Zápočtový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C# a platforma .NET</dc:title>
  <dc:creator>Sonic</dc:creator>
  <cp:lastModifiedBy>Sonic</cp:lastModifiedBy>
  <cp:revision>132</cp:revision>
  <dcterms:created xsi:type="dcterms:W3CDTF">2008-09-30T13:05:47Z</dcterms:created>
  <dcterms:modified xsi:type="dcterms:W3CDTF">2023-10-05T20:17:45Z</dcterms:modified>
</cp:coreProperties>
</file>