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9"/>
  </p:notesMasterIdLst>
  <p:sldIdLst>
    <p:sldId id="256" r:id="rId2"/>
    <p:sldId id="365" r:id="rId3"/>
    <p:sldId id="374" r:id="rId4"/>
    <p:sldId id="362" r:id="rId5"/>
    <p:sldId id="373" r:id="rId6"/>
    <p:sldId id="412" r:id="rId7"/>
    <p:sldId id="415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4963" autoAdjust="0"/>
    <p:restoredTop sz="94654" autoAdjust="0"/>
  </p:normalViewPr>
  <p:slideViewPr>
    <p:cSldViewPr>
      <p:cViewPr varScale="1">
        <p:scale>
          <a:sx n="121" d="100"/>
          <a:sy n="121" d="100"/>
        </p:scale>
        <p:origin x="19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592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834031-1647-4880-80C6-B69EB9361BE6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834031-1647-4880-80C6-B69EB9361BE6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691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51ACC-AA33-4877-BD18-7AE379FB5F3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F813-6420-4FB4-98EF-41C2DF39091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C# Language</a:t>
            </a:r>
            <a:br>
              <a:rPr lang="en-US" dirty="0"/>
            </a:br>
            <a:r>
              <a:rPr lang="cs-CZ" dirty="0"/>
              <a:t>9</a:t>
            </a:r>
            <a:r>
              <a:rPr lang="cs-CZ" baseline="30000" dirty="0"/>
              <a:t>th</a:t>
            </a:r>
            <a:r>
              <a:rPr lang="en-US" dirty="0"/>
              <a:t>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95536" y="4653136"/>
            <a:ext cx="69342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95536" y="1196752"/>
            <a:ext cx="6934200" cy="32845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Declaration of Local Variables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a)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b;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if (...)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b;	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// error: b is already declared in the outer block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c;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d;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...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} else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a;	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// error: a is already declared in the outer block (parameter)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d;	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// ok: no conflict with d in the if block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= 0; ...) {...}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= 0; ...) {...}	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// ok: no conflict with </a:t>
            </a:r>
            <a:r>
              <a:rPr lang="en-US" sz="1300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 from the previous loop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c;	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// error: c is already declared in a nested block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endParaRPr lang="en-US" sz="1300" dirty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98024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95536" y="4653136"/>
            <a:ext cx="69342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95536" y="1196752"/>
            <a:ext cx="6934200" cy="32845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Declaration of Local Variables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a)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b;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if (...)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b;	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// error: b is already declared in the outer block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c;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d;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...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} else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a;	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// error: a is already declared in the outer block (parameter)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d;	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// ok: no conflict with d in the if block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= 0; ...) {...}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for (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= 0; ...) {...}	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// ok: no conflict with </a:t>
            </a:r>
            <a:r>
              <a:rPr lang="en-US" sz="1300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 from the previous loop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c;	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// error: c is already declared in a nested block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endParaRPr lang="en-US" sz="1300" dirty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endParaRPr lang="en-US" sz="1300" dirty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dirty="0">
                <a:latin typeface="Consolas" pitchFamily="49" charset="0"/>
                <a:cs typeface="Consolas" pitchFamily="49" charset="0"/>
              </a:rPr>
              <a:t> e = 1, f;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if (e == 1)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	f = 2;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r>
              <a:rPr lang="en-US" sz="1300" dirty="0">
                <a:latin typeface="Consolas" pitchFamily="49" charset="0"/>
                <a:cs typeface="Consolas" pitchFamily="49" charset="0"/>
              </a:rPr>
              <a:t>e = f;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// error: </a:t>
            </a:r>
            <a:r>
              <a:rPr lang="en-US" sz="1300" i="1" dirty="0">
                <a:latin typeface="Arial" pitchFamily="34" charset="0"/>
                <a:cs typeface="Arial" pitchFamily="34" charset="0"/>
              </a:rPr>
              <a:t>f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 is not initialized in every possible execution path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692150" algn="l"/>
                <a:tab pos="2062163" algn="l"/>
              </a:tabLst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88166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Volný tvar 32"/>
          <p:cNvSpPr/>
          <p:nvPr/>
        </p:nvSpPr>
        <p:spPr>
          <a:xfrm>
            <a:off x="7563547" y="2132856"/>
            <a:ext cx="1456115" cy="707673"/>
          </a:xfrm>
          <a:custGeom>
            <a:avLst/>
            <a:gdLst>
              <a:gd name="connsiteX0" fmla="*/ 572388 w 1836375"/>
              <a:gd name="connsiteY0" fmla="*/ 14733 h 937887"/>
              <a:gd name="connsiteX1" fmla="*/ 1407766 w 1836375"/>
              <a:gd name="connsiteY1" fmla="*/ 26022 h 937887"/>
              <a:gd name="connsiteX2" fmla="*/ 1814166 w 1836375"/>
              <a:gd name="connsiteY2" fmla="*/ 184066 h 937887"/>
              <a:gd name="connsiteX3" fmla="*/ 1644832 w 1836375"/>
              <a:gd name="connsiteY3" fmla="*/ 872689 h 937887"/>
              <a:gd name="connsiteX4" fmla="*/ 504654 w 1836375"/>
              <a:gd name="connsiteY4" fmla="*/ 895266 h 937887"/>
              <a:gd name="connsiteX5" fmla="*/ 19232 w 1836375"/>
              <a:gd name="connsiteY5" fmla="*/ 748511 h 937887"/>
              <a:gd name="connsiteX6" fmla="*/ 143410 w 1836375"/>
              <a:gd name="connsiteY6" fmla="*/ 172778 h 937887"/>
              <a:gd name="connsiteX7" fmla="*/ 572388 w 1836375"/>
              <a:gd name="connsiteY7" fmla="*/ 14733 h 937887"/>
              <a:gd name="connsiteX0" fmla="*/ 451556 w 1715543"/>
              <a:gd name="connsiteY0" fmla="*/ 14733 h 937887"/>
              <a:gd name="connsiteX1" fmla="*/ 1286934 w 1715543"/>
              <a:gd name="connsiteY1" fmla="*/ 26022 h 937887"/>
              <a:gd name="connsiteX2" fmla="*/ 1693334 w 1715543"/>
              <a:gd name="connsiteY2" fmla="*/ 184066 h 937887"/>
              <a:gd name="connsiteX3" fmla="*/ 1524000 w 1715543"/>
              <a:gd name="connsiteY3" fmla="*/ 872689 h 937887"/>
              <a:gd name="connsiteX4" fmla="*/ 383822 w 1715543"/>
              <a:gd name="connsiteY4" fmla="*/ 895266 h 937887"/>
              <a:gd name="connsiteX5" fmla="*/ 0 w 1715543"/>
              <a:gd name="connsiteY5" fmla="*/ 748511 h 937887"/>
              <a:gd name="connsiteX6" fmla="*/ 22578 w 1715543"/>
              <a:gd name="connsiteY6" fmla="*/ 172778 h 937887"/>
              <a:gd name="connsiteX7" fmla="*/ 451556 w 1715543"/>
              <a:gd name="connsiteY7" fmla="*/ 14733 h 937887"/>
              <a:gd name="connsiteX0" fmla="*/ 508352 w 1772339"/>
              <a:gd name="connsiteY0" fmla="*/ 14733 h 939261"/>
              <a:gd name="connsiteX1" fmla="*/ 1343730 w 1772339"/>
              <a:gd name="connsiteY1" fmla="*/ 26022 h 939261"/>
              <a:gd name="connsiteX2" fmla="*/ 1750130 w 1772339"/>
              <a:gd name="connsiteY2" fmla="*/ 184066 h 939261"/>
              <a:gd name="connsiteX3" fmla="*/ 1580796 w 1772339"/>
              <a:gd name="connsiteY3" fmla="*/ 872689 h 939261"/>
              <a:gd name="connsiteX4" fmla="*/ 440618 w 1772339"/>
              <a:gd name="connsiteY4" fmla="*/ 895266 h 939261"/>
              <a:gd name="connsiteX5" fmla="*/ 32557 w 1772339"/>
              <a:gd name="connsiteY5" fmla="*/ 721779 h 939261"/>
              <a:gd name="connsiteX6" fmla="*/ 79374 w 1772339"/>
              <a:gd name="connsiteY6" fmla="*/ 172778 h 939261"/>
              <a:gd name="connsiteX7" fmla="*/ 508352 w 1772339"/>
              <a:gd name="connsiteY7" fmla="*/ 14733 h 939261"/>
              <a:gd name="connsiteX0" fmla="*/ 429694 w 1693681"/>
              <a:gd name="connsiteY0" fmla="*/ 14733 h 972913"/>
              <a:gd name="connsiteX1" fmla="*/ 1265072 w 1693681"/>
              <a:gd name="connsiteY1" fmla="*/ 26022 h 972913"/>
              <a:gd name="connsiteX2" fmla="*/ 1671472 w 1693681"/>
              <a:gd name="connsiteY2" fmla="*/ 184066 h 972913"/>
              <a:gd name="connsiteX3" fmla="*/ 1502138 w 1693681"/>
              <a:gd name="connsiteY3" fmla="*/ 872689 h 972913"/>
              <a:gd name="connsiteX4" fmla="*/ 361960 w 1693681"/>
              <a:gd name="connsiteY4" fmla="*/ 895266 h 972913"/>
              <a:gd name="connsiteX5" fmla="*/ 716 w 1693681"/>
              <a:gd name="connsiteY5" fmla="*/ 172778 h 972913"/>
              <a:gd name="connsiteX6" fmla="*/ 429694 w 1693681"/>
              <a:gd name="connsiteY6" fmla="*/ 14733 h 972913"/>
              <a:gd name="connsiteX0" fmla="*/ 333689 w 1597676"/>
              <a:gd name="connsiteY0" fmla="*/ 31271 h 974521"/>
              <a:gd name="connsiteX1" fmla="*/ 1169067 w 1597676"/>
              <a:gd name="connsiteY1" fmla="*/ 42560 h 974521"/>
              <a:gd name="connsiteX2" fmla="*/ 1575467 w 1597676"/>
              <a:gd name="connsiteY2" fmla="*/ 200604 h 974521"/>
              <a:gd name="connsiteX3" fmla="*/ 1406133 w 1597676"/>
              <a:gd name="connsiteY3" fmla="*/ 889227 h 974521"/>
              <a:gd name="connsiteX4" fmla="*/ 265955 w 1597676"/>
              <a:gd name="connsiteY4" fmla="*/ 911804 h 974521"/>
              <a:gd name="connsiteX5" fmla="*/ 1669 w 1597676"/>
              <a:gd name="connsiteY5" fmla="*/ 416553 h 974521"/>
              <a:gd name="connsiteX6" fmla="*/ 333689 w 1597676"/>
              <a:gd name="connsiteY6" fmla="*/ 31271 h 974521"/>
              <a:gd name="connsiteX0" fmla="*/ 333689 w 1579169"/>
              <a:gd name="connsiteY0" fmla="*/ 36934 h 972995"/>
              <a:gd name="connsiteX1" fmla="*/ 1169067 w 1579169"/>
              <a:gd name="connsiteY1" fmla="*/ 48223 h 972995"/>
              <a:gd name="connsiteX2" fmla="*/ 1551228 w 1579169"/>
              <a:gd name="connsiteY2" fmla="*/ 326569 h 972995"/>
              <a:gd name="connsiteX3" fmla="*/ 1406133 w 1579169"/>
              <a:gd name="connsiteY3" fmla="*/ 894890 h 972995"/>
              <a:gd name="connsiteX4" fmla="*/ 265955 w 1579169"/>
              <a:gd name="connsiteY4" fmla="*/ 917467 h 972995"/>
              <a:gd name="connsiteX5" fmla="*/ 1669 w 1579169"/>
              <a:gd name="connsiteY5" fmla="*/ 422216 h 972995"/>
              <a:gd name="connsiteX6" fmla="*/ 333689 w 1579169"/>
              <a:gd name="connsiteY6" fmla="*/ 36934 h 972995"/>
              <a:gd name="connsiteX0" fmla="*/ 332142 w 1573655"/>
              <a:gd name="connsiteY0" fmla="*/ 36935 h 945403"/>
              <a:gd name="connsiteX1" fmla="*/ 1167520 w 1573655"/>
              <a:gd name="connsiteY1" fmla="*/ 48224 h 945403"/>
              <a:gd name="connsiteX2" fmla="*/ 1549681 w 1573655"/>
              <a:gd name="connsiteY2" fmla="*/ 326570 h 945403"/>
              <a:gd name="connsiteX3" fmla="*/ 1404586 w 1573655"/>
              <a:gd name="connsiteY3" fmla="*/ 894891 h 945403"/>
              <a:gd name="connsiteX4" fmla="*/ 361367 w 1573655"/>
              <a:gd name="connsiteY4" fmla="*/ 864001 h 945403"/>
              <a:gd name="connsiteX5" fmla="*/ 122 w 1573655"/>
              <a:gd name="connsiteY5" fmla="*/ 422217 h 945403"/>
              <a:gd name="connsiteX6" fmla="*/ 332142 w 1573655"/>
              <a:gd name="connsiteY6" fmla="*/ 36935 h 945403"/>
              <a:gd name="connsiteX0" fmla="*/ 332142 w 1573655"/>
              <a:gd name="connsiteY0" fmla="*/ 36935 h 906468"/>
              <a:gd name="connsiteX1" fmla="*/ 1167520 w 1573655"/>
              <a:gd name="connsiteY1" fmla="*/ 48224 h 906468"/>
              <a:gd name="connsiteX2" fmla="*/ 1549681 w 1573655"/>
              <a:gd name="connsiteY2" fmla="*/ 326570 h 906468"/>
              <a:gd name="connsiteX3" fmla="*/ 1404586 w 1573655"/>
              <a:gd name="connsiteY3" fmla="*/ 828057 h 906468"/>
              <a:gd name="connsiteX4" fmla="*/ 361367 w 1573655"/>
              <a:gd name="connsiteY4" fmla="*/ 864001 h 906468"/>
              <a:gd name="connsiteX5" fmla="*/ 122 w 1573655"/>
              <a:gd name="connsiteY5" fmla="*/ 422217 h 906468"/>
              <a:gd name="connsiteX6" fmla="*/ 332142 w 1573655"/>
              <a:gd name="connsiteY6" fmla="*/ 36935 h 906468"/>
              <a:gd name="connsiteX0" fmla="*/ 332142 w 1563291"/>
              <a:gd name="connsiteY0" fmla="*/ 36935 h 945401"/>
              <a:gd name="connsiteX1" fmla="*/ 1167520 w 1563291"/>
              <a:gd name="connsiteY1" fmla="*/ 48224 h 945401"/>
              <a:gd name="connsiteX2" fmla="*/ 1549681 w 1563291"/>
              <a:gd name="connsiteY2" fmla="*/ 326570 h 945401"/>
              <a:gd name="connsiteX3" fmla="*/ 1368226 w 1563291"/>
              <a:gd name="connsiteY3" fmla="*/ 894890 h 945401"/>
              <a:gd name="connsiteX4" fmla="*/ 361367 w 1563291"/>
              <a:gd name="connsiteY4" fmla="*/ 864001 h 945401"/>
              <a:gd name="connsiteX5" fmla="*/ 122 w 1563291"/>
              <a:gd name="connsiteY5" fmla="*/ 422217 h 945401"/>
              <a:gd name="connsiteX6" fmla="*/ 332142 w 1563291"/>
              <a:gd name="connsiteY6" fmla="*/ 36935 h 945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3291" h="945401">
                <a:moveTo>
                  <a:pt x="332142" y="36935"/>
                </a:moveTo>
                <a:cubicBezTo>
                  <a:pt x="526708" y="-25397"/>
                  <a:pt x="964597" y="-49"/>
                  <a:pt x="1167520" y="48224"/>
                </a:cubicBezTo>
                <a:cubicBezTo>
                  <a:pt x="1370443" y="96497"/>
                  <a:pt x="1516230" y="185459"/>
                  <a:pt x="1549681" y="326570"/>
                </a:cubicBezTo>
                <a:cubicBezTo>
                  <a:pt x="1583132" y="467681"/>
                  <a:pt x="1566278" y="805318"/>
                  <a:pt x="1368226" y="894890"/>
                </a:cubicBezTo>
                <a:cubicBezTo>
                  <a:pt x="1170174" y="984462"/>
                  <a:pt x="589384" y="942780"/>
                  <a:pt x="361367" y="864001"/>
                </a:cubicBezTo>
                <a:cubicBezTo>
                  <a:pt x="133350" y="785222"/>
                  <a:pt x="4993" y="560061"/>
                  <a:pt x="122" y="422217"/>
                </a:cubicBezTo>
                <a:cubicBezTo>
                  <a:pt x="-4749" y="284373"/>
                  <a:pt x="137576" y="99267"/>
                  <a:pt x="332142" y="36935"/>
                </a:cubicBezTo>
                <a:close/>
              </a:path>
            </a:pathLst>
          </a:custGeom>
          <a:gradFill>
            <a:gsLst>
              <a:gs pos="0">
                <a:schemeClr val="dk1">
                  <a:tint val="50000"/>
                  <a:satMod val="300000"/>
                  <a:alpha val="50000"/>
                </a:schemeClr>
              </a:gs>
              <a:gs pos="35000">
                <a:schemeClr val="dk1">
                  <a:tint val="37000"/>
                  <a:satMod val="300000"/>
                  <a:alpha val="13000"/>
                </a:schemeClr>
              </a:gs>
              <a:gs pos="100000">
                <a:schemeClr val="dk1">
                  <a:tint val="15000"/>
                  <a:satMod val="350000"/>
                  <a:alpha val="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Volný tvar 80"/>
          <p:cNvSpPr/>
          <p:nvPr/>
        </p:nvSpPr>
        <p:spPr>
          <a:xfrm>
            <a:off x="133367" y="1884208"/>
            <a:ext cx="6805610" cy="4465933"/>
          </a:xfrm>
          <a:custGeom>
            <a:avLst/>
            <a:gdLst>
              <a:gd name="connsiteX0" fmla="*/ 1040677 w 6805610"/>
              <a:gd name="connsiteY0" fmla="*/ 12325 h 4465933"/>
              <a:gd name="connsiteX1" fmla="*/ 2158277 w 6805610"/>
              <a:gd name="connsiteY1" fmla="*/ 215525 h 4465933"/>
              <a:gd name="connsiteX2" fmla="*/ 2632411 w 6805610"/>
              <a:gd name="connsiteY2" fmla="*/ 1197659 h 4465933"/>
              <a:gd name="connsiteX3" fmla="*/ 3275877 w 6805610"/>
              <a:gd name="connsiteY3" fmla="*/ 1570192 h 4465933"/>
              <a:gd name="connsiteX4" fmla="*/ 3400055 w 6805610"/>
              <a:gd name="connsiteY4" fmla="*/ 2270103 h 4465933"/>
              <a:gd name="connsiteX5" fmla="*/ 4054811 w 6805610"/>
              <a:gd name="connsiteY5" fmla="*/ 2653925 h 4465933"/>
              <a:gd name="connsiteX6" fmla="*/ 6425477 w 6805610"/>
              <a:gd name="connsiteY6" fmla="*/ 2845836 h 4465933"/>
              <a:gd name="connsiteX7" fmla="*/ 6752855 w 6805610"/>
              <a:gd name="connsiteY7" fmla="*/ 3421570 h 4465933"/>
              <a:gd name="connsiteX8" fmla="*/ 5917477 w 6805610"/>
              <a:gd name="connsiteY8" fmla="*/ 3827970 h 4465933"/>
              <a:gd name="connsiteX9" fmla="*/ 2293744 w 6805610"/>
              <a:gd name="connsiteY9" fmla="*/ 3861836 h 4465933"/>
              <a:gd name="connsiteX10" fmla="*/ 1514811 w 6805610"/>
              <a:gd name="connsiteY10" fmla="*/ 4381125 h 4465933"/>
              <a:gd name="connsiteX11" fmla="*/ 261744 w 6805610"/>
              <a:gd name="connsiteY11" fmla="*/ 4369836 h 4465933"/>
              <a:gd name="connsiteX12" fmla="*/ 2100 w 6805610"/>
              <a:gd name="connsiteY12" fmla="*/ 3455436 h 4465933"/>
              <a:gd name="connsiteX13" fmla="*/ 194011 w 6805610"/>
              <a:gd name="connsiteY13" fmla="*/ 441303 h 4465933"/>
              <a:gd name="connsiteX14" fmla="*/ 1040677 w 6805610"/>
              <a:gd name="connsiteY14" fmla="*/ 12325 h 446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05610" h="4465933">
                <a:moveTo>
                  <a:pt x="1040677" y="12325"/>
                </a:moveTo>
                <a:cubicBezTo>
                  <a:pt x="1368055" y="-25305"/>
                  <a:pt x="1892988" y="17969"/>
                  <a:pt x="2158277" y="215525"/>
                </a:cubicBezTo>
                <a:cubicBezTo>
                  <a:pt x="2423566" y="413081"/>
                  <a:pt x="2446144" y="971881"/>
                  <a:pt x="2632411" y="1197659"/>
                </a:cubicBezTo>
                <a:cubicBezTo>
                  <a:pt x="2818678" y="1423437"/>
                  <a:pt x="3147936" y="1391451"/>
                  <a:pt x="3275877" y="1570192"/>
                </a:cubicBezTo>
                <a:cubicBezTo>
                  <a:pt x="3403818" y="1748933"/>
                  <a:pt x="3270233" y="2089481"/>
                  <a:pt x="3400055" y="2270103"/>
                </a:cubicBezTo>
                <a:cubicBezTo>
                  <a:pt x="3529877" y="2450725"/>
                  <a:pt x="3550574" y="2557970"/>
                  <a:pt x="4054811" y="2653925"/>
                </a:cubicBezTo>
                <a:cubicBezTo>
                  <a:pt x="4559048" y="2749881"/>
                  <a:pt x="5975803" y="2717895"/>
                  <a:pt x="6425477" y="2845836"/>
                </a:cubicBezTo>
                <a:cubicBezTo>
                  <a:pt x="6875151" y="2973777"/>
                  <a:pt x="6837522" y="3257881"/>
                  <a:pt x="6752855" y="3421570"/>
                </a:cubicBezTo>
                <a:cubicBezTo>
                  <a:pt x="6668188" y="3585259"/>
                  <a:pt x="6660662" y="3754592"/>
                  <a:pt x="5917477" y="3827970"/>
                </a:cubicBezTo>
                <a:cubicBezTo>
                  <a:pt x="5174292" y="3901348"/>
                  <a:pt x="3027522" y="3769644"/>
                  <a:pt x="2293744" y="3861836"/>
                </a:cubicBezTo>
                <a:cubicBezTo>
                  <a:pt x="1559966" y="3954028"/>
                  <a:pt x="1853478" y="4296458"/>
                  <a:pt x="1514811" y="4381125"/>
                </a:cubicBezTo>
                <a:cubicBezTo>
                  <a:pt x="1176144" y="4465792"/>
                  <a:pt x="513862" y="4524117"/>
                  <a:pt x="261744" y="4369836"/>
                </a:cubicBezTo>
                <a:cubicBezTo>
                  <a:pt x="9626" y="4215555"/>
                  <a:pt x="13389" y="4110191"/>
                  <a:pt x="2100" y="3455436"/>
                </a:cubicBezTo>
                <a:cubicBezTo>
                  <a:pt x="-9189" y="2800681"/>
                  <a:pt x="20915" y="1015155"/>
                  <a:pt x="194011" y="441303"/>
                </a:cubicBezTo>
                <a:cubicBezTo>
                  <a:pt x="367107" y="-132549"/>
                  <a:pt x="713299" y="49955"/>
                  <a:pt x="1040677" y="12325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Volný tvar 79"/>
          <p:cNvSpPr/>
          <p:nvPr/>
        </p:nvSpPr>
        <p:spPr>
          <a:xfrm>
            <a:off x="3733800" y="1958296"/>
            <a:ext cx="5326957" cy="2350875"/>
          </a:xfrm>
          <a:custGeom>
            <a:avLst/>
            <a:gdLst>
              <a:gd name="connsiteX0" fmla="*/ 770467 w 5326957"/>
              <a:gd name="connsiteY0" fmla="*/ 28548 h 2350875"/>
              <a:gd name="connsiteX1" fmla="*/ 2068689 w 5326957"/>
              <a:gd name="connsiteY1" fmla="*/ 84993 h 2350875"/>
              <a:gd name="connsiteX2" fmla="*/ 2892778 w 5326957"/>
              <a:gd name="connsiteY2" fmla="*/ 751037 h 2350875"/>
              <a:gd name="connsiteX3" fmla="*/ 4461933 w 5326957"/>
              <a:gd name="connsiteY3" fmla="*/ 1168726 h 2350875"/>
              <a:gd name="connsiteX4" fmla="*/ 5252156 w 5326957"/>
              <a:gd name="connsiteY4" fmla="*/ 1608993 h 2350875"/>
              <a:gd name="connsiteX5" fmla="*/ 5195711 w 5326957"/>
              <a:gd name="connsiteY5" fmla="*/ 2162148 h 2350875"/>
              <a:gd name="connsiteX6" fmla="*/ 4382911 w 5326957"/>
              <a:gd name="connsiteY6" fmla="*/ 2308904 h 2350875"/>
              <a:gd name="connsiteX7" fmla="*/ 826911 w 5326957"/>
              <a:gd name="connsiteY7" fmla="*/ 2263748 h 2350875"/>
              <a:gd name="connsiteX8" fmla="*/ 285044 w 5326957"/>
              <a:gd name="connsiteY8" fmla="*/ 1394504 h 2350875"/>
              <a:gd name="connsiteX9" fmla="*/ 36689 w 5326957"/>
              <a:gd name="connsiteY9" fmla="*/ 875215 h 2350875"/>
              <a:gd name="connsiteX10" fmla="*/ 81844 w 5326957"/>
              <a:gd name="connsiteY10" fmla="*/ 265615 h 2350875"/>
              <a:gd name="connsiteX11" fmla="*/ 770467 w 5326957"/>
              <a:gd name="connsiteY11" fmla="*/ 28548 h 23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326957" h="2350875">
                <a:moveTo>
                  <a:pt x="770467" y="28548"/>
                </a:moveTo>
                <a:cubicBezTo>
                  <a:pt x="1101608" y="-1556"/>
                  <a:pt x="1714971" y="-35422"/>
                  <a:pt x="2068689" y="84993"/>
                </a:cubicBezTo>
                <a:cubicBezTo>
                  <a:pt x="2422407" y="205408"/>
                  <a:pt x="2493904" y="570415"/>
                  <a:pt x="2892778" y="751037"/>
                </a:cubicBezTo>
                <a:cubicBezTo>
                  <a:pt x="3291652" y="931659"/>
                  <a:pt x="4068703" y="1025733"/>
                  <a:pt x="4461933" y="1168726"/>
                </a:cubicBezTo>
                <a:cubicBezTo>
                  <a:pt x="4855163" y="1311719"/>
                  <a:pt x="5129860" y="1443423"/>
                  <a:pt x="5252156" y="1608993"/>
                </a:cubicBezTo>
                <a:cubicBezTo>
                  <a:pt x="5374452" y="1774563"/>
                  <a:pt x="5340585" y="2045496"/>
                  <a:pt x="5195711" y="2162148"/>
                </a:cubicBezTo>
                <a:cubicBezTo>
                  <a:pt x="5050837" y="2278800"/>
                  <a:pt x="5111044" y="2291971"/>
                  <a:pt x="4382911" y="2308904"/>
                </a:cubicBezTo>
                <a:cubicBezTo>
                  <a:pt x="3654778" y="2325837"/>
                  <a:pt x="1509889" y="2416148"/>
                  <a:pt x="826911" y="2263748"/>
                </a:cubicBezTo>
                <a:cubicBezTo>
                  <a:pt x="143933" y="2111348"/>
                  <a:pt x="416748" y="1625926"/>
                  <a:pt x="285044" y="1394504"/>
                </a:cubicBezTo>
                <a:cubicBezTo>
                  <a:pt x="153340" y="1163082"/>
                  <a:pt x="70556" y="1063363"/>
                  <a:pt x="36689" y="875215"/>
                </a:cubicBezTo>
                <a:cubicBezTo>
                  <a:pt x="2822" y="687067"/>
                  <a:pt x="-42334" y="404845"/>
                  <a:pt x="81844" y="265615"/>
                </a:cubicBezTo>
                <a:cubicBezTo>
                  <a:pt x="206022" y="126385"/>
                  <a:pt x="439326" y="58652"/>
                  <a:pt x="770467" y="28548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 Type System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79912" y="102350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All types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9932" y="2284677"/>
            <a:ext cx="19442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Reference types</a:t>
            </a:r>
          </a:p>
          <a:p>
            <a:pPr algn="ctr"/>
            <a:r>
              <a:rPr lang="en-US" sz="1400" i="1" dirty="0"/>
              <a:t>(allocated on managed heap)</a:t>
            </a:r>
            <a:endParaRPr lang="en-US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740352" y="228467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Pointers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2284677"/>
            <a:ext cx="19442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Value types</a:t>
            </a:r>
          </a:p>
          <a:p>
            <a:pPr algn="ctr"/>
            <a:r>
              <a:rPr lang="en-US" sz="1400" i="1" dirty="0"/>
              <a:t>(allocated in-place</a:t>
            </a:r>
            <a:br>
              <a:rPr lang="en-US" sz="1400" i="1" dirty="0"/>
            </a:br>
            <a:r>
              <a:rPr lang="en-US" sz="900" i="1" dirty="0"/>
              <a:t>[with exceptions]</a:t>
            </a:r>
            <a:r>
              <a:rPr lang="en-US" sz="1400" i="1" dirty="0"/>
              <a:t>)</a:t>
            </a:r>
            <a:endParaRPr lang="en-US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57445" y="3573016"/>
            <a:ext cx="10081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Classes</a:t>
            </a:r>
            <a:br>
              <a:rPr lang="en-US" dirty="0"/>
            </a:br>
            <a:r>
              <a:rPr lang="en-US" sz="1100" dirty="0"/>
              <a:t>(e.g. strings)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36964" y="3573016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Interfaces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572779" y="357487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Arrays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668344" y="357487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Delegates</a:t>
            </a:r>
          </a:p>
        </p:txBody>
      </p:sp>
      <p:cxnSp>
        <p:nvCxnSpPr>
          <p:cNvPr id="14" name="Přímá spojnice se šipkou 13"/>
          <p:cNvCxnSpPr>
            <a:stCxn id="4" idx="2"/>
            <a:endCxn id="6" idx="0"/>
          </p:cNvCxnSpPr>
          <p:nvPr/>
        </p:nvCxnSpPr>
        <p:spPr>
          <a:xfrm>
            <a:off x="4355976" y="1392837"/>
            <a:ext cx="576064" cy="89184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4" idx="2"/>
            <a:endCxn id="8" idx="0"/>
          </p:cNvCxnSpPr>
          <p:nvPr/>
        </p:nvCxnSpPr>
        <p:spPr>
          <a:xfrm flipH="1">
            <a:off x="1367644" y="1392837"/>
            <a:ext cx="2988332" cy="89184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2"/>
            <a:endCxn id="7" idx="0"/>
          </p:cNvCxnSpPr>
          <p:nvPr/>
        </p:nvCxnSpPr>
        <p:spPr>
          <a:xfrm>
            <a:off x="4355976" y="1392837"/>
            <a:ext cx="3960440" cy="89184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6" idx="2"/>
            <a:endCxn id="9" idx="0"/>
          </p:cNvCxnSpPr>
          <p:nvPr/>
        </p:nvCxnSpPr>
        <p:spPr>
          <a:xfrm flipH="1">
            <a:off x="4761501" y="3084896"/>
            <a:ext cx="170539" cy="48812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2"/>
            <a:endCxn id="10" idx="0"/>
          </p:cNvCxnSpPr>
          <p:nvPr/>
        </p:nvCxnSpPr>
        <p:spPr>
          <a:xfrm>
            <a:off x="4932040" y="3084896"/>
            <a:ext cx="1034994" cy="48812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6" idx="2"/>
            <a:endCxn id="11" idx="0"/>
          </p:cNvCxnSpPr>
          <p:nvPr/>
        </p:nvCxnSpPr>
        <p:spPr>
          <a:xfrm>
            <a:off x="4932040" y="3084896"/>
            <a:ext cx="2216803" cy="489981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6" idx="2"/>
            <a:endCxn id="12" idx="0"/>
          </p:cNvCxnSpPr>
          <p:nvPr/>
        </p:nvCxnSpPr>
        <p:spPr>
          <a:xfrm>
            <a:off x="4932040" y="3084896"/>
            <a:ext cx="3384376" cy="489981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37161" y="4991222"/>
            <a:ext cx="1566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Simple types</a:t>
            </a:r>
          </a:p>
          <a:p>
            <a:pPr algn="ctr"/>
            <a:r>
              <a:rPr lang="en-US" sz="1400" dirty="0"/>
              <a:t>(Int32, Int64, Double, Boolean, Char, …)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2238438" y="4991778"/>
            <a:ext cx="112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Nullables</a:t>
            </a:r>
            <a:endParaRPr lang="en-US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531711" y="3574877"/>
            <a:ext cx="1744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Enum</a:t>
            </a:r>
            <a:r>
              <a:rPr lang="cs-CZ" dirty="0"/>
              <a:t>s</a:t>
            </a:r>
            <a:endParaRPr lang="en-US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97579" y="3573016"/>
            <a:ext cx="1234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Structures</a:t>
            </a:r>
          </a:p>
        </p:txBody>
      </p:sp>
      <p:cxnSp>
        <p:nvCxnSpPr>
          <p:cNvPr id="49" name="Přímá spojnice se šipkou 48"/>
          <p:cNvCxnSpPr>
            <a:stCxn id="8" idx="2"/>
            <a:endCxn id="31" idx="0"/>
          </p:cNvCxnSpPr>
          <p:nvPr/>
        </p:nvCxnSpPr>
        <p:spPr>
          <a:xfrm flipH="1">
            <a:off x="914645" y="3084896"/>
            <a:ext cx="452999" cy="48812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>
            <a:stCxn id="8" idx="2"/>
            <a:endCxn id="30" idx="0"/>
          </p:cNvCxnSpPr>
          <p:nvPr/>
        </p:nvCxnSpPr>
        <p:spPr>
          <a:xfrm>
            <a:off x="1367644" y="3084896"/>
            <a:ext cx="1036140" cy="489981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3779912" y="4982578"/>
            <a:ext cx="2675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defined structures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struct</a:t>
            </a:r>
            <a:r>
              <a:rPr lang="cs-CZ" dirty="0"/>
              <a:t>)</a:t>
            </a:r>
            <a:endParaRPr lang="en-US" dirty="0"/>
          </a:p>
        </p:txBody>
      </p:sp>
      <p:cxnSp>
        <p:nvCxnSpPr>
          <p:cNvPr id="54" name="Přímá spojnice se šipkou 53"/>
          <p:cNvCxnSpPr>
            <a:stCxn id="31" idx="2"/>
            <a:endCxn id="28" idx="0"/>
          </p:cNvCxnSpPr>
          <p:nvPr/>
        </p:nvCxnSpPr>
        <p:spPr>
          <a:xfrm>
            <a:off x="914645" y="3942348"/>
            <a:ext cx="105517" cy="1048874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>
            <a:stCxn id="31" idx="2"/>
            <a:endCxn id="29" idx="0"/>
          </p:cNvCxnSpPr>
          <p:nvPr/>
        </p:nvCxnSpPr>
        <p:spPr>
          <a:xfrm>
            <a:off x="914645" y="3942348"/>
            <a:ext cx="1886747" cy="104943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31" idx="2"/>
            <a:endCxn id="52" idx="0"/>
          </p:cNvCxnSpPr>
          <p:nvPr/>
        </p:nvCxnSpPr>
        <p:spPr>
          <a:xfrm>
            <a:off x="914645" y="3942348"/>
            <a:ext cx="4203210" cy="1040230"/>
          </a:xfrm>
          <a:prstGeom prst="straightConnector1">
            <a:avLst/>
          </a:prstGeom>
          <a:ln w="127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63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Volný tvar 47"/>
          <p:cNvSpPr/>
          <p:nvPr/>
        </p:nvSpPr>
        <p:spPr>
          <a:xfrm>
            <a:off x="255224" y="1082309"/>
            <a:ext cx="8600345" cy="4800384"/>
          </a:xfrm>
          <a:custGeom>
            <a:avLst/>
            <a:gdLst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18732 w 8600345"/>
              <a:gd name="connsiteY6" fmla="*/ 3060713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97665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036421 w 8600345"/>
              <a:gd name="connsiteY7" fmla="*/ 3410669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39622 w 8600345"/>
              <a:gd name="connsiteY7" fmla="*/ 3715469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600345" h="4800384">
                <a:moveTo>
                  <a:pt x="3853932" y="1424"/>
                </a:moveTo>
                <a:cubicBezTo>
                  <a:pt x="3547251" y="7068"/>
                  <a:pt x="3293250" y="-41850"/>
                  <a:pt x="3063709" y="159469"/>
                </a:cubicBezTo>
                <a:cubicBezTo>
                  <a:pt x="2834168" y="360788"/>
                  <a:pt x="2915072" y="898891"/>
                  <a:pt x="2476687" y="1209335"/>
                </a:cubicBezTo>
                <a:cubicBezTo>
                  <a:pt x="2038302" y="1519779"/>
                  <a:pt x="845442" y="1785068"/>
                  <a:pt x="433398" y="2022135"/>
                </a:cubicBezTo>
                <a:cubicBezTo>
                  <a:pt x="21354" y="2259202"/>
                  <a:pt x="-16276" y="2460520"/>
                  <a:pt x="4420" y="2631735"/>
                </a:cubicBezTo>
                <a:cubicBezTo>
                  <a:pt x="25116" y="2802950"/>
                  <a:pt x="265946" y="2959113"/>
                  <a:pt x="557576" y="3049424"/>
                </a:cubicBezTo>
                <a:cubicBezTo>
                  <a:pt x="849206" y="3139735"/>
                  <a:pt x="1473858" y="3062594"/>
                  <a:pt x="1754199" y="3173601"/>
                </a:cubicBezTo>
                <a:cubicBezTo>
                  <a:pt x="2034540" y="3284608"/>
                  <a:pt x="2138022" y="3516032"/>
                  <a:pt x="2239622" y="3715469"/>
                </a:cubicBezTo>
                <a:cubicBezTo>
                  <a:pt x="2341222" y="3914906"/>
                  <a:pt x="2301709" y="4197129"/>
                  <a:pt x="2363798" y="4370225"/>
                </a:cubicBezTo>
                <a:cubicBezTo>
                  <a:pt x="2425887" y="4543321"/>
                  <a:pt x="2446584" y="4691958"/>
                  <a:pt x="2612154" y="4754047"/>
                </a:cubicBezTo>
                <a:cubicBezTo>
                  <a:pt x="2777724" y="4816136"/>
                  <a:pt x="3155902" y="4737114"/>
                  <a:pt x="3357220" y="4742758"/>
                </a:cubicBezTo>
                <a:cubicBezTo>
                  <a:pt x="3558538" y="4748402"/>
                  <a:pt x="3710939" y="4831187"/>
                  <a:pt x="3820065" y="4787913"/>
                </a:cubicBezTo>
                <a:cubicBezTo>
                  <a:pt x="3929191" y="4744639"/>
                  <a:pt x="4011976" y="4614817"/>
                  <a:pt x="4011976" y="4483113"/>
                </a:cubicBezTo>
                <a:cubicBezTo>
                  <a:pt x="4011976" y="4351409"/>
                  <a:pt x="3914139" y="4193365"/>
                  <a:pt x="3820065" y="3997691"/>
                </a:cubicBezTo>
                <a:cubicBezTo>
                  <a:pt x="3725991" y="3802017"/>
                  <a:pt x="3441888" y="3472758"/>
                  <a:pt x="3447532" y="3309069"/>
                </a:cubicBezTo>
                <a:cubicBezTo>
                  <a:pt x="3453176" y="3145380"/>
                  <a:pt x="3667665" y="3038136"/>
                  <a:pt x="3853932" y="3015558"/>
                </a:cubicBezTo>
                <a:cubicBezTo>
                  <a:pt x="4040199" y="2992980"/>
                  <a:pt x="4194480" y="3128447"/>
                  <a:pt x="4565132" y="3173602"/>
                </a:cubicBezTo>
                <a:cubicBezTo>
                  <a:pt x="4935784" y="3218757"/>
                  <a:pt x="5541621" y="3275202"/>
                  <a:pt x="6077843" y="3286491"/>
                </a:cubicBezTo>
                <a:cubicBezTo>
                  <a:pt x="6614065" y="3297780"/>
                  <a:pt x="7387354" y="3305305"/>
                  <a:pt x="7782465" y="3241335"/>
                </a:cubicBezTo>
                <a:cubicBezTo>
                  <a:pt x="8177576" y="3177365"/>
                  <a:pt x="8313042" y="3079528"/>
                  <a:pt x="8448509" y="2902669"/>
                </a:cubicBezTo>
                <a:cubicBezTo>
                  <a:pt x="8583976" y="2725810"/>
                  <a:pt x="8614080" y="2400313"/>
                  <a:pt x="8595265" y="2180180"/>
                </a:cubicBezTo>
                <a:cubicBezTo>
                  <a:pt x="8576450" y="1960047"/>
                  <a:pt x="8365724" y="1783187"/>
                  <a:pt x="8335620" y="1581869"/>
                </a:cubicBezTo>
                <a:cubicBezTo>
                  <a:pt x="8305516" y="1380551"/>
                  <a:pt x="8448510" y="1143484"/>
                  <a:pt x="8414643" y="972269"/>
                </a:cubicBezTo>
                <a:cubicBezTo>
                  <a:pt x="8380776" y="801054"/>
                  <a:pt x="8358198" y="624195"/>
                  <a:pt x="8132420" y="554580"/>
                </a:cubicBezTo>
                <a:cubicBezTo>
                  <a:pt x="7906642" y="484965"/>
                  <a:pt x="7406168" y="558343"/>
                  <a:pt x="7059976" y="554580"/>
                </a:cubicBezTo>
                <a:cubicBezTo>
                  <a:pt x="6713784" y="550817"/>
                  <a:pt x="6414628" y="603498"/>
                  <a:pt x="6055265" y="532002"/>
                </a:cubicBezTo>
                <a:cubicBezTo>
                  <a:pt x="5695902" y="460506"/>
                  <a:pt x="5274450" y="215913"/>
                  <a:pt x="4903798" y="125602"/>
                </a:cubicBezTo>
                <a:cubicBezTo>
                  <a:pt x="4533146" y="35291"/>
                  <a:pt x="4160613" y="-4220"/>
                  <a:pt x="3853932" y="1424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7" name="Volný tvar 46"/>
          <p:cNvSpPr/>
          <p:nvPr/>
        </p:nvSpPr>
        <p:spPr>
          <a:xfrm>
            <a:off x="154167" y="4316290"/>
            <a:ext cx="8060869" cy="2253843"/>
          </a:xfrm>
          <a:custGeom>
            <a:avLst/>
            <a:gdLst>
              <a:gd name="connsiteX0" fmla="*/ 1146711 w 8063525"/>
              <a:gd name="connsiteY0" fmla="*/ 20185 h 2289251"/>
              <a:gd name="connsiteX1" fmla="*/ 570978 w 8063525"/>
              <a:gd name="connsiteY1" fmla="*/ 20185 h 2289251"/>
              <a:gd name="connsiteX2" fmla="*/ 221022 w 8063525"/>
              <a:gd name="connsiteY2" fmla="*/ 268540 h 2289251"/>
              <a:gd name="connsiteX3" fmla="*/ 40400 w 8063525"/>
              <a:gd name="connsiteY3" fmla="*/ 1194229 h 2289251"/>
              <a:gd name="connsiteX4" fmla="*/ 119422 w 8063525"/>
              <a:gd name="connsiteY4" fmla="*/ 2074762 h 2289251"/>
              <a:gd name="connsiteX5" fmla="*/ 1214445 w 8063525"/>
              <a:gd name="connsiteY5" fmla="*/ 2289251 h 2289251"/>
              <a:gd name="connsiteX6" fmla="*/ 2885200 w 8063525"/>
              <a:gd name="connsiteY6" fmla="*/ 2210229 h 2289251"/>
              <a:gd name="connsiteX7" fmla="*/ 6904045 w 8063525"/>
              <a:gd name="connsiteY7" fmla="*/ 2029607 h 2289251"/>
              <a:gd name="connsiteX8" fmla="*/ 7976489 w 8063525"/>
              <a:gd name="connsiteY8" fmla="*/ 1295829 h 2289251"/>
              <a:gd name="connsiteX9" fmla="*/ 5075245 w 8063525"/>
              <a:gd name="connsiteY9" fmla="*/ 313696 h 2289251"/>
              <a:gd name="connsiteX10" fmla="*/ 4014089 w 8063525"/>
              <a:gd name="connsiteY10" fmla="*/ 200807 h 2289251"/>
              <a:gd name="connsiteX11" fmla="*/ 4251156 w 8063525"/>
              <a:gd name="connsiteY11" fmla="*/ 866851 h 2289251"/>
              <a:gd name="connsiteX12" fmla="*/ 4341467 w 8063525"/>
              <a:gd name="connsiteY12" fmla="*/ 1544185 h 2289251"/>
              <a:gd name="connsiteX13" fmla="*/ 4160845 w 8063525"/>
              <a:gd name="connsiteY13" fmla="*/ 1747385 h 2289251"/>
              <a:gd name="connsiteX14" fmla="*/ 3630267 w 8063525"/>
              <a:gd name="connsiteY14" fmla="*/ 1679651 h 2289251"/>
              <a:gd name="connsiteX15" fmla="*/ 3291600 w 8063525"/>
              <a:gd name="connsiteY15" fmla="*/ 1645785 h 2289251"/>
              <a:gd name="connsiteX16" fmla="*/ 2749733 w 8063525"/>
              <a:gd name="connsiteY16" fmla="*/ 1713518 h 2289251"/>
              <a:gd name="connsiteX17" fmla="*/ 2399778 w 8063525"/>
              <a:gd name="connsiteY17" fmla="*/ 1566762 h 2289251"/>
              <a:gd name="connsiteX18" fmla="*/ 2546533 w 8063525"/>
              <a:gd name="connsiteY18" fmla="*/ 787829 h 2289251"/>
              <a:gd name="connsiteX19" fmla="*/ 2467511 w 8063525"/>
              <a:gd name="connsiteY19" fmla="*/ 268540 h 2289251"/>
              <a:gd name="connsiteX20" fmla="*/ 2174000 w 8063525"/>
              <a:gd name="connsiteY20" fmla="*/ 65340 h 2289251"/>
              <a:gd name="connsiteX21" fmla="*/ 1146711 w 8063525"/>
              <a:gd name="connsiteY21" fmla="*/ 20185 h 2289251"/>
              <a:gd name="connsiteX0" fmla="*/ 1146711 w 8063525"/>
              <a:gd name="connsiteY0" fmla="*/ 54210 h 2278121"/>
              <a:gd name="connsiteX1" fmla="*/ 570978 w 8063525"/>
              <a:gd name="connsiteY1" fmla="*/ 9055 h 2278121"/>
              <a:gd name="connsiteX2" fmla="*/ 221022 w 8063525"/>
              <a:gd name="connsiteY2" fmla="*/ 257410 h 2278121"/>
              <a:gd name="connsiteX3" fmla="*/ 40400 w 8063525"/>
              <a:gd name="connsiteY3" fmla="*/ 1183099 h 2278121"/>
              <a:gd name="connsiteX4" fmla="*/ 119422 w 8063525"/>
              <a:gd name="connsiteY4" fmla="*/ 2063632 h 2278121"/>
              <a:gd name="connsiteX5" fmla="*/ 1214445 w 8063525"/>
              <a:gd name="connsiteY5" fmla="*/ 2278121 h 2278121"/>
              <a:gd name="connsiteX6" fmla="*/ 2885200 w 8063525"/>
              <a:gd name="connsiteY6" fmla="*/ 2199099 h 2278121"/>
              <a:gd name="connsiteX7" fmla="*/ 6904045 w 8063525"/>
              <a:gd name="connsiteY7" fmla="*/ 2018477 h 2278121"/>
              <a:gd name="connsiteX8" fmla="*/ 7976489 w 8063525"/>
              <a:gd name="connsiteY8" fmla="*/ 1284699 h 2278121"/>
              <a:gd name="connsiteX9" fmla="*/ 5075245 w 8063525"/>
              <a:gd name="connsiteY9" fmla="*/ 302566 h 2278121"/>
              <a:gd name="connsiteX10" fmla="*/ 4014089 w 8063525"/>
              <a:gd name="connsiteY10" fmla="*/ 189677 h 2278121"/>
              <a:gd name="connsiteX11" fmla="*/ 4251156 w 8063525"/>
              <a:gd name="connsiteY11" fmla="*/ 855721 h 2278121"/>
              <a:gd name="connsiteX12" fmla="*/ 4341467 w 8063525"/>
              <a:gd name="connsiteY12" fmla="*/ 1533055 h 2278121"/>
              <a:gd name="connsiteX13" fmla="*/ 4160845 w 8063525"/>
              <a:gd name="connsiteY13" fmla="*/ 1736255 h 2278121"/>
              <a:gd name="connsiteX14" fmla="*/ 3630267 w 8063525"/>
              <a:gd name="connsiteY14" fmla="*/ 1668521 h 2278121"/>
              <a:gd name="connsiteX15" fmla="*/ 3291600 w 8063525"/>
              <a:gd name="connsiteY15" fmla="*/ 1634655 h 2278121"/>
              <a:gd name="connsiteX16" fmla="*/ 2749733 w 8063525"/>
              <a:gd name="connsiteY16" fmla="*/ 1702388 h 2278121"/>
              <a:gd name="connsiteX17" fmla="*/ 2399778 w 8063525"/>
              <a:gd name="connsiteY17" fmla="*/ 1555632 h 2278121"/>
              <a:gd name="connsiteX18" fmla="*/ 2546533 w 8063525"/>
              <a:gd name="connsiteY18" fmla="*/ 776699 h 2278121"/>
              <a:gd name="connsiteX19" fmla="*/ 2467511 w 8063525"/>
              <a:gd name="connsiteY19" fmla="*/ 257410 h 2278121"/>
              <a:gd name="connsiteX20" fmla="*/ 2174000 w 8063525"/>
              <a:gd name="connsiteY20" fmla="*/ 54210 h 2278121"/>
              <a:gd name="connsiteX21" fmla="*/ 1146711 w 8063525"/>
              <a:gd name="connsiteY21" fmla="*/ 54210 h 2278121"/>
              <a:gd name="connsiteX0" fmla="*/ 1146711 w 8063525"/>
              <a:gd name="connsiteY0" fmla="*/ 15052 h 2238963"/>
              <a:gd name="connsiteX1" fmla="*/ 570978 w 8063525"/>
              <a:gd name="connsiteY1" fmla="*/ 15052 h 2238963"/>
              <a:gd name="connsiteX2" fmla="*/ 221022 w 8063525"/>
              <a:gd name="connsiteY2" fmla="*/ 218252 h 2238963"/>
              <a:gd name="connsiteX3" fmla="*/ 40400 w 8063525"/>
              <a:gd name="connsiteY3" fmla="*/ 1143941 h 2238963"/>
              <a:gd name="connsiteX4" fmla="*/ 119422 w 8063525"/>
              <a:gd name="connsiteY4" fmla="*/ 2024474 h 2238963"/>
              <a:gd name="connsiteX5" fmla="*/ 1214445 w 8063525"/>
              <a:gd name="connsiteY5" fmla="*/ 2238963 h 2238963"/>
              <a:gd name="connsiteX6" fmla="*/ 2885200 w 8063525"/>
              <a:gd name="connsiteY6" fmla="*/ 2159941 h 2238963"/>
              <a:gd name="connsiteX7" fmla="*/ 6904045 w 8063525"/>
              <a:gd name="connsiteY7" fmla="*/ 1979319 h 2238963"/>
              <a:gd name="connsiteX8" fmla="*/ 7976489 w 8063525"/>
              <a:gd name="connsiteY8" fmla="*/ 1245541 h 2238963"/>
              <a:gd name="connsiteX9" fmla="*/ 5075245 w 8063525"/>
              <a:gd name="connsiteY9" fmla="*/ 263408 h 2238963"/>
              <a:gd name="connsiteX10" fmla="*/ 4014089 w 8063525"/>
              <a:gd name="connsiteY10" fmla="*/ 150519 h 2238963"/>
              <a:gd name="connsiteX11" fmla="*/ 4251156 w 8063525"/>
              <a:gd name="connsiteY11" fmla="*/ 816563 h 2238963"/>
              <a:gd name="connsiteX12" fmla="*/ 4341467 w 8063525"/>
              <a:gd name="connsiteY12" fmla="*/ 1493897 h 2238963"/>
              <a:gd name="connsiteX13" fmla="*/ 4160845 w 8063525"/>
              <a:gd name="connsiteY13" fmla="*/ 1697097 h 2238963"/>
              <a:gd name="connsiteX14" fmla="*/ 3630267 w 8063525"/>
              <a:gd name="connsiteY14" fmla="*/ 1629363 h 2238963"/>
              <a:gd name="connsiteX15" fmla="*/ 3291600 w 8063525"/>
              <a:gd name="connsiteY15" fmla="*/ 1595497 h 2238963"/>
              <a:gd name="connsiteX16" fmla="*/ 2749733 w 8063525"/>
              <a:gd name="connsiteY16" fmla="*/ 1663230 h 2238963"/>
              <a:gd name="connsiteX17" fmla="*/ 2399778 w 8063525"/>
              <a:gd name="connsiteY17" fmla="*/ 1516474 h 2238963"/>
              <a:gd name="connsiteX18" fmla="*/ 2546533 w 8063525"/>
              <a:gd name="connsiteY18" fmla="*/ 737541 h 2238963"/>
              <a:gd name="connsiteX19" fmla="*/ 2467511 w 8063525"/>
              <a:gd name="connsiteY19" fmla="*/ 218252 h 2238963"/>
              <a:gd name="connsiteX20" fmla="*/ 2174000 w 8063525"/>
              <a:gd name="connsiteY20" fmla="*/ 15052 h 2238963"/>
              <a:gd name="connsiteX21" fmla="*/ 1146711 w 8063525"/>
              <a:gd name="connsiteY21" fmla="*/ 15052 h 2238963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467511 w 8063525"/>
              <a:gd name="connsiteY19" fmla="*/ 221624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151422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4055 w 8060869"/>
              <a:gd name="connsiteY0" fmla="*/ 29932 h 2253843"/>
              <a:gd name="connsiteX1" fmla="*/ 568322 w 8060869"/>
              <a:gd name="connsiteY1" fmla="*/ 29932 h 2253843"/>
              <a:gd name="connsiteX2" fmla="*/ 173210 w 8060869"/>
              <a:gd name="connsiteY2" fmla="*/ 391176 h 2253843"/>
              <a:gd name="connsiteX3" fmla="*/ 37744 w 8060869"/>
              <a:gd name="connsiteY3" fmla="*/ 1158821 h 2253843"/>
              <a:gd name="connsiteX4" fmla="*/ 116766 w 8060869"/>
              <a:gd name="connsiteY4" fmla="*/ 2039354 h 2253843"/>
              <a:gd name="connsiteX5" fmla="*/ 1211789 w 8060869"/>
              <a:gd name="connsiteY5" fmla="*/ 2253843 h 2253843"/>
              <a:gd name="connsiteX6" fmla="*/ 2882544 w 8060869"/>
              <a:gd name="connsiteY6" fmla="*/ 2174821 h 2253843"/>
              <a:gd name="connsiteX7" fmla="*/ 6901389 w 8060869"/>
              <a:gd name="connsiteY7" fmla="*/ 1994199 h 2253843"/>
              <a:gd name="connsiteX8" fmla="*/ 7973833 w 8060869"/>
              <a:gd name="connsiteY8" fmla="*/ 1260421 h 2253843"/>
              <a:gd name="connsiteX9" fmla="*/ 5072589 w 8060869"/>
              <a:gd name="connsiteY9" fmla="*/ 278288 h 2253843"/>
              <a:gd name="connsiteX10" fmla="*/ 4011433 w 8060869"/>
              <a:gd name="connsiteY10" fmla="*/ 165399 h 2253843"/>
              <a:gd name="connsiteX11" fmla="*/ 4248500 w 8060869"/>
              <a:gd name="connsiteY11" fmla="*/ 831443 h 2253843"/>
              <a:gd name="connsiteX12" fmla="*/ 4338811 w 8060869"/>
              <a:gd name="connsiteY12" fmla="*/ 1508777 h 2253843"/>
              <a:gd name="connsiteX13" fmla="*/ 4158189 w 8060869"/>
              <a:gd name="connsiteY13" fmla="*/ 1711977 h 2253843"/>
              <a:gd name="connsiteX14" fmla="*/ 3627611 w 8060869"/>
              <a:gd name="connsiteY14" fmla="*/ 1644243 h 2253843"/>
              <a:gd name="connsiteX15" fmla="*/ 3288944 w 8060869"/>
              <a:gd name="connsiteY15" fmla="*/ 1610377 h 2253843"/>
              <a:gd name="connsiteX16" fmla="*/ 2747077 w 8060869"/>
              <a:gd name="connsiteY16" fmla="*/ 1678110 h 2253843"/>
              <a:gd name="connsiteX17" fmla="*/ 2397122 w 8060869"/>
              <a:gd name="connsiteY17" fmla="*/ 1531354 h 2253843"/>
              <a:gd name="connsiteX18" fmla="*/ 2261654 w 8060869"/>
              <a:gd name="connsiteY18" fmla="*/ 1045932 h 2253843"/>
              <a:gd name="connsiteX19" fmla="*/ 2148766 w 8060869"/>
              <a:gd name="connsiteY19" fmla="*/ 515355 h 2253843"/>
              <a:gd name="connsiteX20" fmla="*/ 1776233 w 8060869"/>
              <a:gd name="connsiteY20" fmla="*/ 108954 h 2253843"/>
              <a:gd name="connsiteX21" fmla="*/ 1144055 w 8060869"/>
              <a:gd name="connsiteY21" fmla="*/ 29932 h 225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060869" h="2253843">
                <a:moveTo>
                  <a:pt x="1144055" y="29932"/>
                </a:moveTo>
                <a:cubicBezTo>
                  <a:pt x="942737" y="16762"/>
                  <a:pt x="730130" y="-30275"/>
                  <a:pt x="568322" y="29932"/>
                </a:cubicBezTo>
                <a:cubicBezTo>
                  <a:pt x="406515" y="90139"/>
                  <a:pt x="261640" y="203028"/>
                  <a:pt x="173210" y="391176"/>
                </a:cubicBezTo>
                <a:cubicBezTo>
                  <a:pt x="84780" y="579324"/>
                  <a:pt x="47151" y="884125"/>
                  <a:pt x="37744" y="1158821"/>
                </a:cubicBezTo>
                <a:cubicBezTo>
                  <a:pt x="28337" y="1433517"/>
                  <a:pt x="-78908" y="1856850"/>
                  <a:pt x="116766" y="2039354"/>
                </a:cubicBezTo>
                <a:cubicBezTo>
                  <a:pt x="312440" y="2221858"/>
                  <a:pt x="750826" y="2231265"/>
                  <a:pt x="1211789" y="2253843"/>
                </a:cubicBezTo>
                <a:lnTo>
                  <a:pt x="2882544" y="2174821"/>
                </a:lnTo>
                <a:cubicBezTo>
                  <a:pt x="3830811" y="2131547"/>
                  <a:pt x="6052841" y="2146599"/>
                  <a:pt x="6901389" y="1994199"/>
                </a:cubicBezTo>
                <a:cubicBezTo>
                  <a:pt x="7749937" y="1841799"/>
                  <a:pt x="8278633" y="1546406"/>
                  <a:pt x="7973833" y="1260421"/>
                </a:cubicBezTo>
                <a:cubicBezTo>
                  <a:pt x="7669033" y="974436"/>
                  <a:pt x="5732989" y="460792"/>
                  <a:pt x="5072589" y="278288"/>
                </a:cubicBezTo>
                <a:cubicBezTo>
                  <a:pt x="4412189" y="95784"/>
                  <a:pt x="4148781" y="73207"/>
                  <a:pt x="4011433" y="165399"/>
                </a:cubicBezTo>
                <a:cubicBezTo>
                  <a:pt x="3874085" y="257591"/>
                  <a:pt x="4193937" y="607547"/>
                  <a:pt x="4248500" y="831443"/>
                </a:cubicBezTo>
                <a:cubicBezTo>
                  <a:pt x="4303063" y="1055339"/>
                  <a:pt x="4353863" y="1362021"/>
                  <a:pt x="4338811" y="1508777"/>
                </a:cubicBezTo>
                <a:cubicBezTo>
                  <a:pt x="4323759" y="1655533"/>
                  <a:pt x="4276722" y="1689399"/>
                  <a:pt x="4158189" y="1711977"/>
                </a:cubicBezTo>
                <a:cubicBezTo>
                  <a:pt x="4039656" y="1734555"/>
                  <a:pt x="3772485" y="1661176"/>
                  <a:pt x="3627611" y="1644243"/>
                </a:cubicBezTo>
                <a:cubicBezTo>
                  <a:pt x="3482737" y="1627310"/>
                  <a:pt x="3435700" y="1604733"/>
                  <a:pt x="3288944" y="1610377"/>
                </a:cubicBezTo>
                <a:cubicBezTo>
                  <a:pt x="3142188" y="1616021"/>
                  <a:pt x="2895714" y="1691280"/>
                  <a:pt x="2747077" y="1678110"/>
                </a:cubicBezTo>
                <a:cubicBezTo>
                  <a:pt x="2598440" y="1664940"/>
                  <a:pt x="2478026" y="1636717"/>
                  <a:pt x="2397122" y="1531354"/>
                </a:cubicBezTo>
                <a:cubicBezTo>
                  <a:pt x="2316218" y="1425991"/>
                  <a:pt x="2303047" y="1215265"/>
                  <a:pt x="2261654" y="1045932"/>
                </a:cubicBezTo>
                <a:cubicBezTo>
                  <a:pt x="2220261" y="876599"/>
                  <a:pt x="2210855" y="635770"/>
                  <a:pt x="2148766" y="515355"/>
                </a:cubicBezTo>
                <a:cubicBezTo>
                  <a:pt x="2086677" y="394940"/>
                  <a:pt x="1943685" y="189858"/>
                  <a:pt x="1776233" y="108954"/>
                </a:cubicBezTo>
                <a:cubicBezTo>
                  <a:pt x="1608781" y="28050"/>
                  <a:pt x="1345373" y="43102"/>
                  <a:pt x="1144055" y="29932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89" name="Volný tvar 88"/>
          <p:cNvSpPr/>
          <p:nvPr/>
        </p:nvSpPr>
        <p:spPr>
          <a:xfrm>
            <a:off x="7106758" y="1010202"/>
            <a:ext cx="1587034" cy="468943"/>
          </a:xfrm>
          <a:custGeom>
            <a:avLst/>
            <a:gdLst>
              <a:gd name="connsiteX0" fmla="*/ 572388 w 1836375"/>
              <a:gd name="connsiteY0" fmla="*/ 14733 h 937887"/>
              <a:gd name="connsiteX1" fmla="*/ 1407766 w 1836375"/>
              <a:gd name="connsiteY1" fmla="*/ 26022 h 937887"/>
              <a:gd name="connsiteX2" fmla="*/ 1814166 w 1836375"/>
              <a:gd name="connsiteY2" fmla="*/ 184066 h 937887"/>
              <a:gd name="connsiteX3" fmla="*/ 1644832 w 1836375"/>
              <a:gd name="connsiteY3" fmla="*/ 872689 h 937887"/>
              <a:gd name="connsiteX4" fmla="*/ 504654 w 1836375"/>
              <a:gd name="connsiteY4" fmla="*/ 895266 h 937887"/>
              <a:gd name="connsiteX5" fmla="*/ 19232 w 1836375"/>
              <a:gd name="connsiteY5" fmla="*/ 748511 h 937887"/>
              <a:gd name="connsiteX6" fmla="*/ 143410 w 1836375"/>
              <a:gd name="connsiteY6" fmla="*/ 172778 h 937887"/>
              <a:gd name="connsiteX7" fmla="*/ 572388 w 1836375"/>
              <a:gd name="connsiteY7" fmla="*/ 14733 h 937887"/>
              <a:gd name="connsiteX0" fmla="*/ 451556 w 1715543"/>
              <a:gd name="connsiteY0" fmla="*/ 14733 h 937887"/>
              <a:gd name="connsiteX1" fmla="*/ 1286934 w 1715543"/>
              <a:gd name="connsiteY1" fmla="*/ 26022 h 937887"/>
              <a:gd name="connsiteX2" fmla="*/ 1693334 w 1715543"/>
              <a:gd name="connsiteY2" fmla="*/ 184066 h 937887"/>
              <a:gd name="connsiteX3" fmla="*/ 1524000 w 1715543"/>
              <a:gd name="connsiteY3" fmla="*/ 872689 h 937887"/>
              <a:gd name="connsiteX4" fmla="*/ 383822 w 1715543"/>
              <a:gd name="connsiteY4" fmla="*/ 895266 h 937887"/>
              <a:gd name="connsiteX5" fmla="*/ 0 w 1715543"/>
              <a:gd name="connsiteY5" fmla="*/ 748511 h 937887"/>
              <a:gd name="connsiteX6" fmla="*/ 22578 w 1715543"/>
              <a:gd name="connsiteY6" fmla="*/ 172778 h 937887"/>
              <a:gd name="connsiteX7" fmla="*/ 451556 w 1715543"/>
              <a:gd name="connsiteY7" fmla="*/ 14733 h 937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5543" h="937887">
                <a:moveTo>
                  <a:pt x="451556" y="14733"/>
                </a:moveTo>
                <a:cubicBezTo>
                  <a:pt x="662282" y="-9726"/>
                  <a:pt x="1079971" y="-2200"/>
                  <a:pt x="1286934" y="26022"/>
                </a:cubicBezTo>
                <a:cubicBezTo>
                  <a:pt x="1493897" y="54244"/>
                  <a:pt x="1653823" y="42955"/>
                  <a:pt x="1693334" y="184066"/>
                </a:cubicBezTo>
                <a:cubicBezTo>
                  <a:pt x="1732845" y="325177"/>
                  <a:pt x="1742252" y="754156"/>
                  <a:pt x="1524000" y="872689"/>
                </a:cubicBezTo>
                <a:cubicBezTo>
                  <a:pt x="1305748" y="991222"/>
                  <a:pt x="637822" y="915962"/>
                  <a:pt x="383822" y="895266"/>
                </a:cubicBezTo>
                <a:cubicBezTo>
                  <a:pt x="129822" y="874570"/>
                  <a:pt x="60207" y="868926"/>
                  <a:pt x="0" y="748511"/>
                </a:cubicBezTo>
                <a:cubicBezTo>
                  <a:pt x="-60207" y="628096"/>
                  <a:pt x="-52681" y="295074"/>
                  <a:pt x="22578" y="172778"/>
                </a:cubicBezTo>
                <a:cubicBezTo>
                  <a:pt x="97837" y="50482"/>
                  <a:pt x="240830" y="39192"/>
                  <a:pt x="451556" y="14733"/>
                </a:cubicBezTo>
                <a:close/>
              </a:path>
            </a:pathLst>
          </a:custGeom>
          <a:gradFill>
            <a:gsLst>
              <a:gs pos="0">
                <a:schemeClr val="dk1">
                  <a:tint val="50000"/>
                  <a:satMod val="300000"/>
                  <a:alpha val="50000"/>
                </a:schemeClr>
              </a:gs>
              <a:gs pos="35000">
                <a:schemeClr val="dk1">
                  <a:tint val="37000"/>
                  <a:satMod val="300000"/>
                  <a:alpha val="13000"/>
                </a:schemeClr>
              </a:gs>
              <a:gs pos="100000">
                <a:schemeClr val="dk1">
                  <a:tint val="15000"/>
                  <a:satMod val="350000"/>
                  <a:alpha val="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 Type Inheritance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37567" y="114067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System.Object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13955" y="37141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classes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47615" y="353050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delegates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delegate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09615" y="104372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pointers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 *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947615" y="2538057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System.Delegate</a:t>
            </a:r>
            <a:endParaRPr lang="en-US" sz="11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91767" y="3059564"/>
            <a:ext cx="2295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System.MulticastDelegate</a:t>
            </a:r>
            <a:endParaRPr lang="en-US" sz="11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3356992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System.ValueType</a:t>
            </a:r>
            <a:endParaRPr lang="en-US" sz="11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790842" y="5482839"/>
            <a:ext cx="1430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System.Enum</a:t>
            </a:r>
            <a:endParaRPr lang="en-US" sz="11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19423" y="2538057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System.Array</a:t>
            </a:r>
            <a:endParaRPr lang="en-US" sz="11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291437" y="300570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arrays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Type[]</a:t>
            </a:r>
            <a:r>
              <a:rPr lang="en-US" sz="700" dirty="0"/>
              <a:t> or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Type[,]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73548" y="24841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System.String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108749" y="1767018"/>
            <a:ext cx="1314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interfaces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17" name="Přímá spojnice se šipkou 16"/>
          <p:cNvCxnSpPr>
            <a:stCxn id="4" idx="2"/>
            <a:endCxn id="12" idx="0"/>
          </p:cNvCxnSpPr>
          <p:nvPr/>
        </p:nvCxnSpPr>
        <p:spPr>
          <a:xfrm>
            <a:off x="4129655" y="1510006"/>
            <a:ext cx="1953864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2" idx="2"/>
            <a:endCxn id="13" idx="0"/>
          </p:cNvCxnSpPr>
          <p:nvPr/>
        </p:nvCxnSpPr>
        <p:spPr>
          <a:xfrm>
            <a:off x="6083519" y="2799667"/>
            <a:ext cx="6" cy="20603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8" idx="0"/>
          </p:cNvCxnSpPr>
          <p:nvPr/>
        </p:nvCxnSpPr>
        <p:spPr>
          <a:xfrm>
            <a:off x="4129655" y="1510006"/>
            <a:ext cx="3610048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2"/>
            <a:endCxn id="9" idx="0"/>
          </p:cNvCxnSpPr>
          <p:nvPr/>
        </p:nvCxnSpPr>
        <p:spPr>
          <a:xfrm>
            <a:off x="7739703" y="2799667"/>
            <a:ext cx="0" cy="25989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9" idx="2"/>
            <a:endCxn id="6" idx="0"/>
          </p:cNvCxnSpPr>
          <p:nvPr/>
        </p:nvCxnSpPr>
        <p:spPr>
          <a:xfrm>
            <a:off x="7739703" y="3321174"/>
            <a:ext cx="0" cy="2093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4" idx="2"/>
            <a:endCxn id="5" idx="0"/>
          </p:cNvCxnSpPr>
          <p:nvPr/>
        </p:nvCxnSpPr>
        <p:spPr>
          <a:xfrm>
            <a:off x="4129655" y="1510006"/>
            <a:ext cx="1476388" cy="22040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2"/>
            <a:endCxn id="14" idx="0"/>
          </p:cNvCxnSpPr>
          <p:nvPr/>
        </p:nvCxnSpPr>
        <p:spPr>
          <a:xfrm>
            <a:off x="4129655" y="1510006"/>
            <a:ext cx="135981" cy="97419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4" idx="2"/>
            <a:endCxn id="10" idx="0"/>
          </p:cNvCxnSpPr>
          <p:nvPr/>
        </p:nvCxnSpPr>
        <p:spPr>
          <a:xfrm flipH="1">
            <a:off x="1835696" y="1510006"/>
            <a:ext cx="2293959" cy="18469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6135848" y="5482785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structures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714010" y="59866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enumerations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587471" y="50985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System.Int32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1064179" y="544210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System.Int64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1407" y="54511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System.Double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15463" y="57697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System.Boolean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1209564" y="6115305"/>
            <a:ext cx="470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…</a:t>
            </a:r>
          </a:p>
        </p:txBody>
      </p:sp>
      <p:cxnSp>
        <p:nvCxnSpPr>
          <p:cNvPr id="66" name="Přímá spojnice se šipkou 65"/>
          <p:cNvCxnSpPr>
            <a:stCxn id="10" idx="2"/>
            <a:endCxn id="60" idx="0"/>
          </p:cNvCxnSpPr>
          <p:nvPr/>
        </p:nvCxnSpPr>
        <p:spPr>
          <a:xfrm flipH="1">
            <a:off x="1379559" y="3618602"/>
            <a:ext cx="456137" cy="14798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763181" y="4591338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simple types</a:t>
            </a:r>
          </a:p>
        </p:txBody>
      </p:sp>
      <p:cxnSp>
        <p:nvCxnSpPr>
          <p:cNvPr id="68" name="Přímá spojnice se šipkou 67"/>
          <p:cNvCxnSpPr>
            <a:stCxn id="11" idx="2"/>
            <a:endCxn id="43" idx="0"/>
          </p:cNvCxnSpPr>
          <p:nvPr/>
        </p:nvCxnSpPr>
        <p:spPr>
          <a:xfrm>
            <a:off x="3506098" y="5744449"/>
            <a:ext cx="0" cy="24221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4296107" y="54678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System.Nullable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Type?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75" name="Přímá spojnice se šipkou 74"/>
          <p:cNvCxnSpPr>
            <a:stCxn id="10" idx="2"/>
            <a:endCxn id="11" idx="0"/>
          </p:cNvCxnSpPr>
          <p:nvPr/>
        </p:nvCxnSpPr>
        <p:spPr>
          <a:xfrm>
            <a:off x="1835696" y="3618602"/>
            <a:ext cx="1670402" cy="18642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>
            <a:stCxn id="10" idx="2"/>
            <a:endCxn id="73" idx="0"/>
          </p:cNvCxnSpPr>
          <p:nvPr/>
        </p:nvCxnSpPr>
        <p:spPr>
          <a:xfrm>
            <a:off x="1835696" y="3618602"/>
            <a:ext cx="3252499" cy="184923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>
            <a:stCxn id="10" idx="2"/>
            <a:endCxn id="42" idx="0"/>
          </p:cNvCxnSpPr>
          <p:nvPr/>
        </p:nvCxnSpPr>
        <p:spPr>
          <a:xfrm>
            <a:off x="1835696" y="3618602"/>
            <a:ext cx="5092240" cy="186418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15" idx="1"/>
          </p:cNvCxnSpPr>
          <p:nvPr/>
        </p:nvCxnSpPr>
        <p:spPr>
          <a:xfrm>
            <a:off x="4129655" y="1510006"/>
            <a:ext cx="2979094" cy="441678"/>
          </a:xfrm>
          <a:prstGeom prst="straightConnector1">
            <a:avLst/>
          </a:prstGeom>
          <a:ln w="1270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5897228" y="4091030"/>
            <a:ext cx="281520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5619202" y="4083436"/>
            <a:ext cx="140760" cy="12748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5308707" y="4080098"/>
            <a:ext cx="89284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443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Volný tvar 47"/>
          <p:cNvSpPr/>
          <p:nvPr/>
        </p:nvSpPr>
        <p:spPr>
          <a:xfrm>
            <a:off x="255224" y="1082309"/>
            <a:ext cx="8600345" cy="4800384"/>
          </a:xfrm>
          <a:custGeom>
            <a:avLst/>
            <a:gdLst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18732 w 8600345"/>
              <a:gd name="connsiteY6" fmla="*/ 3060713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97665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036421 w 8600345"/>
              <a:gd name="connsiteY7" fmla="*/ 3410669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39622 w 8600345"/>
              <a:gd name="connsiteY7" fmla="*/ 3715469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600345" h="4800384">
                <a:moveTo>
                  <a:pt x="3853932" y="1424"/>
                </a:moveTo>
                <a:cubicBezTo>
                  <a:pt x="3547251" y="7068"/>
                  <a:pt x="3293250" y="-41850"/>
                  <a:pt x="3063709" y="159469"/>
                </a:cubicBezTo>
                <a:cubicBezTo>
                  <a:pt x="2834168" y="360788"/>
                  <a:pt x="2915072" y="898891"/>
                  <a:pt x="2476687" y="1209335"/>
                </a:cubicBezTo>
                <a:cubicBezTo>
                  <a:pt x="2038302" y="1519779"/>
                  <a:pt x="845442" y="1785068"/>
                  <a:pt x="433398" y="2022135"/>
                </a:cubicBezTo>
                <a:cubicBezTo>
                  <a:pt x="21354" y="2259202"/>
                  <a:pt x="-16276" y="2460520"/>
                  <a:pt x="4420" y="2631735"/>
                </a:cubicBezTo>
                <a:cubicBezTo>
                  <a:pt x="25116" y="2802950"/>
                  <a:pt x="265946" y="2959113"/>
                  <a:pt x="557576" y="3049424"/>
                </a:cubicBezTo>
                <a:cubicBezTo>
                  <a:pt x="849206" y="3139735"/>
                  <a:pt x="1473858" y="3062594"/>
                  <a:pt x="1754199" y="3173601"/>
                </a:cubicBezTo>
                <a:cubicBezTo>
                  <a:pt x="2034540" y="3284608"/>
                  <a:pt x="2138022" y="3516032"/>
                  <a:pt x="2239622" y="3715469"/>
                </a:cubicBezTo>
                <a:cubicBezTo>
                  <a:pt x="2341222" y="3914906"/>
                  <a:pt x="2301709" y="4197129"/>
                  <a:pt x="2363798" y="4370225"/>
                </a:cubicBezTo>
                <a:cubicBezTo>
                  <a:pt x="2425887" y="4543321"/>
                  <a:pt x="2446584" y="4691958"/>
                  <a:pt x="2612154" y="4754047"/>
                </a:cubicBezTo>
                <a:cubicBezTo>
                  <a:pt x="2777724" y="4816136"/>
                  <a:pt x="3155902" y="4737114"/>
                  <a:pt x="3357220" y="4742758"/>
                </a:cubicBezTo>
                <a:cubicBezTo>
                  <a:pt x="3558538" y="4748402"/>
                  <a:pt x="3710939" y="4831187"/>
                  <a:pt x="3820065" y="4787913"/>
                </a:cubicBezTo>
                <a:cubicBezTo>
                  <a:pt x="3929191" y="4744639"/>
                  <a:pt x="4011976" y="4614817"/>
                  <a:pt x="4011976" y="4483113"/>
                </a:cubicBezTo>
                <a:cubicBezTo>
                  <a:pt x="4011976" y="4351409"/>
                  <a:pt x="3914139" y="4193365"/>
                  <a:pt x="3820065" y="3997691"/>
                </a:cubicBezTo>
                <a:cubicBezTo>
                  <a:pt x="3725991" y="3802017"/>
                  <a:pt x="3441888" y="3472758"/>
                  <a:pt x="3447532" y="3309069"/>
                </a:cubicBezTo>
                <a:cubicBezTo>
                  <a:pt x="3453176" y="3145380"/>
                  <a:pt x="3667665" y="3038136"/>
                  <a:pt x="3853932" y="3015558"/>
                </a:cubicBezTo>
                <a:cubicBezTo>
                  <a:pt x="4040199" y="2992980"/>
                  <a:pt x="4194480" y="3128447"/>
                  <a:pt x="4565132" y="3173602"/>
                </a:cubicBezTo>
                <a:cubicBezTo>
                  <a:pt x="4935784" y="3218757"/>
                  <a:pt x="5541621" y="3275202"/>
                  <a:pt x="6077843" y="3286491"/>
                </a:cubicBezTo>
                <a:cubicBezTo>
                  <a:pt x="6614065" y="3297780"/>
                  <a:pt x="7387354" y="3305305"/>
                  <a:pt x="7782465" y="3241335"/>
                </a:cubicBezTo>
                <a:cubicBezTo>
                  <a:pt x="8177576" y="3177365"/>
                  <a:pt x="8313042" y="3079528"/>
                  <a:pt x="8448509" y="2902669"/>
                </a:cubicBezTo>
                <a:cubicBezTo>
                  <a:pt x="8583976" y="2725810"/>
                  <a:pt x="8614080" y="2400313"/>
                  <a:pt x="8595265" y="2180180"/>
                </a:cubicBezTo>
                <a:cubicBezTo>
                  <a:pt x="8576450" y="1960047"/>
                  <a:pt x="8365724" y="1783187"/>
                  <a:pt x="8335620" y="1581869"/>
                </a:cubicBezTo>
                <a:cubicBezTo>
                  <a:pt x="8305516" y="1380551"/>
                  <a:pt x="8448510" y="1143484"/>
                  <a:pt x="8414643" y="972269"/>
                </a:cubicBezTo>
                <a:cubicBezTo>
                  <a:pt x="8380776" y="801054"/>
                  <a:pt x="8358198" y="624195"/>
                  <a:pt x="8132420" y="554580"/>
                </a:cubicBezTo>
                <a:cubicBezTo>
                  <a:pt x="7906642" y="484965"/>
                  <a:pt x="7406168" y="558343"/>
                  <a:pt x="7059976" y="554580"/>
                </a:cubicBezTo>
                <a:cubicBezTo>
                  <a:pt x="6713784" y="550817"/>
                  <a:pt x="6414628" y="603498"/>
                  <a:pt x="6055265" y="532002"/>
                </a:cubicBezTo>
                <a:cubicBezTo>
                  <a:pt x="5695902" y="460506"/>
                  <a:pt x="5274450" y="215913"/>
                  <a:pt x="4903798" y="125602"/>
                </a:cubicBezTo>
                <a:cubicBezTo>
                  <a:pt x="4533146" y="35291"/>
                  <a:pt x="4160613" y="-4220"/>
                  <a:pt x="3853932" y="1424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7" name="Volný tvar 46"/>
          <p:cNvSpPr/>
          <p:nvPr/>
        </p:nvSpPr>
        <p:spPr>
          <a:xfrm>
            <a:off x="154167" y="4316290"/>
            <a:ext cx="8060869" cy="2253843"/>
          </a:xfrm>
          <a:custGeom>
            <a:avLst/>
            <a:gdLst>
              <a:gd name="connsiteX0" fmla="*/ 1146711 w 8063525"/>
              <a:gd name="connsiteY0" fmla="*/ 20185 h 2289251"/>
              <a:gd name="connsiteX1" fmla="*/ 570978 w 8063525"/>
              <a:gd name="connsiteY1" fmla="*/ 20185 h 2289251"/>
              <a:gd name="connsiteX2" fmla="*/ 221022 w 8063525"/>
              <a:gd name="connsiteY2" fmla="*/ 268540 h 2289251"/>
              <a:gd name="connsiteX3" fmla="*/ 40400 w 8063525"/>
              <a:gd name="connsiteY3" fmla="*/ 1194229 h 2289251"/>
              <a:gd name="connsiteX4" fmla="*/ 119422 w 8063525"/>
              <a:gd name="connsiteY4" fmla="*/ 2074762 h 2289251"/>
              <a:gd name="connsiteX5" fmla="*/ 1214445 w 8063525"/>
              <a:gd name="connsiteY5" fmla="*/ 2289251 h 2289251"/>
              <a:gd name="connsiteX6" fmla="*/ 2885200 w 8063525"/>
              <a:gd name="connsiteY6" fmla="*/ 2210229 h 2289251"/>
              <a:gd name="connsiteX7" fmla="*/ 6904045 w 8063525"/>
              <a:gd name="connsiteY7" fmla="*/ 2029607 h 2289251"/>
              <a:gd name="connsiteX8" fmla="*/ 7976489 w 8063525"/>
              <a:gd name="connsiteY8" fmla="*/ 1295829 h 2289251"/>
              <a:gd name="connsiteX9" fmla="*/ 5075245 w 8063525"/>
              <a:gd name="connsiteY9" fmla="*/ 313696 h 2289251"/>
              <a:gd name="connsiteX10" fmla="*/ 4014089 w 8063525"/>
              <a:gd name="connsiteY10" fmla="*/ 200807 h 2289251"/>
              <a:gd name="connsiteX11" fmla="*/ 4251156 w 8063525"/>
              <a:gd name="connsiteY11" fmla="*/ 866851 h 2289251"/>
              <a:gd name="connsiteX12" fmla="*/ 4341467 w 8063525"/>
              <a:gd name="connsiteY12" fmla="*/ 1544185 h 2289251"/>
              <a:gd name="connsiteX13" fmla="*/ 4160845 w 8063525"/>
              <a:gd name="connsiteY13" fmla="*/ 1747385 h 2289251"/>
              <a:gd name="connsiteX14" fmla="*/ 3630267 w 8063525"/>
              <a:gd name="connsiteY14" fmla="*/ 1679651 h 2289251"/>
              <a:gd name="connsiteX15" fmla="*/ 3291600 w 8063525"/>
              <a:gd name="connsiteY15" fmla="*/ 1645785 h 2289251"/>
              <a:gd name="connsiteX16" fmla="*/ 2749733 w 8063525"/>
              <a:gd name="connsiteY16" fmla="*/ 1713518 h 2289251"/>
              <a:gd name="connsiteX17" fmla="*/ 2399778 w 8063525"/>
              <a:gd name="connsiteY17" fmla="*/ 1566762 h 2289251"/>
              <a:gd name="connsiteX18" fmla="*/ 2546533 w 8063525"/>
              <a:gd name="connsiteY18" fmla="*/ 787829 h 2289251"/>
              <a:gd name="connsiteX19" fmla="*/ 2467511 w 8063525"/>
              <a:gd name="connsiteY19" fmla="*/ 268540 h 2289251"/>
              <a:gd name="connsiteX20" fmla="*/ 2174000 w 8063525"/>
              <a:gd name="connsiteY20" fmla="*/ 65340 h 2289251"/>
              <a:gd name="connsiteX21" fmla="*/ 1146711 w 8063525"/>
              <a:gd name="connsiteY21" fmla="*/ 20185 h 2289251"/>
              <a:gd name="connsiteX0" fmla="*/ 1146711 w 8063525"/>
              <a:gd name="connsiteY0" fmla="*/ 54210 h 2278121"/>
              <a:gd name="connsiteX1" fmla="*/ 570978 w 8063525"/>
              <a:gd name="connsiteY1" fmla="*/ 9055 h 2278121"/>
              <a:gd name="connsiteX2" fmla="*/ 221022 w 8063525"/>
              <a:gd name="connsiteY2" fmla="*/ 257410 h 2278121"/>
              <a:gd name="connsiteX3" fmla="*/ 40400 w 8063525"/>
              <a:gd name="connsiteY3" fmla="*/ 1183099 h 2278121"/>
              <a:gd name="connsiteX4" fmla="*/ 119422 w 8063525"/>
              <a:gd name="connsiteY4" fmla="*/ 2063632 h 2278121"/>
              <a:gd name="connsiteX5" fmla="*/ 1214445 w 8063525"/>
              <a:gd name="connsiteY5" fmla="*/ 2278121 h 2278121"/>
              <a:gd name="connsiteX6" fmla="*/ 2885200 w 8063525"/>
              <a:gd name="connsiteY6" fmla="*/ 2199099 h 2278121"/>
              <a:gd name="connsiteX7" fmla="*/ 6904045 w 8063525"/>
              <a:gd name="connsiteY7" fmla="*/ 2018477 h 2278121"/>
              <a:gd name="connsiteX8" fmla="*/ 7976489 w 8063525"/>
              <a:gd name="connsiteY8" fmla="*/ 1284699 h 2278121"/>
              <a:gd name="connsiteX9" fmla="*/ 5075245 w 8063525"/>
              <a:gd name="connsiteY9" fmla="*/ 302566 h 2278121"/>
              <a:gd name="connsiteX10" fmla="*/ 4014089 w 8063525"/>
              <a:gd name="connsiteY10" fmla="*/ 189677 h 2278121"/>
              <a:gd name="connsiteX11" fmla="*/ 4251156 w 8063525"/>
              <a:gd name="connsiteY11" fmla="*/ 855721 h 2278121"/>
              <a:gd name="connsiteX12" fmla="*/ 4341467 w 8063525"/>
              <a:gd name="connsiteY12" fmla="*/ 1533055 h 2278121"/>
              <a:gd name="connsiteX13" fmla="*/ 4160845 w 8063525"/>
              <a:gd name="connsiteY13" fmla="*/ 1736255 h 2278121"/>
              <a:gd name="connsiteX14" fmla="*/ 3630267 w 8063525"/>
              <a:gd name="connsiteY14" fmla="*/ 1668521 h 2278121"/>
              <a:gd name="connsiteX15" fmla="*/ 3291600 w 8063525"/>
              <a:gd name="connsiteY15" fmla="*/ 1634655 h 2278121"/>
              <a:gd name="connsiteX16" fmla="*/ 2749733 w 8063525"/>
              <a:gd name="connsiteY16" fmla="*/ 1702388 h 2278121"/>
              <a:gd name="connsiteX17" fmla="*/ 2399778 w 8063525"/>
              <a:gd name="connsiteY17" fmla="*/ 1555632 h 2278121"/>
              <a:gd name="connsiteX18" fmla="*/ 2546533 w 8063525"/>
              <a:gd name="connsiteY18" fmla="*/ 776699 h 2278121"/>
              <a:gd name="connsiteX19" fmla="*/ 2467511 w 8063525"/>
              <a:gd name="connsiteY19" fmla="*/ 257410 h 2278121"/>
              <a:gd name="connsiteX20" fmla="*/ 2174000 w 8063525"/>
              <a:gd name="connsiteY20" fmla="*/ 54210 h 2278121"/>
              <a:gd name="connsiteX21" fmla="*/ 1146711 w 8063525"/>
              <a:gd name="connsiteY21" fmla="*/ 54210 h 2278121"/>
              <a:gd name="connsiteX0" fmla="*/ 1146711 w 8063525"/>
              <a:gd name="connsiteY0" fmla="*/ 15052 h 2238963"/>
              <a:gd name="connsiteX1" fmla="*/ 570978 w 8063525"/>
              <a:gd name="connsiteY1" fmla="*/ 15052 h 2238963"/>
              <a:gd name="connsiteX2" fmla="*/ 221022 w 8063525"/>
              <a:gd name="connsiteY2" fmla="*/ 218252 h 2238963"/>
              <a:gd name="connsiteX3" fmla="*/ 40400 w 8063525"/>
              <a:gd name="connsiteY3" fmla="*/ 1143941 h 2238963"/>
              <a:gd name="connsiteX4" fmla="*/ 119422 w 8063525"/>
              <a:gd name="connsiteY4" fmla="*/ 2024474 h 2238963"/>
              <a:gd name="connsiteX5" fmla="*/ 1214445 w 8063525"/>
              <a:gd name="connsiteY5" fmla="*/ 2238963 h 2238963"/>
              <a:gd name="connsiteX6" fmla="*/ 2885200 w 8063525"/>
              <a:gd name="connsiteY6" fmla="*/ 2159941 h 2238963"/>
              <a:gd name="connsiteX7" fmla="*/ 6904045 w 8063525"/>
              <a:gd name="connsiteY7" fmla="*/ 1979319 h 2238963"/>
              <a:gd name="connsiteX8" fmla="*/ 7976489 w 8063525"/>
              <a:gd name="connsiteY8" fmla="*/ 1245541 h 2238963"/>
              <a:gd name="connsiteX9" fmla="*/ 5075245 w 8063525"/>
              <a:gd name="connsiteY9" fmla="*/ 263408 h 2238963"/>
              <a:gd name="connsiteX10" fmla="*/ 4014089 w 8063525"/>
              <a:gd name="connsiteY10" fmla="*/ 150519 h 2238963"/>
              <a:gd name="connsiteX11" fmla="*/ 4251156 w 8063525"/>
              <a:gd name="connsiteY11" fmla="*/ 816563 h 2238963"/>
              <a:gd name="connsiteX12" fmla="*/ 4341467 w 8063525"/>
              <a:gd name="connsiteY12" fmla="*/ 1493897 h 2238963"/>
              <a:gd name="connsiteX13" fmla="*/ 4160845 w 8063525"/>
              <a:gd name="connsiteY13" fmla="*/ 1697097 h 2238963"/>
              <a:gd name="connsiteX14" fmla="*/ 3630267 w 8063525"/>
              <a:gd name="connsiteY14" fmla="*/ 1629363 h 2238963"/>
              <a:gd name="connsiteX15" fmla="*/ 3291600 w 8063525"/>
              <a:gd name="connsiteY15" fmla="*/ 1595497 h 2238963"/>
              <a:gd name="connsiteX16" fmla="*/ 2749733 w 8063525"/>
              <a:gd name="connsiteY16" fmla="*/ 1663230 h 2238963"/>
              <a:gd name="connsiteX17" fmla="*/ 2399778 w 8063525"/>
              <a:gd name="connsiteY17" fmla="*/ 1516474 h 2238963"/>
              <a:gd name="connsiteX18" fmla="*/ 2546533 w 8063525"/>
              <a:gd name="connsiteY18" fmla="*/ 737541 h 2238963"/>
              <a:gd name="connsiteX19" fmla="*/ 2467511 w 8063525"/>
              <a:gd name="connsiteY19" fmla="*/ 218252 h 2238963"/>
              <a:gd name="connsiteX20" fmla="*/ 2174000 w 8063525"/>
              <a:gd name="connsiteY20" fmla="*/ 15052 h 2238963"/>
              <a:gd name="connsiteX21" fmla="*/ 1146711 w 8063525"/>
              <a:gd name="connsiteY21" fmla="*/ 15052 h 2238963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467511 w 8063525"/>
              <a:gd name="connsiteY19" fmla="*/ 221624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151422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4055 w 8060869"/>
              <a:gd name="connsiteY0" fmla="*/ 29932 h 2253843"/>
              <a:gd name="connsiteX1" fmla="*/ 568322 w 8060869"/>
              <a:gd name="connsiteY1" fmla="*/ 29932 h 2253843"/>
              <a:gd name="connsiteX2" fmla="*/ 173210 w 8060869"/>
              <a:gd name="connsiteY2" fmla="*/ 391176 h 2253843"/>
              <a:gd name="connsiteX3" fmla="*/ 37744 w 8060869"/>
              <a:gd name="connsiteY3" fmla="*/ 1158821 h 2253843"/>
              <a:gd name="connsiteX4" fmla="*/ 116766 w 8060869"/>
              <a:gd name="connsiteY4" fmla="*/ 2039354 h 2253843"/>
              <a:gd name="connsiteX5" fmla="*/ 1211789 w 8060869"/>
              <a:gd name="connsiteY5" fmla="*/ 2253843 h 2253843"/>
              <a:gd name="connsiteX6" fmla="*/ 2882544 w 8060869"/>
              <a:gd name="connsiteY6" fmla="*/ 2174821 h 2253843"/>
              <a:gd name="connsiteX7" fmla="*/ 6901389 w 8060869"/>
              <a:gd name="connsiteY7" fmla="*/ 1994199 h 2253843"/>
              <a:gd name="connsiteX8" fmla="*/ 7973833 w 8060869"/>
              <a:gd name="connsiteY8" fmla="*/ 1260421 h 2253843"/>
              <a:gd name="connsiteX9" fmla="*/ 5072589 w 8060869"/>
              <a:gd name="connsiteY9" fmla="*/ 278288 h 2253843"/>
              <a:gd name="connsiteX10" fmla="*/ 4011433 w 8060869"/>
              <a:gd name="connsiteY10" fmla="*/ 165399 h 2253843"/>
              <a:gd name="connsiteX11" fmla="*/ 4248500 w 8060869"/>
              <a:gd name="connsiteY11" fmla="*/ 831443 h 2253843"/>
              <a:gd name="connsiteX12" fmla="*/ 4338811 w 8060869"/>
              <a:gd name="connsiteY12" fmla="*/ 1508777 h 2253843"/>
              <a:gd name="connsiteX13" fmla="*/ 4158189 w 8060869"/>
              <a:gd name="connsiteY13" fmla="*/ 1711977 h 2253843"/>
              <a:gd name="connsiteX14" fmla="*/ 3627611 w 8060869"/>
              <a:gd name="connsiteY14" fmla="*/ 1644243 h 2253843"/>
              <a:gd name="connsiteX15" fmla="*/ 3288944 w 8060869"/>
              <a:gd name="connsiteY15" fmla="*/ 1610377 h 2253843"/>
              <a:gd name="connsiteX16" fmla="*/ 2747077 w 8060869"/>
              <a:gd name="connsiteY16" fmla="*/ 1678110 h 2253843"/>
              <a:gd name="connsiteX17" fmla="*/ 2397122 w 8060869"/>
              <a:gd name="connsiteY17" fmla="*/ 1531354 h 2253843"/>
              <a:gd name="connsiteX18" fmla="*/ 2261654 w 8060869"/>
              <a:gd name="connsiteY18" fmla="*/ 1045932 h 2253843"/>
              <a:gd name="connsiteX19" fmla="*/ 2148766 w 8060869"/>
              <a:gd name="connsiteY19" fmla="*/ 515355 h 2253843"/>
              <a:gd name="connsiteX20" fmla="*/ 1776233 w 8060869"/>
              <a:gd name="connsiteY20" fmla="*/ 108954 h 2253843"/>
              <a:gd name="connsiteX21" fmla="*/ 1144055 w 8060869"/>
              <a:gd name="connsiteY21" fmla="*/ 29932 h 225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060869" h="2253843">
                <a:moveTo>
                  <a:pt x="1144055" y="29932"/>
                </a:moveTo>
                <a:cubicBezTo>
                  <a:pt x="942737" y="16762"/>
                  <a:pt x="730130" y="-30275"/>
                  <a:pt x="568322" y="29932"/>
                </a:cubicBezTo>
                <a:cubicBezTo>
                  <a:pt x="406515" y="90139"/>
                  <a:pt x="261640" y="203028"/>
                  <a:pt x="173210" y="391176"/>
                </a:cubicBezTo>
                <a:cubicBezTo>
                  <a:pt x="84780" y="579324"/>
                  <a:pt x="47151" y="884125"/>
                  <a:pt x="37744" y="1158821"/>
                </a:cubicBezTo>
                <a:cubicBezTo>
                  <a:pt x="28337" y="1433517"/>
                  <a:pt x="-78908" y="1856850"/>
                  <a:pt x="116766" y="2039354"/>
                </a:cubicBezTo>
                <a:cubicBezTo>
                  <a:pt x="312440" y="2221858"/>
                  <a:pt x="750826" y="2231265"/>
                  <a:pt x="1211789" y="2253843"/>
                </a:cubicBezTo>
                <a:lnTo>
                  <a:pt x="2882544" y="2174821"/>
                </a:lnTo>
                <a:cubicBezTo>
                  <a:pt x="3830811" y="2131547"/>
                  <a:pt x="6052841" y="2146599"/>
                  <a:pt x="6901389" y="1994199"/>
                </a:cubicBezTo>
                <a:cubicBezTo>
                  <a:pt x="7749937" y="1841799"/>
                  <a:pt x="8278633" y="1546406"/>
                  <a:pt x="7973833" y="1260421"/>
                </a:cubicBezTo>
                <a:cubicBezTo>
                  <a:pt x="7669033" y="974436"/>
                  <a:pt x="5732989" y="460792"/>
                  <a:pt x="5072589" y="278288"/>
                </a:cubicBezTo>
                <a:cubicBezTo>
                  <a:pt x="4412189" y="95784"/>
                  <a:pt x="4148781" y="73207"/>
                  <a:pt x="4011433" y="165399"/>
                </a:cubicBezTo>
                <a:cubicBezTo>
                  <a:pt x="3874085" y="257591"/>
                  <a:pt x="4193937" y="607547"/>
                  <a:pt x="4248500" y="831443"/>
                </a:cubicBezTo>
                <a:cubicBezTo>
                  <a:pt x="4303063" y="1055339"/>
                  <a:pt x="4353863" y="1362021"/>
                  <a:pt x="4338811" y="1508777"/>
                </a:cubicBezTo>
                <a:cubicBezTo>
                  <a:pt x="4323759" y="1655533"/>
                  <a:pt x="4276722" y="1689399"/>
                  <a:pt x="4158189" y="1711977"/>
                </a:cubicBezTo>
                <a:cubicBezTo>
                  <a:pt x="4039656" y="1734555"/>
                  <a:pt x="3772485" y="1661176"/>
                  <a:pt x="3627611" y="1644243"/>
                </a:cubicBezTo>
                <a:cubicBezTo>
                  <a:pt x="3482737" y="1627310"/>
                  <a:pt x="3435700" y="1604733"/>
                  <a:pt x="3288944" y="1610377"/>
                </a:cubicBezTo>
                <a:cubicBezTo>
                  <a:pt x="3142188" y="1616021"/>
                  <a:pt x="2895714" y="1691280"/>
                  <a:pt x="2747077" y="1678110"/>
                </a:cubicBezTo>
                <a:cubicBezTo>
                  <a:pt x="2598440" y="1664940"/>
                  <a:pt x="2478026" y="1636717"/>
                  <a:pt x="2397122" y="1531354"/>
                </a:cubicBezTo>
                <a:cubicBezTo>
                  <a:pt x="2316218" y="1425991"/>
                  <a:pt x="2303047" y="1215265"/>
                  <a:pt x="2261654" y="1045932"/>
                </a:cubicBezTo>
                <a:cubicBezTo>
                  <a:pt x="2220261" y="876599"/>
                  <a:pt x="2210855" y="635770"/>
                  <a:pt x="2148766" y="515355"/>
                </a:cubicBezTo>
                <a:cubicBezTo>
                  <a:pt x="2086677" y="394940"/>
                  <a:pt x="1943685" y="189858"/>
                  <a:pt x="1776233" y="108954"/>
                </a:cubicBezTo>
                <a:cubicBezTo>
                  <a:pt x="1608781" y="28050"/>
                  <a:pt x="1345373" y="43102"/>
                  <a:pt x="1144055" y="29932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89" name="Volný tvar 88"/>
          <p:cNvSpPr/>
          <p:nvPr/>
        </p:nvSpPr>
        <p:spPr>
          <a:xfrm>
            <a:off x="7106758" y="1010202"/>
            <a:ext cx="1587034" cy="468943"/>
          </a:xfrm>
          <a:custGeom>
            <a:avLst/>
            <a:gdLst>
              <a:gd name="connsiteX0" fmla="*/ 572388 w 1836375"/>
              <a:gd name="connsiteY0" fmla="*/ 14733 h 937887"/>
              <a:gd name="connsiteX1" fmla="*/ 1407766 w 1836375"/>
              <a:gd name="connsiteY1" fmla="*/ 26022 h 937887"/>
              <a:gd name="connsiteX2" fmla="*/ 1814166 w 1836375"/>
              <a:gd name="connsiteY2" fmla="*/ 184066 h 937887"/>
              <a:gd name="connsiteX3" fmla="*/ 1644832 w 1836375"/>
              <a:gd name="connsiteY3" fmla="*/ 872689 h 937887"/>
              <a:gd name="connsiteX4" fmla="*/ 504654 w 1836375"/>
              <a:gd name="connsiteY4" fmla="*/ 895266 h 937887"/>
              <a:gd name="connsiteX5" fmla="*/ 19232 w 1836375"/>
              <a:gd name="connsiteY5" fmla="*/ 748511 h 937887"/>
              <a:gd name="connsiteX6" fmla="*/ 143410 w 1836375"/>
              <a:gd name="connsiteY6" fmla="*/ 172778 h 937887"/>
              <a:gd name="connsiteX7" fmla="*/ 572388 w 1836375"/>
              <a:gd name="connsiteY7" fmla="*/ 14733 h 937887"/>
              <a:gd name="connsiteX0" fmla="*/ 451556 w 1715543"/>
              <a:gd name="connsiteY0" fmla="*/ 14733 h 937887"/>
              <a:gd name="connsiteX1" fmla="*/ 1286934 w 1715543"/>
              <a:gd name="connsiteY1" fmla="*/ 26022 h 937887"/>
              <a:gd name="connsiteX2" fmla="*/ 1693334 w 1715543"/>
              <a:gd name="connsiteY2" fmla="*/ 184066 h 937887"/>
              <a:gd name="connsiteX3" fmla="*/ 1524000 w 1715543"/>
              <a:gd name="connsiteY3" fmla="*/ 872689 h 937887"/>
              <a:gd name="connsiteX4" fmla="*/ 383822 w 1715543"/>
              <a:gd name="connsiteY4" fmla="*/ 895266 h 937887"/>
              <a:gd name="connsiteX5" fmla="*/ 0 w 1715543"/>
              <a:gd name="connsiteY5" fmla="*/ 748511 h 937887"/>
              <a:gd name="connsiteX6" fmla="*/ 22578 w 1715543"/>
              <a:gd name="connsiteY6" fmla="*/ 172778 h 937887"/>
              <a:gd name="connsiteX7" fmla="*/ 451556 w 1715543"/>
              <a:gd name="connsiteY7" fmla="*/ 14733 h 937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5543" h="937887">
                <a:moveTo>
                  <a:pt x="451556" y="14733"/>
                </a:moveTo>
                <a:cubicBezTo>
                  <a:pt x="662282" y="-9726"/>
                  <a:pt x="1079971" y="-2200"/>
                  <a:pt x="1286934" y="26022"/>
                </a:cubicBezTo>
                <a:cubicBezTo>
                  <a:pt x="1493897" y="54244"/>
                  <a:pt x="1653823" y="42955"/>
                  <a:pt x="1693334" y="184066"/>
                </a:cubicBezTo>
                <a:cubicBezTo>
                  <a:pt x="1732845" y="325177"/>
                  <a:pt x="1742252" y="754156"/>
                  <a:pt x="1524000" y="872689"/>
                </a:cubicBezTo>
                <a:cubicBezTo>
                  <a:pt x="1305748" y="991222"/>
                  <a:pt x="637822" y="915962"/>
                  <a:pt x="383822" y="895266"/>
                </a:cubicBezTo>
                <a:cubicBezTo>
                  <a:pt x="129822" y="874570"/>
                  <a:pt x="60207" y="868926"/>
                  <a:pt x="0" y="748511"/>
                </a:cubicBezTo>
                <a:cubicBezTo>
                  <a:pt x="-60207" y="628096"/>
                  <a:pt x="-52681" y="295074"/>
                  <a:pt x="22578" y="172778"/>
                </a:cubicBezTo>
                <a:cubicBezTo>
                  <a:pt x="97837" y="50482"/>
                  <a:pt x="240830" y="39192"/>
                  <a:pt x="451556" y="14733"/>
                </a:cubicBezTo>
                <a:close/>
              </a:path>
            </a:pathLst>
          </a:custGeom>
          <a:gradFill>
            <a:gsLst>
              <a:gs pos="0">
                <a:schemeClr val="dk1">
                  <a:tint val="50000"/>
                  <a:satMod val="300000"/>
                  <a:alpha val="50000"/>
                </a:schemeClr>
              </a:gs>
              <a:gs pos="35000">
                <a:schemeClr val="dk1">
                  <a:tint val="37000"/>
                  <a:satMod val="300000"/>
                  <a:alpha val="13000"/>
                </a:schemeClr>
              </a:gs>
              <a:gs pos="100000">
                <a:schemeClr val="dk1">
                  <a:tint val="15000"/>
                  <a:satMod val="350000"/>
                  <a:alpha val="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836712"/>
          </a:xfrm>
        </p:spPr>
        <p:txBody>
          <a:bodyPr>
            <a:normAutofit/>
          </a:bodyPr>
          <a:lstStyle/>
          <a:p>
            <a:r>
              <a:rPr lang="en-US" dirty="0"/>
              <a:t>Crossing Value/Reference Type Boundary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37567" y="114067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System.Object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13955" y="37141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classes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47615" y="353050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delegates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delegate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09615" y="104372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pointers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 *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947615" y="2538057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System.Delegate</a:t>
            </a:r>
            <a:endParaRPr lang="en-US" sz="11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91767" y="3059564"/>
            <a:ext cx="2295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System.MulticastDelegate</a:t>
            </a:r>
            <a:endParaRPr lang="en-US" sz="11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3356992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System.ValueType</a:t>
            </a:r>
            <a:endParaRPr lang="en-US" sz="11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790842" y="5482839"/>
            <a:ext cx="1430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System.Enum</a:t>
            </a:r>
            <a:endParaRPr lang="en-US" sz="11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19423" y="2538057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System.Array</a:t>
            </a:r>
            <a:endParaRPr lang="en-US" sz="11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291437" y="300570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arrays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Type[]</a:t>
            </a:r>
            <a:r>
              <a:rPr lang="en-US" sz="700" dirty="0"/>
              <a:t> or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Type[,]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73548" y="24841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System.String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108749" y="1767018"/>
            <a:ext cx="1314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interfaces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17" name="Přímá spojnice se šipkou 16"/>
          <p:cNvCxnSpPr>
            <a:stCxn id="4" idx="2"/>
            <a:endCxn id="12" idx="0"/>
          </p:cNvCxnSpPr>
          <p:nvPr/>
        </p:nvCxnSpPr>
        <p:spPr>
          <a:xfrm>
            <a:off x="4129655" y="1510006"/>
            <a:ext cx="1953864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2" idx="2"/>
            <a:endCxn id="13" idx="0"/>
          </p:cNvCxnSpPr>
          <p:nvPr/>
        </p:nvCxnSpPr>
        <p:spPr>
          <a:xfrm>
            <a:off x="6083519" y="2799667"/>
            <a:ext cx="6" cy="20603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8" idx="0"/>
          </p:cNvCxnSpPr>
          <p:nvPr/>
        </p:nvCxnSpPr>
        <p:spPr>
          <a:xfrm>
            <a:off x="4129655" y="1510006"/>
            <a:ext cx="3610048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2"/>
            <a:endCxn id="9" idx="0"/>
          </p:cNvCxnSpPr>
          <p:nvPr/>
        </p:nvCxnSpPr>
        <p:spPr>
          <a:xfrm>
            <a:off x="7739703" y="2799667"/>
            <a:ext cx="0" cy="25989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9" idx="2"/>
            <a:endCxn id="6" idx="0"/>
          </p:cNvCxnSpPr>
          <p:nvPr/>
        </p:nvCxnSpPr>
        <p:spPr>
          <a:xfrm>
            <a:off x="7739703" y="3321174"/>
            <a:ext cx="0" cy="2093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4" idx="2"/>
            <a:endCxn id="5" idx="0"/>
          </p:cNvCxnSpPr>
          <p:nvPr/>
        </p:nvCxnSpPr>
        <p:spPr>
          <a:xfrm>
            <a:off x="4129655" y="1510006"/>
            <a:ext cx="1476388" cy="22040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2"/>
            <a:endCxn id="14" idx="0"/>
          </p:cNvCxnSpPr>
          <p:nvPr/>
        </p:nvCxnSpPr>
        <p:spPr>
          <a:xfrm>
            <a:off x="4129655" y="1510006"/>
            <a:ext cx="135981" cy="97419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4" idx="2"/>
            <a:endCxn id="10" idx="0"/>
          </p:cNvCxnSpPr>
          <p:nvPr/>
        </p:nvCxnSpPr>
        <p:spPr>
          <a:xfrm flipH="1">
            <a:off x="1835696" y="1510006"/>
            <a:ext cx="2293959" cy="18469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6135848" y="5482785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structures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714010" y="59866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enumerations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587471" y="50985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System.Int32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1064179" y="544210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System.Int64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1407" y="54511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System.Double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15463" y="57697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System.Boolean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1209564" y="6115305"/>
            <a:ext cx="470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…</a:t>
            </a:r>
          </a:p>
        </p:txBody>
      </p:sp>
      <p:cxnSp>
        <p:nvCxnSpPr>
          <p:cNvPr id="66" name="Přímá spojnice se šipkou 65"/>
          <p:cNvCxnSpPr>
            <a:stCxn id="10" idx="2"/>
            <a:endCxn id="60" idx="0"/>
          </p:cNvCxnSpPr>
          <p:nvPr/>
        </p:nvCxnSpPr>
        <p:spPr>
          <a:xfrm flipH="1">
            <a:off x="1379559" y="3618602"/>
            <a:ext cx="456137" cy="14798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763181" y="4591338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simple types</a:t>
            </a:r>
          </a:p>
        </p:txBody>
      </p:sp>
      <p:cxnSp>
        <p:nvCxnSpPr>
          <p:cNvPr id="68" name="Přímá spojnice se šipkou 67"/>
          <p:cNvCxnSpPr>
            <a:stCxn id="11" idx="2"/>
            <a:endCxn id="43" idx="0"/>
          </p:cNvCxnSpPr>
          <p:nvPr/>
        </p:nvCxnSpPr>
        <p:spPr>
          <a:xfrm>
            <a:off x="3506098" y="5744449"/>
            <a:ext cx="0" cy="24221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4296107" y="54678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System.Nullable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Type?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75" name="Přímá spojnice se šipkou 74"/>
          <p:cNvCxnSpPr>
            <a:stCxn id="10" idx="2"/>
            <a:endCxn id="11" idx="0"/>
          </p:cNvCxnSpPr>
          <p:nvPr/>
        </p:nvCxnSpPr>
        <p:spPr>
          <a:xfrm>
            <a:off x="1835696" y="3618602"/>
            <a:ext cx="1670402" cy="18642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>
            <a:stCxn id="10" idx="2"/>
            <a:endCxn id="73" idx="0"/>
          </p:cNvCxnSpPr>
          <p:nvPr/>
        </p:nvCxnSpPr>
        <p:spPr>
          <a:xfrm>
            <a:off x="1835696" y="3618602"/>
            <a:ext cx="3252499" cy="184923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>
            <a:stCxn id="10" idx="2"/>
            <a:endCxn id="42" idx="0"/>
          </p:cNvCxnSpPr>
          <p:nvPr/>
        </p:nvCxnSpPr>
        <p:spPr>
          <a:xfrm>
            <a:off x="1835696" y="3618602"/>
            <a:ext cx="5092240" cy="186418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15" idx="1"/>
          </p:cNvCxnSpPr>
          <p:nvPr/>
        </p:nvCxnSpPr>
        <p:spPr>
          <a:xfrm>
            <a:off x="4129655" y="1510006"/>
            <a:ext cx="2979094" cy="441678"/>
          </a:xfrm>
          <a:prstGeom prst="straightConnector1">
            <a:avLst/>
          </a:prstGeom>
          <a:ln w="1270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5897228" y="4091030"/>
            <a:ext cx="281520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5619202" y="4083436"/>
            <a:ext cx="140760" cy="12748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5308707" y="4080098"/>
            <a:ext cx="89284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aoblený obdélník 48"/>
          <p:cNvSpPr/>
          <p:nvPr/>
        </p:nvSpPr>
        <p:spPr>
          <a:xfrm>
            <a:off x="1128978" y="4140064"/>
            <a:ext cx="994966" cy="259897"/>
          </a:xfrm>
          <a:prstGeom prst="roundRect">
            <a:avLst/>
          </a:prstGeom>
          <a:solidFill>
            <a:schemeClr val="lt1">
              <a:alpha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itchFamily="34" charset="0"/>
                <a:cs typeface="Arial" pitchFamily="34" charset="0"/>
              </a:rPr>
              <a:t>un/boxing</a:t>
            </a:r>
          </a:p>
        </p:txBody>
      </p:sp>
      <p:sp>
        <p:nvSpPr>
          <p:cNvPr id="50" name="Zaoblený obdélník 49"/>
          <p:cNvSpPr/>
          <p:nvPr/>
        </p:nvSpPr>
        <p:spPr>
          <a:xfrm>
            <a:off x="3008615" y="5735846"/>
            <a:ext cx="994966" cy="259897"/>
          </a:xfrm>
          <a:prstGeom prst="roundRect">
            <a:avLst/>
          </a:prstGeom>
          <a:solidFill>
            <a:schemeClr val="lt1">
              <a:alpha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itchFamily="34" charset="0"/>
                <a:cs typeface="Arial" pitchFamily="34" charset="0"/>
              </a:rPr>
              <a:t>un/boxing</a:t>
            </a:r>
          </a:p>
        </p:txBody>
      </p:sp>
      <p:sp>
        <p:nvSpPr>
          <p:cNvPr id="51" name="Zaoblený obdélník 50"/>
          <p:cNvSpPr/>
          <p:nvPr/>
        </p:nvSpPr>
        <p:spPr>
          <a:xfrm>
            <a:off x="3723871" y="4838603"/>
            <a:ext cx="994966" cy="259897"/>
          </a:xfrm>
          <a:prstGeom prst="roundRect">
            <a:avLst/>
          </a:prstGeom>
          <a:solidFill>
            <a:schemeClr val="lt1">
              <a:alpha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itchFamily="34" charset="0"/>
                <a:cs typeface="Arial" pitchFamily="34" charset="0"/>
              </a:rPr>
              <a:t>un/boxing</a:t>
            </a:r>
          </a:p>
        </p:txBody>
      </p:sp>
      <p:sp>
        <p:nvSpPr>
          <p:cNvPr id="52" name="Zaoblený obdélník 51"/>
          <p:cNvSpPr/>
          <p:nvPr/>
        </p:nvSpPr>
        <p:spPr>
          <a:xfrm>
            <a:off x="3506098" y="4280882"/>
            <a:ext cx="994966" cy="259897"/>
          </a:xfrm>
          <a:prstGeom prst="roundRect">
            <a:avLst/>
          </a:prstGeom>
          <a:solidFill>
            <a:schemeClr val="lt1">
              <a:alpha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itchFamily="34" charset="0"/>
                <a:cs typeface="Arial" pitchFamily="34" charset="0"/>
              </a:rPr>
              <a:t>un/boxing</a:t>
            </a:r>
          </a:p>
        </p:txBody>
      </p:sp>
    </p:spTree>
    <p:extLst>
      <p:ext uri="{BB962C8B-B14F-4D97-AF65-F5344CB8AC3E}">
        <p14:creationId xmlns:p14="http://schemas.microsoft.com/office/powerpoint/2010/main" val="2523456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33400" y="1143000"/>
            <a:ext cx="6934200" cy="192596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/>
              <a:t>Nullable</a:t>
            </a:r>
            <a:r>
              <a:rPr lang="en-US" dirty="0"/>
              <a:t> Types – Boxing and Unboxing</a:t>
            </a:r>
            <a:endParaRPr lang="cs-CZ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7772400" cy="571500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cs-CZ" sz="1100" dirty="0"/>
              <a:t>[</a:t>
            </a:r>
            <a:r>
              <a:rPr lang="cs-CZ" sz="1100" dirty="0" err="1"/>
              <a:t>Serializable</a:t>
            </a:r>
            <a:r>
              <a:rPr lang="cs-CZ" sz="1100" dirty="0"/>
              <a:t>]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cs-CZ" sz="1100" dirty="0"/>
              <a:t>public </a:t>
            </a:r>
            <a:r>
              <a:rPr lang="cs-CZ" sz="1100" dirty="0" err="1"/>
              <a:t>struct</a:t>
            </a:r>
            <a:r>
              <a:rPr lang="cs-CZ" sz="1100" dirty="0"/>
              <a:t> </a:t>
            </a:r>
            <a:r>
              <a:rPr lang="cs-CZ" sz="1100" b="1" dirty="0" err="1"/>
              <a:t>Nullable</a:t>
            </a:r>
            <a:r>
              <a:rPr lang="cs-CZ" sz="1100" b="1" dirty="0"/>
              <a:t>&lt;T&gt;</a:t>
            </a:r>
            <a:r>
              <a:rPr lang="cs-CZ" sz="1100" dirty="0"/>
              <a:t> </a:t>
            </a:r>
            <a:r>
              <a:rPr lang="cs-CZ" sz="1100" dirty="0" err="1"/>
              <a:t>where</a:t>
            </a:r>
            <a:r>
              <a:rPr lang="cs-CZ" sz="1100" dirty="0"/>
              <a:t> T : </a:t>
            </a:r>
            <a:r>
              <a:rPr lang="cs-CZ" sz="1100" dirty="0" err="1"/>
              <a:t>struct</a:t>
            </a:r>
            <a:r>
              <a:rPr lang="cs-CZ" sz="1100" dirty="0"/>
              <a:t> </a:t>
            </a:r>
            <a:r>
              <a:rPr lang="en-US" sz="1100" dirty="0"/>
              <a:t>{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dirty="0"/>
              <a:t>    </a:t>
            </a:r>
            <a:r>
              <a:rPr lang="cs-CZ" sz="1100" dirty="0"/>
              <a:t>public </a:t>
            </a:r>
            <a:r>
              <a:rPr lang="cs-CZ" sz="1100" dirty="0" err="1"/>
              <a:t>Nullable</a:t>
            </a:r>
            <a:r>
              <a:rPr lang="cs-CZ" sz="1100" dirty="0"/>
              <a:t> ( T </a:t>
            </a:r>
            <a:r>
              <a:rPr lang="cs-CZ" sz="1100" dirty="0" err="1"/>
              <a:t>value</a:t>
            </a:r>
            <a:r>
              <a:rPr lang="cs-CZ" sz="1100" dirty="0"/>
              <a:t> )</a:t>
            </a:r>
            <a:endParaRPr lang="en-US" sz="1100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endParaRPr lang="en-US" sz="1100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dirty="0"/>
              <a:t>    </a:t>
            </a:r>
            <a:r>
              <a:rPr lang="cs-CZ" sz="1100" dirty="0"/>
              <a:t>public </a:t>
            </a:r>
            <a:r>
              <a:rPr lang="cs-CZ" sz="1100" dirty="0" err="1"/>
              <a:t>bool</a:t>
            </a:r>
            <a:r>
              <a:rPr lang="cs-CZ" sz="1100" dirty="0"/>
              <a:t> </a:t>
            </a:r>
            <a:r>
              <a:rPr lang="cs-CZ" sz="1100" dirty="0" err="1"/>
              <a:t>HasValue</a:t>
            </a:r>
            <a:r>
              <a:rPr lang="cs-CZ" sz="1100" dirty="0"/>
              <a:t> { </a:t>
            </a:r>
            <a:r>
              <a:rPr lang="cs-CZ" sz="1100" dirty="0" err="1"/>
              <a:t>get</a:t>
            </a:r>
            <a:r>
              <a:rPr lang="cs-CZ" sz="1100" dirty="0"/>
              <a:t>; }</a:t>
            </a:r>
            <a:endParaRPr lang="en-US" sz="1100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dirty="0"/>
              <a:t>    </a:t>
            </a:r>
            <a:r>
              <a:rPr lang="cs-CZ" sz="1100" dirty="0"/>
              <a:t>public T </a:t>
            </a:r>
            <a:r>
              <a:rPr lang="cs-CZ" sz="1100" dirty="0" err="1"/>
              <a:t>Value</a:t>
            </a:r>
            <a:r>
              <a:rPr lang="cs-CZ" sz="1100" dirty="0"/>
              <a:t> { </a:t>
            </a:r>
            <a:r>
              <a:rPr lang="cs-CZ" sz="1100" dirty="0" err="1"/>
              <a:t>get</a:t>
            </a:r>
            <a:r>
              <a:rPr lang="cs-CZ" sz="1100" dirty="0"/>
              <a:t>; }</a:t>
            </a:r>
            <a:endParaRPr lang="en-US" sz="1100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dirty="0"/>
              <a:t>    </a:t>
            </a:r>
            <a:r>
              <a:rPr lang="cs-CZ" sz="1100" dirty="0"/>
              <a:t>public T </a:t>
            </a:r>
            <a:r>
              <a:rPr lang="cs-CZ" sz="1100" dirty="0" err="1"/>
              <a:t>GetValueOrDefault</a:t>
            </a:r>
            <a:r>
              <a:rPr lang="cs-CZ" sz="1100" dirty="0"/>
              <a:t> ()</a:t>
            </a:r>
            <a:endParaRPr lang="en-US" sz="1100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dirty="0"/>
              <a:t>    </a:t>
            </a:r>
            <a:r>
              <a:rPr lang="cs-CZ" sz="1100" dirty="0"/>
              <a:t>public T </a:t>
            </a:r>
            <a:r>
              <a:rPr lang="cs-CZ" sz="1100" dirty="0" err="1"/>
              <a:t>GetValueOrDefault</a:t>
            </a:r>
            <a:r>
              <a:rPr lang="cs-CZ" sz="1100" dirty="0"/>
              <a:t> (</a:t>
            </a:r>
            <a:r>
              <a:rPr lang="en-US" sz="1100" dirty="0"/>
              <a:t> </a:t>
            </a:r>
            <a:r>
              <a:rPr lang="cs-CZ" sz="1100" dirty="0"/>
              <a:t>T </a:t>
            </a:r>
            <a:r>
              <a:rPr lang="cs-CZ" sz="1100" dirty="0" err="1"/>
              <a:t>defaultValue</a:t>
            </a:r>
            <a:r>
              <a:rPr lang="cs-CZ" sz="1100" dirty="0"/>
              <a:t> )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endParaRPr lang="cs-CZ" sz="1100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dirty="0"/>
              <a:t>	…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dirty="0"/>
              <a:t>}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endParaRPr lang="en-US" sz="1100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= 123;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x = 456;</a:t>
            </a:r>
            <a:br>
              <a:rPr lang="en-US" sz="1100" dirty="0">
                <a:latin typeface="Courier New" pitchFamily="49" charset="0"/>
                <a:cs typeface="Courier New" pitchFamily="49" charset="0"/>
              </a:rPr>
            </a:b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y = null;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object o1 =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;           // o1 = reference to boxed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123</a:t>
            </a:r>
            <a:br>
              <a:rPr lang="en-US" sz="1100" dirty="0">
                <a:latin typeface="Courier New" pitchFamily="49" charset="0"/>
                <a:cs typeface="Courier New" pitchFamily="49" charset="0"/>
              </a:rPr>
            </a:br>
            <a:r>
              <a:rPr lang="en-US" sz="1100" dirty="0">
                <a:latin typeface="Courier New" pitchFamily="49" charset="0"/>
                <a:cs typeface="Courier New" pitchFamily="49" charset="0"/>
              </a:rPr>
              <a:t>object o2 = x;           // o2 = reference to boxed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456</a:t>
            </a:r>
            <a:br>
              <a:rPr lang="en-US" sz="1100" dirty="0">
                <a:latin typeface="Courier New" pitchFamily="49" charset="0"/>
                <a:cs typeface="Courier New" pitchFamily="49" charset="0"/>
              </a:rPr>
            </a:br>
            <a:r>
              <a:rPr lang="en-US" sz="1100" dirty="0">
                <a:latin typeface="Courier New" pitchFamily="49" charset="0"/>
                <a:cs typeface="Courier New" pitchFamily="49" charset="0"/>
              </a:rPr>
              <a:t>object o3 = y;           // o3 = null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i1 = (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)o1;        // i1 = 123</a:t>
            </a:r>
            <a:br>
              <a:rPr lang="en-US" sz="1100" dirty="0">
                <a:latin typeface="Courier New" pitchFamily="49" charset="0"/>
                <a:cs typeface="Courier New" pitchFamily="49" charset="0"/>
              </a:rPr>
            </a:b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i2 = (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)o2;        // i2 = 456</a:t>
            </a:r>
            <a:br>
              <a:rPr lang="en-US" sz="1100" dirty="0">
                <a:latin typeface="Courier New" pitchFamily="49" charset="0"/>
                <a:cs typeface="Courier New" pitchFamily="49" charset="0"/>
              </a:rPr>
            </a:b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i3 = (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)o3;        // Error,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System.NullReferenceException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endParaRPr lang="de-DE" sz="11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r>
              <a:rPr lang="de-DE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100" dirty="0">
                <a:latin typeface="Courier New" pitchFamily="49" charset="0"/>
                <a:cs typeface="Courier New" pitchFamily="49" charset="0"/>
              </a:rPr>
              <a:t>? ni1 = (</a:t>
            </a:r>
            <a:r>
              <a:rPr lang="de-DE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100" dirty="0">
                <a:latin typeface="Courier New" pitchFamily="49" charset="0"/>
                <a:cs typeface="Courier New" pitchFamily="49" charset="0"/>
              </a:rPr>
              <a:t>?)o1;     // ni1 = 123</a:t>
            </a:r>
            <a:br>
              <a:rPr lang="de-DE" sz="1100" dirty="0">
                <a:latin typeface="Courier New" pitchFamily="49" charset="0"/>
                <a:cs typeface="Courier New" pitchFamily="49" charset="0"/>
              </a:rPr>
            </a:br>
            <a:r>
              <a:rPr lang="de-DE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100" dirty="0">
                <a:latin typeface="Courier New" pitchFamily="49" charset="0"/>
                <a:cs typeface="Courier New" pitchFamily="49" charset="0"/>
              </a:rPr>
              <a:t>? ni2 = (</a:t>
            </a:r>
            <a:r>
              <a:rPr lang="de-DE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100" dirty="0">
                <a:latin typeface="Courier New" pitchFamily="49" charset="0"/>
                <a:cs typeface="Courier New" pitchFamily="49" charset="0"/>
              </a:rPr>
              <a:t>?)o2;     // ni2 = 456</a:t>
            </a:r>
            <a:br>
              <a:rPr lang="de-DE" sz="1100" dirty="0">
                <a:latin typeface="Courier New" pitchFamily="49" charset="0"/>
                <a:cs typeface="Courier New" pitchFamily="49" charset="0"/>
              </a:rPr>
            </a:br>
            <a:r>
              <a:rPr lang="de-DE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100" dirty="0">
                <a:latin typeface="Courier New" pitchFamily="49" charset="0"/>
                <a:cs typeface="Courier New" pitchFamily="49" charset="0"/>
              </a:rPr>
              <a:t>? ni3 = (</a:t>
            </a:r>
            <a:r>
              <a:rPr lang="de-DE" sz="11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de-DE" sz="1100" dirty="0">
                <a:latin typeface="Courier New" pitchFamily="49" charset="0"/>
                <a:cs typeface="Courier New" pitchFamily="49" charset="0"/>
              </a:rPr>
              <a:t>?)o3;     // ni3 = null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185738" algn="l"/>
                <a:tab pos="384175" algn="l"/>
              </a:tabLst>
            </a:pPr>
            <a:endParaRPr lang="de-DE" sz="11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5034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4488</TotalTime>
  <Words>984</Words>
  <Application>Microsoft Office PowerPoint</Application>
  <PresentationFormat>Předvádění na obrazovce (4:3)</PresentationFormat>
  <Paragraphs>135</Paragraphs>
  <Slides>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Consolas</vt:lpstr>
      <vt:lpstr>Courier New</vt:lpstr>
      <vt:lpstr>Times New Roman</vt:lpstr>
      <vt:lpstr>Verdana</vt:lpstr>
      <vt:lpstr>Wingdings</vt:lpstr>
      <vt:lpstr>D3S template</vt:lpstr>
      <vt:lpstr>Programming in C# Language 9th Lecture</vt:lpstr>
      <vt:lpstr>Declaration of Local Variables</vt:lpstr>
      <vt:lpstr>Declaration of Local Variables</vt:lpstr>
      <vt:lpstr>CLI Type System</vt:lpstr>
      <vt:lpstr>CLI Type Inheritance</vt:lpstr>
      <vt:lpstr>Crossing Value/Reference Type Boundary</vt:lpstr>
      <vt:lpstr>Nullable Types – Boxing and Unboxing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118</cp:revision>
  <dcterms:created xsi:type="dcterms:W3CDTF">2006-10-10T18:27:24Z</dcterms:created>
  <dcterms:modified xsi:type="dcterms:W3CDTF">2023-11-30T13:11:02Z</dcterms:modified>
</cp:coreProperties>
</file>