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5"/>
  </p:notesMasterIdLst>
  <p:sldIdLst>
    <p:sldId id="256" r:id="rId2"/>
    <p:sldId id="362" r:id="rId3"/>
    <p:sldId id="389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56" autoAdjust="0"/>
    <p:restoredTop sz="94660"/>
  </p:normalViewPr>
  <p:slideViewPr>
    <p:cSldViewPr>
      <p:cViewPr varScale="1">
        <p:scale>
          <a:sx n="151" d="100"/>
          <a:sy n="151" d="100"/>
        </p:scale>
        <p:origin x="291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592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F813-6420-4FB4-98EF-41C2DF39091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C# Language</a:t>
            </a:r>
            <a:br>
              <a:rPr lang="en-US" dirty="0"/>
            </a:br>
            <a:r>
              <a:rPr lang="cs-CZ" dirty="0"/>
              <a:t>1</a:t>
            </a:r>
            <a:r>
              <a:rPr lang="cs-CZ" baseline="30000" dirty="0"/>
              <a:t>st</a:t>
            </a:r>
            <a:r>
              <a:rPr lang="en-US" dirty="0"/>
              <a:t>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Volný tvar 32"/>
          <p:cNvSpPr/>
          <p:nvPr/>
        </p:nvSpPr>
        <p:spPr>
          <a:xfrm>
            <a:off x="7563547" y="2132856"/>
            <a:ext cx="1456115" cy="707673"/>
          </a:xfrm>
          <a:custGeom>
            <a:avLst/>
            <a:gdLst>
              <a:gd name="connsiteX0" fmla="*/ 572388 w 1836375"/>
              <a:gd name="connsiteY0" fmla="*/ 14733 h 937887"/>
              <a:gd name="connsiteX1" fmla="*/ 1407766 w 1836375"/>
              <a:gd name="connsiteY1" fmla="*/ 26022 h 937887"/>
              <a:gd name="connsiteX2" fmla="*/ 1814166 w 1836375"/>
              <a:gd name="connsiteY2" fmla="*/ 184066 h 937887"/>
              <a:gd name="connsiteX3" fmla="*/ 1644832 w 1836375"/>
              <a:gd name="connsiteY3" fmla="*/ 872689 h 937887"/>
              <a:gd name="connsiteX4" fmla="*/ 504654 w 1836375"/>
              <a:gd name="connsiteY4" fmla="*/ 895266 h 937887"/>
              <a:gd name="connsiteX5" fmla="*/ 19232 w 1836375"/>
              <a:gd name="connsiteY5" fmla="*/ 748511 h 937887"/>
              <a:gd name="connsiteX6" fmla="*/ 143410 w 1836375"/>
              <a:gd name="connsiteY6" fmla="*/ 172778 h 937887"/>
              <a:gd name="connsiteX7" fmla="*/ 572388 w 1836375"/>
              <a:gd name="connsiteY7" fmla="*/ 14733 h 937887"/>
              <a:gd name="connsiteX0" fmla="*/ 451556 w 1715543"/>
              <a:gd name="connsiteY0" fmla="*/ 14733 h 937887"/>
              <a:gd name="connsiteX1" fmla="*/ 1286934 w 1715543"/>
              <a:gd name="connsiteY1" fmla="*/ 26022 h 937887"/>
              <a:gd name="connsiteX2" fmla="*/ 1693334 w 1715543"/>
              <a:gd name="connsiteY2" fmla="*/ 184066 h 937887"/>
              <a:gd name="connsiteX3" fmla="*/ 1524000 w 1715543"/>
              <a:gd name="connsiteY3" fmla="*/ 872689 h 937887"/>
              <a:gd name="connsiteX4" fmla="*/ 383822 w 1715543"/>
              <a:gd name="connsiteY4" fmla="*/ 895266 h 937887"/>
              <a:gd name="connsiteX5" fmla="*/ 0 w 1715543"/>
              <a:gd name="connsiteY5" fmla="*/ 748511 h 937887"/>
              <a:gd name="connsiteX6" fmla="*/ 22578 w 1715543"/>
              <a:gd name="connsiteY6" fmla="*/ 172778 h 937887"/>
              <a:gd name="connsiteX7" fmla="*/ 451556 w 1715543"/>
              <a:gd name="connsiteY7" fmla="*/ 14733 h 937887"/>
              <a:gd name="connsiteX0" fmla="*/ 508352 w 1772339"/>
              <a:gd name="connsiteY0" fmla="*/ 14733 h 939261"/>
              <a:gd name="connsiteX1" fmla="*/ 1343730 w 1772339"/>
              <a:gd name="connsiteY1" fmla="*/ 26022 h 939261"/>
              <a:gd name="connsiteX2" fmla="*/ 1750130 w 1772339"/>
              <a:gd name="connsiteY2" fmla="*/ 184066 h 939261"/>
              <a:gd name="connsiteX3" fmla="*/ 1580796 w 1772339"/>
              <a:gd name="connsiteY3" fmla="*/ 872689 h 939261"/>
              <a:gd name="connsiteX4" fmla="*/ 440618 w 1772339"/>
              <a:gd name="connsiteY4" fmla="*/ 895266 h 939261"/>
              <a:gd name="connsiteX5" fmla="*/ 32557 w 1772339"/>
              <a:gd name="connsiteY5" fmla="*/ 721779 h 939261"/>
              <a:gd name="connsiteX6" fmla="*/ 79374 w 1772339"/>
              <a:gd name="connsiteY6" fmla="*/ 172778 h 939261"/>
              <a:gd name="connsiteX7" fmla="*/ 508352 w 1772339"/>
              <a:gd name="connsiteY7" fmla="*/ 14733 h 939261"/>
              <a:gd name="connsiteX0" fmla="*/ 429694 w 1693681"/>
              <a:gd name="connsiteY0" fmla="*/ 14733 h 972913"/>
              <a:gd name="connsiteX1" fmla="*/ 1265072 w 1693681"/>
              <a:gd name="connsiteY1" fmla="*/ 26022 h 972913"/>
              <a:gd name="connsiteX2" fmla="*/ 1671472 w 1693681"/>
              <a:gd name="connsiteY2" fmla="*/ 184066 h 972913"/>
              <a:gd name="connsiteX3" fmla="*/ 1502138 w 1693681"/>
              <a:gd name="connsiteY3" fmla="*/ 872689 h 972913"/>
              <a:gd name="connsiteX4" fmla="*/ 361960 w 1693681"/>
              <a:gd name="connsiteY4" fmla="*/ 895266 h 972913"/>
              <a:gd name="connsiteX5" fmla="*/ 716 w 1693681"/>
              <a:gd name="connsiteY5" fmla="*/ 172778 h 972913"/>
              <a:gd name="connsiteX6" fmla="*/ 429694 w 1693681"/>
              <a:gd name="connsiteY6" fmla="*/ 14733 h 972913"/>
              <a:gd name="connsiteX0" fmla="*/ 333689 w 1597676"/>
              <a:gd name="connsiteY0" fmla="*/ 31271 h 974521"/>
              <a:gd name="connsiteX1" fmla="*/ 1169067 w 1597676"/>
              <a:gd name="connsiteY1" fmla="*/ 42560 h 974521"/>
              <a:gd name="connsiteX2" fmla="*/ 1575467 w 1597676"/>
              <a:gd name="connsiteY2" fmla="*/ 200604 h 974521"/>
              <a:gd name="connsiteX3" fmla="*/ 1406133 w 1597676"/>
              <a:gd name="connsiteY3" fmla="*/ 889227 h 974521"/>
              <a:gd name="connsiteX4" fmla="*/ 265955 w 1597676"/>
              <a:gd name="connsiteY4" fmla="*/ 911804 h 974521"/>
              <a:gd name="connsiteX5" fmla="*/ 1669 w 1597676"/>
              <a:gd name="connsiteY5" fmla="*/ 416553 h 974521"/>
              <a:gd name="connsiteX6" fmla="*/ 333689 w 1597676"/>
              <a:gd name="connsiteY6" fmla="*/ 31271 h 974521"/>
              <a:gd name="connsiteX0" fmla="*/ 333689 w 1579169"/>
              <a:gd name="connsiteY0" fmla="*/ 36934 h 972995"/>
              <a:gd name="connsiteX1" fmla="*/ 1169067 w 1579169"/>
              <a:gd name="connsiteY1" fmla="*/ 48223 h 972995"/>
              <a:gd name="connsiteX2" fmla="*/ 1551228 w 1579169"/>
              <a:gd name="connsiteY2" fmla="*/ 326569 h 972995"/>
              <a:gd name="connsiteX3" fmla="*/ 1406133 w 1579169"/>
              <a:gd name="connsiteY3" fmla="*/ 894890 h 972995"/>
              <a:gd name="connsiteX4" fmla="*/ 265955 w 1579169"/>
              <a:gd name="connsiteY4" fmla="*/ 917467 h 972995"/>
              <a:gd name="connsiteX5" fmla="*/ 1669 w 1579169"/>
              <a:gd name="connsiteY5" fmla="*/ 422216 h 972995"/>
              <a:gd name="connsiteX6" fmla="*/ 333689 w 1579169"/>
              <a:gd name="connsiteY6" fmla="*/ 36934 h 972995"/>
              <a:gd name="connsiteX0" fmla="*/ 332142 w 1573655"/>
              <a:gd name="connsiteY0" fmla="*/ 36935 h 945403"/>
              <a:gd name="connsiteX1" fmla="*/ 1167520 w 1573655"/>
              <a:gd name="connsiteY1" fmla="*/ 48224 h 945403"/>
              <a:gd name="connsiteX2" fmla="*/ 1549681 w 1573655"/>
              <a:gd name="connsiteY2" fmla="*/ 326570 h 945403"/>
              <a:gd name="connsiteX3" fmla="*/ 1404586 w 1573655"/>
              <a:gd name="connsiteY3" fmla="*/ 894891 h 945403"/>
              <a:gd name="connsiteX4" fmla="*/ 361367 w 1573655"/>
              <a:gd name="connsiteY4" fmla="*/ 864001 h 945403"/>
              <a:gd name="connsiteX5" fmla="*/ 122 w 1573655"/>
              <a:gd name="connsiteY5" fmla="*/ 422217 h 945403"/>
              <a:gd name="connsiteX6" fmla="*/ 332142 w 1573655"/>
              <a:gd name="connsiteY6" fmla="*/ 36935 h 945403"/>
              <a:gd name="connsiteX0" fmla="*/ 332142 w 1573655"/>
              <a:gd name="connsiteY0" fmla="*/ 36935 h 906468"/>
              <a:gd name="connsiteX1" fmla="*/ 1167520 w 1573655"/>
              <a:gd name="connsiteY1" fmla="*/ 48224 h 906468"/>
              <a:gd name="connsiteX2" fmla="*/ 1549681 w 1573655"/>
              <a:gd name="connsiteY2" fmla="*/ 326570 h 906468"/>
              <a:gd name="connsiteX3" fmla="*/ 1404586 w 1573655"/>
              <a:gd name="connsiteY3" fmla="*/ 828057 h 906468"/>
              <a:gd name="connsiteX4" fmla="*/ 361367 w 1573655"/>
              <a:gd name="connsiteY4" fmla="*/ 864001 h 906468"/>
              <a:gd name="connsiteX5" fmla="*/ 122 w 1573655"/>
              <a:gd name="connsiteY5" fmla="*/ 422217 h 906468"/>
              <a:gd name="connsiteX6" fmla="*/ 332142 w 1573655"/>
              <a:gd name="connsiteY6" fmla="*/ 36935 h 906468"/>
              <a:gd name="connsiteX0" fmla="*/ 332142 w 1563291"/>
              <a:gd name="connsiteY0" fmla="*/ 36935 h 945401"/>
              <a:gd name="connsiteX1" fmla="*/ 1167520 w 1563291"/>
              <a:gd name="connsiteY1" fmla="*/ 48224 h 945401"/>
              <a:gd name="connsiteX2" fmla="*/ 1549681 w 1563291"/>
              <a:gd name="connsiteY2" fmla="*/ 326570 h 945401"/>
              <a:gd name="connsiteX3" fmla="*/ 1368226 w 1563291"/>
              <a:gd name="connsiteY3" fmla="*/ 894890 h 945401"/>
              <a:gd name="connsiteX4" fmla="*/ 361367 w 1563291"/>
              <a:gd name="connsiteY4" fmla="*/ 864001 h 945401"/>
              <a:gd name="connsiteX5" fmla="*/ 122 w 1563291"/>
              <a:gd name="connsiteY5" fmla="*/ 422217 h 945401"/>
              <a:gd name="connsiteX6" fmla="*/ 332142 w 1563291"/>
              <a:gd name="connsiteY6" fmla="*/ 36935 h 945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3291" h="945401">
                <a:moveTo>
                  <a:pt x="332142" y="36935"/>
                </a:moveTo>
                <a:cubicBezTo>
                  <a:pt x="526708" y="-25397"/>
                  <a:pt x="964597" y="-49"/>
                  <a:pt x="1167520" y="48224"/>
                </a:cubicBezTo>
                <a:cubicBezTo>
                  <a:pt x="1370443" y="96497"/>
                  <a:pt x="1516230" y="185459"/>
                  <a:pt x="1549681" y="326570"/>
                </a:cubicBezTo>
                <a:cubicBezTo>
                  <a:pt x="1583132" y="467681"/>
                  <a:pt x="1566278" y="805318"/>
                  <a:pt x="1368226" y="894890"/>
                </a:cubicBezTo>
                <a:cubicBezTo>
                  <a:pt x="1170174" y="984462"/>
                  <a:pt x="589384" y="942780"/>
                  <a:pt x="361367" y="864001"/>
                </a:cubicBezTo>
                <a:cubicBezTo>
                  <a:pt x="133350" y="785222"/>
                  <a:pt x="4993" y="560061"/>
                  <a:pt x="122" y="422217"/>
                </a:cubicBezTo>
                <a:cubicBezTo>
                  <a:pt x="-4749" y="284373"/>
                  <a:pt x="137576" y="99267"/>
                  <a:pt x="332142" y="36935"/>
                </a:cubicBezTo>
                <a:close/>
              </a:path>
            </a:pathLst>
          </a:custGeom>
          <a:gradFill>
            <a:gsLst>
              <a:gs pos="0">
                <a:schemeClr val="dk1">
                  <a:tint val="50000"/>
                  <a:satMod val="300000"/>
                  <a:alpha val="50000"/>
                </a:schemeClr>
              </a:gs>
              <a:gs pos="35000">
                <a:schemeClr val="dk1">
                  <a:tint val="37000"/>
                  <a:satMod val="300000"/>
                  <a:alpha val="13000"/>
                </a:schemeClr>
              </a:gs>
              <a:gs pos="100000">
                <a:schemeClr val="dk1">
                  <a:tint val="15000"/>
                  <a:satMod val="350000"/>
                  <a:alpha val="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Volný tvar 80"/>
          <p:cNvSpPr/>
          <p:nvPr/>
        </p:nvSpPr>
        <p:spPr>
          <a:xfrm>
            <a:off x="133367" y="1884208"/>
            <a:ext cx="6805610" cy="4465933"/>
          </a:xfrm>
          <a:custGeom>
            <a:avLst/>
            <a:gdLst>
              <a:gd name="connsiteX0" fmla="*/ 1040677 w 6805610"/>
              <a:gd name="connsiteY0" fmla="*/ 12325 h 4465933"/>
              <a:gd name="connsiteX1" fmla="*/ 2158277 w 6805610"/>
              <a:gd name="connsiteY1" fmla="*/ 215525 h 4465933"/>
              <a:gd name="connsiteX2" fmla="*/ 2632411 w 6805610"/>
              <a:gd name="connsiteY2" fmla="*/ 1197659 h 4465933"/>
              <a:gd name="connsiteX3" fmla="*/ 3275877 w 6805610"/>
              <a:gd name="connsiteY3" fmla="*/ 1570192 h 4465933"/>
              <a:gd name="connsiteX4" fmla="*/ 3400055 w 6805610"/>
              <a:gd name="connsiteY4" fmla="*/ 2270103 h 4465933"/>
              <a:gd name="connsiteX5" fmla="*/ 4054811 w 6805610"/>
              <a:gd name="connsiteY5" fmla="*/ 2653925 h 4465933"/>
              <a:gd name="connsiteX6" fmla="*/ 6425477 w 6805610"/>
              <a:gd name="connsiteY6" fmla="*/ 2845836 h 4465933"/>
              <a:gd name="connsiteX7" fmla="*/ 6752855 w 6805610"/>
              <a:gd name="connsiteY7" fmla="*/ 3421570 h 4465933"/>
              <a:gd name="connsiteX8" fmla="*/ 5917477 w 6805610"/>
              <a:gd name="connsiteY8" fmla="*/ 3827970 h 4465933"/>
              <a:gd name="connsiteX9" fmla="*/ 2293744 w 6805610"/>
              <a:gd name="connsiteY9" fmla="*/ 3861836 h 4465933"/>
              <a:gd name="connsiteX10" fmla="*/ 1514811 w 6805610"/>
              <a:gd name="connsiteY10" fmla="*/ 4381125 h 4465933"/>
              <a:gd name="connsiteX11" fmla="*/ 261744 w 6805610"/>
              <a:gd name="connsiteY11" fmla="*/ 4369836 h 4465933"/>
              <a:gd name="connsiteX12" fmla="*/ 2100 w 6805610"/>
              <a:gd name="connsiteY12" fmla="*/ 3455436 h 4465933"/>
              <a:gd name="connsiteX13" fmla="*/ 194011 w 6805610"/>
              <a:gd name="connsiteY13" fmla="*/ 441303 h 4465933"/>
              <a:gd name="connsiteX14" fmla="*/ 1040677 w 6805610"/>
              <a:gd name="connsiteY14" fmla="*/ 12325 h 446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05610" h="4465933">
                <a:moveTo>
                  <a:pt x="1040677" y="12325"/>
                </a:moveTo>
                <a:cubicBezTo>
                  <a:pt x="1368055" y="-25305"/>
                  <a:pt x="1892988" y="17969"/>
                  <a:pt x="2158277" y="215525"/>
                </a:cubicBezTo>
                <a:cubicBezTo>
                  <a:pt x="2423566" y="413081"/>
                  <a:pt x="2446144" y="971881"/>
                  <a:pt x="2632411" y="1197659"/>
                </a:cubicBezTo>
                <a:cubicBezTo>
                  <a:pt x="2818678" y="1423437"/>
                  <a:pt x="3147936" y="1391451"/>
                  <a:pt x="3275877" y="1570192"/>
                </a:cubicBezTo>
                <a:cubicBezTo>
                  <a:pt x="3403818" y="1748933"/>
                  <a:pt x="3270233" y="2089481"/>
                  <a:pt x="3400055" y="2270103"/>
                </a:cubicBezTo>
                <a:cubicBezTo>
                  <a:pt x="3529877" y="2450725"/>
                  <a:pt x="3550574" y="2557970"/>
                  <a:pt x="4054811" y="2653925"/>
                </a:cubicBezTo>
                <a:cubicBezTo>
                  <a:pt x="4559048" y="2749881"/>
                  <a:pt x="5975803" y="2717895"/>
                  <a:pt x="6425477" y="2845836"/>
                </a:cubicBezTo>
                <a:cubicBezTo>
                  <a:pt x="6875151" y="2973777"/>
                  <a:pt x="6837522" y="3257881"/>
                  <a:pt x="6752855" y="3421570"/>
                </a:cubicBezTo>
                <a:cubicBezTo>
                  <a:pt x="6668188" y="3585259"/>
                  <a:pt x="6660662" y="3754592"/>
                  <a:pt x="5917477" y="3827970"/>
                </a:cubicBezTo>
                <a:cubicBezTo>
                  <a:pt x="5174292" y="3901348"/>
                  <a:pt x="3027522" y="3769644"/>
                  <a:pt x="2293744" y="3861836"/>
                </a:cubicBezTo>
                <a:cubicBezTo>
                  <a:pt x="1559966" y="3954028"/>
                  <a:pt x="1853478" y="4296458"/>
                  <a:pt x="1514811" y="4381125"/>
                </a:cubicBezTo>
                <a:cubicBezTo>
                  <a:pt x="1176144" y="4465792"/>
                  <a:pt x="513862" y="4524117"/>
                  <a:pt x="261744" y="4369836"/>
                </a:cubicBezTo>
                <a:cubicBezTo>
                  <a:pt x="9626" y="4215555"/>
                  <a:pt x="13389" y="4110191"/>
                  <a:pt x="2100" y="3455436"/>
                </a:cubicBezTo>
                <a:cubicBezTo>
                  <a:pt x="-9189" y="2800681"/>
                  <a:pt x="20915" y="1015155"/>
                  <a:pt x="194011" y="441303"/>
                </a:cubicBezTo>
                <a:cubicBezTo>
                  <a:pt x="367107" y="-132549"/>
                  <a:pt x="713299" y="49955"/>
                  <a:pt x="1040677" y="12325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Volný tvar 79"/>
          <p:cNvSpPr/>
          <p:nvPr/>
        </p:nvSpPr>
        <p:spPr>
          <a:xfrm>
            <a:off x="3733800" y="1958296"/>
            <a:ext cx="5326957" cy="2350875"/>
          </a:xfrm>
          <a:custGeom>
            <a:avLst/>
            <a:gdLst>
              <a:gd name="connsiteX0" fmla="*/ 770467 w 5326957"/>
              <a:gd name="connsiteY0" fmla="*/ 28548 h 2350875"/>
              <a:gd name="connsiteX1" fmla="*/ 2068689 w 5326957"/>
              <a:gd name="connsiteY1" fmla="*/ 84993 h 2350875"/>
              <a:gd name="connsiteX2" fmla="*/ 2892778 w 5326957"/>
              <a:gd name="connsiteY2" fmla="*/ 751037 h 2350875"/>
              <a:gd name="connsiteX3" fmla="*/ 4461933 w 5326957"/>
              <a:gd name="connsiteY3" fmla="*/ 1168726 h 2350875"/>
              <a:gd name="connsiteX4" fmla="*/ 5252156 w 5326957"/>
              <a:gd name="connsiteY4" fmla="*/ 1608993 h 2350875"/>
              <a:gd name="connsiteX5" fmla="*/ 5195711 w 5326957"/>
              <a:gd name="connsiteY5" fmla="*/ 2162148 h 2350875"/>
              <a:gd name="connsiteX6" fmla="*/ 4382911 w 5326957"/>
              <a:gd name="connsiteY6" fmla="*/ 2308904 h 2350875"/>
              <a:gd name="connsiteX7" fmla="*/ 826911 w 5326957"/>
              <a:gd name="connsiteY7" fmla="*/ 2263748 h 2350875"/>
              <a:gd name="connsiteX8" fmla="*/ 285044 w 5326957"/>
              <a:gd name="connsiteY8" fmla="*/ 1394504 h 2350875"/>
              <a:gd name="connsiteX9" fmla="*/ 36689 w 5326957"/>
              <a:gd name="connsiteY9" fmla="*/ 875215 h 2350875"/>
              <a:gd name="connsiteX10" fmla="*/ 81844 w 5326957"/>
              <a:gd name="connsiteY10" fmla="*/ 265615 h 2350875"/>
              <a:gd name="connsiteX11" fmla="*/ 770467 w 5326957"/>
              <a:gd name="connsiteY11" fmla="*/ 28548 h 23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326957" h="2350875">
                <a:moveTo>
                  <a:pt x="770467" y="28548"/>
                </a:moveTo>
                <a:cubicBezTo>
                  <a:pt x="1101608" y="-1556"/>
                  <a:pt x="1714971" y="-35422"/>
                  <a:pt x="2068689" y="84993"/>
                </a:cubicBezTo>
                <a:cubicBezTo>
                  <a:pt x="2422407" y="205408"/>
                  <a:pt x="2493904" y="570415"/>
                  <a:pt x="2892778" y="751037"/>
                </a:cubicBezTo>
                <a:cubicBezTo>
                  <a:pt x="3291652" y="931659"/>
                  <a:pt x="4068703" y="1025733"/>
                  <a:pt x="4461933" y="1168726"/>
                </a:cubicBezTo>
                <a:cubicBezTo>
                  <a:pt x="4855163" y="1311719"/>
                  <a:pt x="5129860" y="1443423"/>
                  <a:pt x="5252156" y="1608993"/>
                </a:cubicBezTo>
                <a:cubicBezTo>
                  <a:pt x="5374452" y="1774563"/>
                  <a:pt x="5340585" y="2045496"/>
                  <a:pt x="5195711" y="2162148"/>
                </a:cubicBezTo>
                <a:cubicBezTo>
                  <a:pt x="5050837" y="2278800"/>
                  <a:pt x="5111044" y="2291971"/>
                  <a:pt x="4382911" y="2308904"/>
                </a:cubicBezTo>
                <a:cubicBezTo>
                  <a:pt x="3654778" y="2325837"/>
                  <a:pt x="1509889" y="2416148"/>
                  <a:pt x="826911" y="2263748"/>
                </a:cubicBezTo>
                <a:cubicBezTo>
                  <a:pt x="143933" y="2111348"/>
                  <a:pt x="416748" y="1625926"/>
                  <a:pt x="285044" y="1394504"/>
                </a:cubicBezTo>
                <a:cubicBezTo>
                  <a:pt x="153340" y="1163082"/>
                  <a:pt x="70556" y="1063363"/>
                  <a:pt x="36689" y="875215"/>
                </a:cubicBezTo>
                <a:cubicBezTo>
                  <a:pt x="2822" y="687067"/>
                  <a:pt x="-42334" y="404845"/>
                  <a:pt x="81844" y="265615"/>
                </a:cubicBezTo>
                <a:cubicBezTo>
                  <a:pt x="206022" y="126385"/>
                  <a:pt x="439326" y="58652"/>
                  <a:pt x="770467" y="28548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 Type System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79912" y="102350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All types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9932" y="2284677"/>
            <a:ext cx="19442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Reference types</a:t>
            </a:r>
          </a:p>
          <a:p>
            <a:pPr algn="ctr"/>
            <a:r>
              <a:rPr lang="en-US" sz="1400" i="1" dirty="0"/>
              <a:t>(allocated on managed heap)</a:t>
            </a:r>
            <a:endParaRPr lang="en-US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740352" y="228467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Pointers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2284677"/>
            <a:ext cx="19442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Value types</a:t>
            </a:r>
          </a:p>
          <a:p>
            <a:pPr algn="ctr"/>
            <a:r>
              <a:rPr lang="en-US" sz="1400" i="1" dirty="0"/>
              <a:t>(allocated in-place</a:t>
            </a:r>
            <a:br>
              <a:rPr lang="en-US" sz="1400" i="1" dirty="0"/>
            </a:br>
            <a:r>
              <a:rPr lang="en-US" sz="900" i="1" dirty="0"/>
              <a:t>[with exceptions]</a:t>
            </a:r>
            <a:r>
              <a:rPr lang="en-US" sz="1400" i="1" dirty="0"/>
              <a:t>)</a:t>
            </a:r>
            <a:endParaRPr lang="en-US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57445" y="3573016"/>
            <a:ext cx="10081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Classes</a:t>
            </a:r>
            <a:br>
              <a:rPr lang="en-US" dirty="0"/>
            </a:br>
            <a:r>
              <a:rPr lang="en-US" sz="1100" dirty="0"/>
              <a:t>(e.g. strings)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36964" y="3573016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Interfaces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572779" y="357487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Arrays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668344" y="357487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Delegates</a:t>
            </a:r>
          </a:p>
        </p:txBody>
      </p:sp>
      <p:cxnSp>
        <p:nvCxnSpPr>
          <p:cNvPr id="14" name="Přímá spojnice se šipkou 13"/>
          <p:cNvCxnSpPr>
            <a:stCxn id="4" idx="2"/>
            <a:endCxn id="6" idx="0"/>
          </p:cNvCxnSpPr>
          <p:nvPr/>
        </p:nvCxnSpPr>
        <p:spPr>
          <a:xfrm>
            <a:off x="4355976" y="1392837"/>
            <a:ext cx="576064" cy="89184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4" idx="2"/>
            <a:endCxn id="8" idx="0"/>
          </p:cNvCxnSpPr>
          <p:nvPr/>
        </p:nvCxnSpPr>
        <p:spPr>
          <a:xfrm flipH="1">
            <a:off x="1367644" y="1392837"/>
            <a:ext cx="2988332" cy="89184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2"/>
            <a:endCxn id="7" idx="0"/>
          </p:cNvCxnSpPr>
          <p:nvPr/>
        </p:nvCxnSpPr>
        <p:spPr>
          <a:xfrm>
            <a:off x="4355976" y="1392837"/>
            <a:ext cx="3960440" cy="89184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6" idx="2"/>
            <a:endCxn id="9" idx="0"/>
          </p:cNvCxnSpPr>
          <p:nvPr/>
        </p:nvCxnSpPr>
        <p:spPr>
          <a:xfrm flipH="1">
            <a:off x="4761501" y="3084896"/>
            <a:ext cx="170539" cy="48812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2"/>
            <a:endCxn id="10" idx="0"/>
          </p:cNvCxnSpPr>
          <p:nvPr/>
        </p:nvCxnSpPr>
        <p:spPr>
          <a:xfrm>
            <a:off x="4932040" y="3084896"/>
            <a:ext cx="1034994" cy="48812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6" idx="2"/>
            <a:endCxn id="11" idx="0"/>
          </p:cNvCxnSpPr>
          <p:nvPr/>
        </p:nvCxnSpPr>
        <p:spPr>
          <a:xfrm>
            <a:off x="4932040" y="3084896"/>
            <a:ext cx="2216803" cy="489981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6" idx="2"/>
            <a:endCxn id="12" idx="0"/>
          </p:cNvCxnSpPr>
          <p:nvPr/>
        </p:nvCxnSpPr>
        <p:spPr>
          <a:xfrm>
            <a:off x="4932040" y="3084896"/>
            <a:ext cx="3384376" cy="489981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37161" y="4991222"/>
            <a:ext cx="1566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Simple types</a:t>
            </a:r>
          </a:p>
          <a:p>
            <a:pPr algn="ctr"/>
            <a:r>
              <a:rPr lang="en-US" sz="1400" dirty="0"/>
              <a:t>(Int32, Int64, Double, Boolean, Char, …)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2123728" y="4991778"/>
            <a:ext cx="14463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Nullable</a:t>
            </a:r>
            <a:r>
              <a:rPr lang="cs-CZ" dirty="0"/>
              <a:t>&lt;T&gt;</a:t>
            </a:r>
            <a:br>
              <a:rPr lang="cs-CZ" dirty="0"/>
            </a:br>
            <a:r>
              <a:rPr lang="cs-CZ" sz="800" dirty="0" err="1"/>
              <a:t>for</a:t>
            </a:r>
            <a:r>
              <a:rPr lang="cs-CZ" sz="800" dirty="0"/>
              <a:t> T </a:t>
            </a:r>
            <a:r>
              <a:rPr lang="cs-CZ" sz="800" dirty="0" err="1"/>
              <a:t>being</a:t>
            </a:r>
            <a:r>
              <a:rPr lang="cs-CZ" sz="800" dirty="0"/>
              <a:t> </a:t>
            </a:r>
            <a:r>
              <a:rPr lang="cs-CZ" sz="800" dirty="0" err="1"/>
              <a:t>any</a:t>
            </a:r>
            <a:r>
              <a:rPr lang="cs-CZ" sz="800" dirty="0"/>
              <a:t> </a:t>
            </a:r>
            <a:r>
              <a:rPr lang="cs-CZ" sz="800" dirty="0" err="1"/>
              <a:t>value</a:t>
            </a:r>
            <a:r>
              <a:rPr lang="cs-CZ" sz="800" dirty="0"/>
              <a:t> type</a:t>
            </a:r>
            <a:endParaRPr lang="en-US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531711" y="3574877"/>
            <a:ext cx="1744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Enum</a:t>
            </a:r>
            <a:r>
              <a:rPr lang="cs-CZ" dirty="0"/>
              <a:t>s</a:t>
            </a:r>
            <a:endParaRPr lang="en-US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97579" y="3573016"/>
            <a:ext cx="123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Structures</a:t>
            </a:r>
          </a:p>
        </p:txBody>
      </p:sp>
      <p:cxnSp>
        <p:nvCxnSpPr>
          <p:cNvPr id="49" name="Přímá spojnice se šipkou 48"/>
          <p:cNvCxnSpPr>
            <a:stCxn id="8" idx="2"/>
            <a:endCxn id="31" idx="0"/>
          </p:cNvCxnSpPr>
          <p:nvPr/>
        </p:nvCxnSpPr>
        <p:spPr>
          <a:xfrm flipH="1">
            <a:off x="914645" y="3084896"/>
            <a:ext cx="452999" cy="48812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>
            <a:stCxn id="8" idx="2"/>
            <a:endCxn id="30" idx="0"/>
          </p:cNvCxnSpPr>
          <p:nvPr/>
        </p:nvCxnSpPr>
        <p:spPr>
          <a:xfrm>
            <a:off x="1367644" y="3084896"/>
            <a:ext cx="1036140" cy="489981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3779912" y="4982578"/>
            <a:ext cx="2675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defined structures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struct</a:t>
            </a:r>
            <a:r>
              <a:rPr lang="cs-CZ" dirty="0"/>
              <a:t>)</a:t>
            </a:r>
            <a:endParaRPr lang="en-US" dirty="0"/>
          </a:p>
        </p:txBody>
      </p:sp>
      <p:cxnSp>
        <p:nvCxnSpPr>
          <p:cNvPr id="54" name="Přímá spojnice se šipkou 53"/>
          <p:cNvCxnSpPr>
            <a:stCxn id="31" idx="2"/>
            <a:endCxn id="28" idx="0"/>
          </p:cNvCxnSpPr>
          <p:nvPr/>
        </p:nvCxnSpPr>
        <p:spPr>
          <a:xfrm>
            <a:off x="914645" y="3942348"/>
            <a:ext cx="105517" cy="1048874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>
            <a:cxnSpLocks/>
            <a:stCxn id="31" idx="2"/>
            <a:endCxn id="29" idx="0"/>
          </p:cNvCxnSpPr>
          <p:nvPr/>
        </p:nvCxnSpPr>
        <p:spPr>
          <a:xfrm>
            <a:off x="914645" y="3942348"/>
            <a:ext cx="1932242" cy="104943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31" idx="2"/>
            <a:endCxn id="52" idx="0"/>
          </p:cNvCxnSpPr>
          <p:nvPr/>
        </p:nvCxnSpPr>
        <p:spPr>
          <a:xfrm>
            <a:off x="914645" y="3942348"/>
            <a:ext cx="4203210" cy="104023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63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Types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92D050"/>
                </a:solidFill>
              </a:rPr>
              <a:t>are value types</a:t>
            </a:r>
            <a:r>
              <a:rPr lang="en-US" sz="2400" dirty="0"/>
              <a:t>)</a:t>
            </a:r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657569"/>
              </p:ext>
            </p:extLst>
          </p:nvPr>
        </p:nvGraphicFramePr>
        <p:xfrm>
          <a:off x="179512" y="1052736"/>
          <a:ext cx="8784976" cy="5074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6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4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.NET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C# Keyword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CLS Compliant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In-place Size in B</a:t>
                      </a:r>
                      <a:r>
                        <a:rPr lang="en-US" sz="1100" baseline="0" dirty="0"/>
                        <a:t>ytes (bits)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/>
                        <a:t>System.Byte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 B (8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 … 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/>
                        <a:t>System.SByte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sbyte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 B (8</a:t>
                      </a:r>
                      <a:r>
                        <a:rPr lang="en-US" sz="1100" baseline="0" dirty="0"/>
                        <a:t> b)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-128 …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System.UInt16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ushort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 B (16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 … 65,535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System.Int16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 B (16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-32,768 … 32,767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System.UInt32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uint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 B (32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 … 4,294,967,295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System.Int32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int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 B (32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-2</a:t>
                      </a:r>
                      <a:r>
                        <a:rPr lang="en-US" sz="1100" baseline="0" dirty="0"/>
                        <a:t>,</a:t>
                      </a:r>
                      <a:r>
                        <a:rPr lang="en-US" sz="1100" dirty="0"/>
                        <a:t>147</a:t>
                      </a:r>
                      <a:r>
                        <a:rPr lang="en-US" sz="1100" baseline="0" dirty="0"/>
                        <a:t>,</a:t>
                      </a:r>
                      <a:r>
                        <a:rPr lang="en-US" sz="1100" dirty="0"/>
                        <a:t>483</a:t>
                      </a:r>
                      <a:r>
                        <a:rPr lang="en-US" sz="1100" baseline="0" dirty="0"/>
                        <a:t>,</a:t>
                      </a:r>
                      <a:r>
                        <a:rPr lang="en-US" sz="1100" dirty="0"/>
                        <a:t>648 … 2</a:t>
                      </a:r>
                      <a:r>
                        <a:rPr lang="en-US" sz="1100" baseline="0" dirty="0"/>
                        <a:t>,</a:t>
                      </a:r>
                      <a:r>
                        <a:rPr lang="en-US" sz="1100" dirty="0"/>
                        <a:t>147</a:t>
                      </a:r>
                      <a:r>
                        <a:rPr lang="en-US" sz="1100" baseline="0" dirty="0"/>
                        <a:t>,</a:t>
                      </a:r>
                      <a:r>
                        <a:rPr lang="en-US" sz="1100" dirty="0"/>
                        <a:t>483</a:t>
                      </a:r>
                      <a:r>
                        <a:rPr lang="en-US" sz="1100" baseline="0" dirty="0"/>
                        <a:t>,</a:t>
                      </a:r>
                      <a:r>
                        <a:rPr lang="en-US" sz="1100" dirty="0"/>
                        <a:t>647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System.UInt64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ulong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 B (64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 … 18,446,744,073,709,551,615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System.Int64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 B (64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-9,223,372,036,854,775,808 … 9,223,372,036,854,775,807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System.UInt128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 B (128 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4494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System.Int128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16 B (128 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1045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/>
                        <a:t>System.Half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 B (16 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IEEE 754</a:t>
                      </a:r>
                      <a:r>
                        <a:rPr lang="en-US" sz="1100" baseline="0" dirty="0"/>
                        <a:t> – float16:</a:t>
                      </a:r>
                      <a:br>
                        <a:rPr lang="en-US" sz="1100" baseline="0" dirty="0"/>
                      </a:br>
                      <a:r>
                        <a:rPr lang="en-US" sz="1100" baseline="0" dirty="0"/>
                        <a:t>1-bit sign + 10(+1)-bit mantissa + 5-bit signed exponent</a:t>
                      </a:r>
                      <a:endParaRPr lang="en-US" sz="11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842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/>
                        <a:t>System.Single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 B (32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IEEE 754</a:t>
                      </a:r>
                      <a:r>
                        <a:rPr lang="en-US" sz="1100" baseline="0" dirty="0"/>
                        <a:t> - float32:</a:t>
                      </a:r>
                      <a:br>
                        <a:rPr lang="en-US" sz="1100" baseline="0" dirty="0"/>
                      </a:br>
                      <a:r>
                        <a:rPr lang="en-US" sz="1100" baseline="0" dirty="0"/>
                        <a:t>1-bit sign + 23(+1)-bit mantissa + 8-bit signed exponent</a:t>
                      </a:r>
                      <a:endParaRPr lang="en-US" sz="11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/>
                        <a:t>System.Double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 B (64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IEEE 754</a:t>
                      </a:r>
                      <a:r>
                        <a:rPr lang="en-US" sz="1100" baseline="0" dirty="0"/>
                        <a:t>: float64:</a:t>
                      </a:r>
                      <a:br>
                        <a:rPr lang="en-US" sz="1100" baseline="0" dirty="0"/>
                      </a:br>
                      <a:r>
                        <a:rPr lang="en-US" sz="1100" baseline="0" dirty="0"/>
                        <a:t>1-bit sign + 52(+1)-bit mantissa + 11-bit signed exponent</a:t>
                      </a:r>
                      <a:endParaRPr lang="en-US" sz="11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/>
                        <a:t>System.Boolean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bool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true,</a:t>
                      </a:r>
                      <a:r>
                        <a:rPr lang="en-US" sz="1100" baseline="0" dirty="0"/>
                        <a:t> false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/>
                        <a:t>System.Decimal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 B (128 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1-bit sign</a:t>
                      </a:r>
                      <a:r>
                        <a:rPr lang="en-US" sz="1100" baseline="0" dirty="0"/>
                        <a:t> + </a:t>
                      </a:r>
                      <a:r>
                        <a:rPr lang="en-US" sz="1100" dirty="0"/>
                        <a:t>96-bit integer</a:t>
                      </a:r>
                      <a:r>
                        <a:rPr lang="en-US" sz="1100" baseline="0" dirty="0"/>
                        <a:t> / 10</a:t>
                      </a:r>
                      <a:r>
                        <a:rPr lang="en-US" sz="1100" baseline="30000" dirty="0"/>
                        <a:t>0-28</a:t>
                      </a:r>
                      <a:r>
                        <a:rPr lang="en-US" sz="1100" dirty="0"/>
                        <a:t>, i.e.: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±</a:t>
                      </a:r>
                      <a:r>
                        <a:rPr lang="en-US" sz="1100" baseline="0" dirty="0"/>
                        <a:t>2</a:t>
                      </a:r>
                      <a:r>
                        <a:rPr lang="en-US" sz="1100" baseline="30000" dirty="0"/>
                        <a:t>96</a:t>
                      </a:r>
                      <a:r>
                        <a:rPr lang="en-US" sz="1100" baseline="0" dirty="0"/>
                        <a:t> / 10</a:t>
                      </a:r>
                      <a:r>
                        <a:rPr lang="en-US" sz="1100" baseline="30000" dirty="0"/>
                        <a:t>0-28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/>
                        <a:t>System.Char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 B (16 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UTF-16 characters (Unicode)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Zaoblený obdélník 4"/>
          <p:cNvSpPr/>
          <p:nvPr/>
        </p:nvSpPr>
        <p:spPr>
          <a:xfrm>
            <a:off x="179512" y="6237312"/>
            <a:ext cx="6840760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Compare: in-place size of reference types is platform dependent, e.g. a string variable on a 32-bit platform = 4 B, but on a 64-bit platform = 8 B</a:t>
            </a:r>
          </a:p>
        </p:txBody>
      </p:sp>
    </p:spTree>
    <p:extLst>
      <p:ext uri="{BB962C8B-B14F-4D97-AF65-F5344CB8AC3E}">
        <p14:creationId xmlns:p14="http://schemas.microsoft.com/office/powerpoint/2010/main" val="965940534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3706</TotalTime>
  <Words>477</Words>
  <Application>Microsoft Office PowerPoint</Application>
  <PresentationFormat>Předvádění na obrazovce (4:3)</PresentationFormat>
  <Paragraphs>106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Consolas</vt:lpstr>
      <vt:lpstr>Times New Roman</vt:lpstr>
      <vt:lpstr>Verdana</vt:lpstr>
      <vt:lpstr>D3S template</vt:lpstr>
      <vt:lpstr>Programming in C# Language 1st Lecture</vt:lpstr>
      <vt:lpstr>CLI Type System</vt:lpstr>
      <vt:lpstr>Simple Types (are value types)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98</cp:revision>
  <dcterms:created xsi:type="dcterms:W3CDTF">2006-10-10T18:27:24Z</dcterms:created>
  <dcterms:modified xsi:type="dcterms:W3CDTF">2024-10-06T17:21:42Z</dcterms:modified>
</cp:coreProperties>
</file>