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0"/>
  </p:notesMasterIdLst>
  <p:sldIdLst>
    <p:sldId id="256" r:id="rId2"/>
    <p:sldId id="473" r:id="rId3"/>
    <p:sldId id="383" r:id="rId4"/>
    <p:sldId id="475" r:id="rId5"/>
    <p:sldId id="477" r:id="rId6"/>
    <p:sldId id="476" r:id="rId7"/>
    <p:sldId id="474" r:id="rId8"/>
    <p:sldId id="27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4FC7E-F80C-42A5-8336-F6CA4FFFBA69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3A85B-D63F-40B4-8B25-AA39C5421402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4FC7E-F80C-42A5-8336-F6CA4FFFBA69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7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55BD9-39AC-4E12-A7E0-2178D1A971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/>
              <a:t>7</a:t>
            </a:r>
            <a:r>
              <a:rPr lang="cs-CZ" baseline="30000"/>
              <a:t>th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 Methods: A More Complex 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Animal</a:t>
            </a:r>
            <a:r>
              <a:rPr lang="en-US" sz="1500" dirty="0"/>
              <a:t>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virtual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an animal");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Mammal</a:t>
            </a:r>
            <a:r>
              <a:rPr lang="en-US" sz="1500" dirty="0"/>
              <a:t> : Animal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override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mammal");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Dog</a:t>
            </a:r>
            <a:r>
              <a:rPr lang="en-US" sz="1500" dirty="0"/>
              <a:t> : Mammal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new virtual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dog");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>
              <a:spcBef>
                <a:spcPct val="0"/>
              </a:spcBef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Beagle</a:t>
            </a:r>
            <a:r>
              <a:rPr lang="en-US" sz="1500" dirty="0"/>
              <a:t> : Dog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override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beagle");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Dog pet = new Beagle();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 err="1"/>
              <a:t>pet.WhoAreYou</a:t>
            </a:r>
            <a:r>
              <a:rPr lang="en-US" sz="1500" dirty="0"/>
              <a:t>();	// "</a:t>
            </a:r>
            <a:r>
              <a:rPr lang="en-US" sz="1500" b="1" dirty="0"/>
              <a:t>I am a beagle</a:t>
            </a:r>
            <a:r>
              <a:rPr lang="en-US" sz="1500" dirty="0"/>
              <a:t>"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Animal pet = new Beagle();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 err="1"/>
              <a:t>pet.WhoAreYou</a:t>
            </a:r>
            <a:r>
              <a:rPr lang="en-US" sz="1500" dirty="0"/>
              <a:t>();	// "</a:t>
            </a:r>
            <a:r>
              <a:rPr lang="en-US" sz="1500" b="1" dirty="0"/>
              <a:t>I am a mammal</a:t>
            </a:r>
            <a:r>
              <a:rPr lang="en-US" sz="1500" dirty="0"/>
              <a:t>"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3430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Hiding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700" dirty="0"/>
              <a:t>Members can be declared as </a:t>
            </a:r>
            <a:r>
              <a:rPr lang="en-US" sz="1700" dirty="0">
                <a:solidFill>
                  <a:srgbClr val="FF0000"/>
                </a:solidFill>
              </a:rPr>
              <a:t>new</a:t>
            </a:r>
            <a:r>
              <a:rPr lang="en-US" sz="1700" dirty="0"/>
              <a:t> in a subclass.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700" dirty="0"/>
              <a:t>They </a:t>
            </a:r>
            <a:r>
              <a:rPr lang="en-US" sz="1700" i="1" dirty="0"/>
              <a:t>hide</a:t>
            </a:r>
            <a:r>
              <a:rPr lang="en-US" sz="1700" dirty="0"/>
              <a:t> inherited members with the same name and signature.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endParaRPr lang="en-US" sz="17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class A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</a:t>
            </a:r>
            <a:r>
              <a:rPr lang="en-US" sz="1300" dirty="0" err="1"/>
              <a:t>int</a:t>
            </a:r>
            <a:r>
              <a:rPr lang="en-US" sz="1300" dirty="0"/>
              <a:t> x;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void F()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virtual void G()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class B : A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</a:t>
            </a:r>
            <a:r>
              <a:rPr lang="en-US" sz="1300" dirty="0">
                <a:solidFill>
                  <a:srgbClr val="FF0000"/>
                </a:solidFill>
              </a:rPr>
              <a:t>new</a:t>
            </a:r>
            <a:r>
              <a:rPr lang="en-US" sz="1300" dirty="0"/>
              <a:t> </a:t>
            </a:r>
            <a:r>
              <a:rPr lang="en-US" sz="1300" dirty="0" err="1"/>
              <a:t>int</a:t>
            </a:r>
            <a:r>
              <a:rPr lang="en-US" sz="1300" dirty="0"/>
              <a:t> x;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</a:t>
            </a:r>
            <a:r>
              <a:rPr lang="en-US" sz="1300" dirty="0">
                <a:solidFill>
                  <a:srgbClr val="FF0000"/>
                </a:solidFill>
              </a:rPr>
              <a:t>new</a:t>
            </a:r>
            <a:r>
              <a:rPr lang="en-US" sz="1300" dirty="0"/>
              <a:t> void F()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	public </a:t>
            </a:r>
            <a:r>
              <a:rPr lang="en-US" sz="1300" dirty="0">
                <a:solidFill>
                  <a:srgbClr val="FF0000"/>
                </a:solidFill>
              </a:rPr>
              <a:t>new</a:t>
            </a:r>
            <a:r>
              <a:rPr lang="en-US" sz="1300" dirty="0"/>
              <a:t> void G()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B b = new B();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</a:t>
            </a:r>
            <a:r>
              <a:rPr lang="en-US" sz="1300" dirty="0" err="1"/>
              <a:t>b.x</a:t>
            </a:r>
            <a:r>
              <a:rPr lang="en-US" sz="1300" dirty="0"/>
              <a:t> = ...;		// accesses </a:t>
            </a:r>
            <a:r>
              <a:rPr lang="en-US" sz="1300" dirty="0" err="1"/>
              <a:t>B.x</a:t>
            </a: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</a:t>
            </a:r>
            <a:r>
              <a:rPr lang="en-US" sz="1300" dirty="0" err="1"/>
              <a:t>b.F</a:t>
            </a:r>
            <a:r>
              <a:rPr lang="en-US" sz="1300" dirty="0"/>
              <a:t>(); ... </a:t>
            </a:r>
            <a:r>
              <a:rPr lang="en-US" sz="1300" dirty="0" err="1"/>
              <a:t>b.G</a:t>
            </a:r>
            <a:r>
              <a:rPr lang="en-US" sz="1300" dirty="0"/>
              <a:t>();	// calls </a:t>
            </a:r>
            <a:r>
              <a:rPr lang="en-US" sz="1300" dirty="0" err="1"/>
              <a:t>B.F</a:t>
            </a:r>
            <a:r>
              <a:rPr lang="en-US" sz="1300" dirty="0"/>
              <a:t> and </a:t>
            </a:r>
            <a:r>
              <a:rPr lang="en-US" sz="1300" dirty="0" err="1"/>
              <a:t>B.G</a:t>
            </a: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((A)b).x = ...;	// accesses </a:t>
            </a:r>
            <a:r>
              <a:rPr lang="en-US" sz="1300" dirty="0" err="1"/>
              <a:t>A.x</a:t>
            </a:r>
            <a:r>
              <a:rPr lang="en-US" sz="1300" dirty="0"/>
              <a:t>!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2387600" algn="l"/>
              </a:tabLst>
            </a:pPr>
            <a:r>
              <a:rPr lang="en-US" sz="1300" dirty="0"/>
              <a:t>	((A)b).F(); ... ((A)b).G(); 	// calls </a:t>
            </a:r>
            <a:r>
              <a:rPr lang="en-US" sz="1300" dirty="0" err="1"/>
              <a:t>A.F</a:t>
            </a:r>
            <a:r>
              <a:rPr lang="en-US" sz="1300" dirty="0"/>
              <a:t> and </a:t>
            </a:r>
            <a:r>
              <a:rPr lang="en-US" sz="1300" dirty="0" err="1"/>
              <a:t>A.G</a:t>
            </a:r>
            <a:r>
              <a:rPr lang="en-US" sz="13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1224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and Non-virtual Methods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47164"/>
              </p:ext>
            </p:extLst>
          </p:nvPr>
        </p:nvGraphicFramePr>
        <p:xfrm>
          <a:off x="251520" y="1412776"/>
          <a:ext cx="8640960" cy="338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149">
                <a:tc>
                  <a:txBody>
                    <a:bodyPr/>
                    <a:lstStyle/>
                    <a:p>
                      <a:r>
                        <a:rPr lang="en-US" dirty="0"/>
                        <a:t>Method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610">
                <a:tc>
                  <a:txBody>
                    <a:bodyPr/>
                    <a:lstStyle/>
                    <a:p>
                      <a:r>
                        <a:rPr lang="en-US" dirty="0"/>
                        <a:t>virtual</a:t>
                      </a:r>
                      <a:r>
                        <a:rPr lang="en-US" baseline="0" dirty="0"/>
                        <a:t> (new VMT entry)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virtual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virtual (reuse existing VMT entry)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override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873">
                <a:tc>
                  <a:txBody>
                    <a:bodyPr/>
                    <a:lstStyle/>
                    <a:p>
                      <a:r>
                        <a:rPr lang="en-US" dirty="0"/>
                        <a:t>non-virtual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nothing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8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and Non-virtual Methods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88566"/>
              </p:ext>
            </p:extLst>
          </p:nvPr>
        </p:nvGraphicFramePr>
        <p:xfrm>
          <a:off x="251520" y="1412776"/>
          <a:ext cx="8640960" cy="4025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149">
                <a:tc>
                  <a:txBody>
                    <a:bodyPr/>
                    <a:lstStyle/>
                    <a:p>
                      <a:r>
                        <a:rPr lang="en-US" dirty="0"/>
                        <a:t>Method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610">
                <a:tc>
                  <a:txBody>
                    <a:bodyPr/>
                    <a:lstStyle/>
                    <a:p>
                      <a:r>
                        <a:rPr lang="en-US" dirty="0"/>
                        <a:t>virtual</a:t>
                      </a:r>
                      <a:r>
                        <a:rPr lang="en-US" baseline="0" dirty="0"/>
                        <a:t> (new VMT entry)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virtual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610">
                <a:tc>
                  <a:txBody>
                    <a:bodyPr/>
                    <a:lstStyle/>
                    <a:p>
                      <a:r>
                        <a:rPr lang="en-US" dirty="0"/>
                        <a:t>virtual (</a:t>
                      </a:r>
                      <a:r>
                        <a:rPr lang="en-US" b="1" dirty="0"/>
                        <a:t>new empty </a:t>
                      </a:r>
                      <a:r>
                        <a:rPr lang="en-US" dirty="0"/>
                        <a:t>[null] VMT entry)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onsolas" pitchFamily="49" charset="0"/>
                          <a:cs typeface="Consolas" pitchFamily="49" charset="0"/>
                        </a:rPr>
                        <a:t>abstract</a:t>
                      </a:r>
                    </a:p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8221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virtual (reuse existing VMT entry)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override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873">
                <a:tc>
                  <a:txBody>
                    <a:bodyPr/>
                    <a:lstStyle/>
                    <a:p>
                      <a:r>
                        <a:rPr lang="en-US" dirty="0"/>
                        <a:t>non-virtual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nothing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tužka: nakloněná nahoru 2">
            <a:extLst>
              <a:ext uri="{FF2B5EF4-FFF2-40B4-BE49-F238E27FC236}">
                <a16:creationId xmlns:a16="http://schemas.microsoft.com/office/drawing/2014/main" id="{1B37BCA4-A0C7-4841-9D6C-B8C1B7C9B900}"/>
              </a:ext>
            </a:extLst>
          </p:cNvPr>
          <p:cNvSpPr/>
          <p:nvPr/>
        </p:nvSpPr>
        <p:spPr>
          <a:xfrm>
            <a:off x="4283968" y="2492896"/>
            <a:ext cx="2664296" cy="432048"/>
          </a:xfrm>
          <a:prstGeom prst="ribbon2">
            <a:avLst>
              <a:gd name="adj1" fmla="val 16667"/>
              <a:gd name="adj2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Devised in </a:t>
            </a:r>
            <a:r>
              <a:rPr lang="en-US" sz="1200" dirty="0" err="1"/>
              <a:t>practicals</a:t>
            </a:r>
            <a:r>
              <a:rPr lang="en-US" sz="1200" dirty="0"/>
              <a:t> class 06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8133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 Methods: A More Complex 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Animal</a:t>
            </a:r>
            <a:r>
              <a:rPr lang="en-US" sz="1500" dirty="0"/>
              <a:t>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virtual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an animal");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Mammal</a:t>
            </a:r>
            <a:r>
              <a:rPr lang="en-US" sz="1500" dirty="0"/>
              <a:t> : Animal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override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mammal");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Dog</a:t>
            </a:r>
            <a:r>
              <a:rPr lang="en-US" sz="1500" dirty="0"/>
              <a:t> : Mammal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new virtual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dog");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>
              <a:spcBef>
                <a:spcPct val="0"/>
              </a:spcBef>
              <a:buNone/>
              <a:tabLst>
                <a:tab pos="3048000" algn="l"/>
              </a:tabLst>
            </a:pPr>
            <a:r>
              <a:rPr lang="en-US" sz="1500" dirty="0"/>
              <a:t>class </a:t>
            </a:r>
            <a:r>
              <a:rPr lang="en-US" sz="1500" b="1" dirty="0"/>
              <a:t>Beagle</a:t>
            </a:r>
            <a:r>
              <a:rPr lang="en-US" sz="1500" dirty="0"/>
              <a:t> : Dog {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	public </a:t>
            </a:r>
            <a:r>
              <a:rPr lang="en-US" sz="1500" dirty="0">
                <a:solidFill>
                  <a:srgbClr val="FF0000"/>
                </a:solidFill>
              </a:rPr>
              <a:t>override</a:t>
            </a:r>
            <a:r>
              <a:rPr lang="en-US" sz="1500" dirty="0"/>
              <a:t> void </a:t>
            </a:r>
            <a:r>
              <a:rPr lang="en-US" sz="1500" dirty="0" err="1"/>
              <a:t>WhoAreYou</a:t>
            </a:r>
            <a:r>
              <a:rPr lang="en-US" sz="1500" dirty="0"/>
              <a:t>() { </a:t>
            </a:r>
            <a:r>
              <a:rPr lang="en-US" sz="1500" dirty="0" err="1"/>
              <a:t>Console.WriteLine</a:t>
            </a:r>
            <a:r>
              <a:rPr lang="en-US" sz="1500" dirty="0"/>
              <a:t>("I am a beagle"); 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}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Dog pet = new Beagle();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 err="1"/>
              <a:t>pet.WhoAreYou</a:t>
            </a:r>
            <a:r>
              <a:rPr lang="en-US" sz="1500" dirty="0"/>
              <a:t>();	// "</a:t>
            </a:r>
            <a:r>
              <a:rPr lang="en-US" sz="1500" b="1" dirty="0"/>
              <a:t>I am a beagle</a:t>
            </a:r>
            <a:r>
              <a:rPr lang="en-US" sz="1500" dirty="0"/>
              <a:t>"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/>
              <a:t>Animal pet = new Beagle();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r>
              <a:rPr lang="en-US" sz="1500" dirty="0" err="1"/>
              <a:t>pet.WhoAreYou</a:t>
            </a:r>
            <a:r>
              <a:rPr lang="en-US" sz="1500" dirty="0"/>
              <a:t>();	// "</a:t>
            </a:r>
            <a:r>
              <a:rPr lang="en-US" sz="1500" b="1" dirty="0"/>
              <a:t>I am a mammal</a:t>
            </a:r>
            <a:r>
              <a:rPr lang="en-US" sz="1500" dirty="0"/>
              <a:t>"</a:t>
            </a:r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  <a:p>
            <a:pPr marL="228600" indent="-228600" eaLnBrk="1" hangingPunct="1">
              <a:spcBef>
                <a:spcPct val="0"/>
              </a:spcBef>
              <a:buFont typeface="Wingdings" pitchFamily="2" charset="2"/>
              <a:buNone/>
              <a:tabLst>
                <a:tab pos="3048000" algn="l"/>
              </a:tabLst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9432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Abstract </a:t>
            </a:r>
            <a:r>
              <a:rPr lang="cs-CZ" dirty="0" err="1"/>
              <a:t>Methods</a:t>
            </a:r>
            <a:endParaRPr lang="en-US" dirty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700" dirty="0"/>
              <a:t>Example</a:t>
            </a:r>
          </a:p>
          <a:p>
            <a:pPr eaLnBrk="1" hangingPunct="1">
              <a:lnSpc>
                <a:spcPts val="9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</a:tabLst>
            </a:pPr>
            <a:endParaRPr lang="en-US" sz="1300" dirty="0"/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</a:t>
            </a:r>
            <a:r>
              <a:rPr lang="en-US" sz="1300" dirty="0">
                <a:solidFill>
                  <a:srgbClr val="FF0000"/>
                </a:solidFill>
              </a:rPr>
              <a:t>abstract</a:t>
            </a:r>
            <a:r>
              <a:rPr lang="en-US" sz="1300" dirty="0"/>
              <a:t> class Stream {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>
                <a:solidFill>
                  <a:srgbClr val="FF0000"/>
                </a:solidFill>
              </a:rPr>
              <a:t>		public abstract void Write(char </a:t>
            </a:r>
            <a:r>
              <a:rPr lang="en-US" sz="1300" dirty="0" err="1">
                <a:solidFill>
                  <a:srgbClr val="FF0000"/>
                </a:solidFill>
              </a:rPr>
              <a:t>ch</a:t>
            </a:r>
            <a:r>
              <a:rPr lang="en-US" sz="1300" dirty="0">
                <a:solidFill>
                  <a:srgbClr val="FF0000"/>
                </a:solidFill>
              </a:rPr>
              <a:t>);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	public void </a:t>
            </a:r>
            <a:r>
              <a:rPr lang="en-US" sz="1300" dirty="0" err="1"/>
              <a:t>WriteString</a:t>
            </a:r>
            <a:r>
              <a:rPr lang="en-US" sz="1300" dirty="0"/>
              <a:t>(string s) { foreach (char </a:t>
            </a:r>
            <a:r>
              <a:rPr lang="en-US" sz="1300" dirty="0" err="1"/>
              <a:t>ch</a:t>
            </a:r>
            <a:r>
              <a:rPr lang="en-US" sz="1300" dirty="0"/>
              <a:t> in s) Write(s); }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}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endParaRPr lang="en-US" sz="800" dirty="0"/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class File : Stream {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	public </a:t>
            </a:r>
            <a:r>
              <a:rPr lang="en-US" sz="1300" dirty="0">
                <a:solidFill>
                  <a:srgbClr val="FF0000"/>
                </a:solidFill>
              </a:rPr>
              <a:t>override</a:t>
            </a:r>
            <a:r>
              <a:rPr lang="en-US" sz="1300" dirty="0"/>
              <a:t> void Write(char </a:t>
            </a:r>
            <a:r>
              <a:rPr lang="en-US" sz="1300" dirty="0" err="1"/>
              <a:t>ch</a:t>
            </a:r>
            <a:r>
              <a:rPr lang="en-US" sz="1300" dirty="0"/>
              <a:t>) {... </a:t>
            </a:r>
            <a:r>
              <a:rPr lang="en-US" sz="1300" i="1" dirty="0"/>
              <a:t>write </a:t>
            </a:r>
            <a:r>
              <a:rPr lang="en-US" sz="1300" i="1" dirty="0" err="1"/>
              <a:t>ch</a:t>
            </a:r>
            <a:r>
              <a:rPr lang="en-US" sz="1300" i="1" dirty="0"/>
              <a:t> to disk</a:t>
            </a:r>
            <a:r>
              <a:rPr lang="en-US" sz="1300" dirty="0"/>
              <a:t> ...}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300" dirty="0"/>
              <a:t>	}</a:t>
            </a:r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endParaRPr lang="en-US" sz="1300" dirty="0"/>
          </a:p>
          <a:p>
            <a:pPr eaLnBrk="1" hangingPunct="1">
              <a:buFont typeface="Wingdings" pitchFamily="2" charset="2"/>
              <a:buNone/>
              <a:tabLst>
                <a:tab pos="571500" algn="l"/>
              </a:tabLst>
            </a:pPr>
            <a:r>
              <a:rPr lang="en-US" sz="1700" dirty="0"/>
              <a:t>Note</a:t>
            </a:r>
          </a:p>
          <a:p>
            <a:pPr eaLnBrk="1" hangingPunct="1">
              <a:lnSpc>
                <a:spcPts val="9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</a:tabLst>
            </a:pPr>
            <a:endParaRPr lang="en-US" sz="1300" dirty="0"/>
          </a:p>
          <a:p>
            <a:pPr eaLnBrk="1" hangingPunct="1">
              <a:tabLst>
                <a:tab pos="571500" algn="l"/>
              </a:tabLst>
            </a:pPr>
            <a:r>
              <a:rPr lang="en-US" sz="1500" dirty="0"/>
              <a:t>Abstract methods do not have an implementation.</a:t>
            </a:r>
          </a:p>
          <a:p>
            <a:pPr eaLnBrk="1" hangingPunct="1">
              <a:tabLst>
                <a:tab pos="571500" algn="l"/>
              </a:tabLst>
            </a:pPr>
            <a:r>
              <a:rPr lang="en-US" sz="1800" b="1" dirty="0"/>
              <a:t>Abstract methods are implicitly </a:t>
            </a:r>
            <a:r>
              <a:rPr lang="en-US" sz="1800" b="1" i="1" dirty="0"/>
              <a:t>virtual</a:t>
            </a:r>
            <a:r>
              <a:rPr lang="en-US" sz="1800" b="1" dirty="0"/>
              <a:t>.</a:t>
            </a:r>
          </a:p>
          <a:p>
            <a:pPr eaLnBrk="1" hangingPunct="1">
              <a:tabLst>
                <a:tab pos="571500" algn="l"/>
              </a:tabLst>
            </a:pPr>
            <a:r>
              <a:rPr lang="en-US" sz="1500" dirty="0"/>
              <a:t>If a class has abstract methods (declared or inherited) it must be </a:t>
            </a:r>
            <a:r>
              <a:rPr lang="en-US" sz="1500" i="1" dirty="0"/>
              <a:t>abstract</a:t>
            </a:r>
            <a:r>
              <a:rPr lang="en-US" sz="1500" dirty="0"/>
              <a:t> itself.</a:t>
            </a:r>
          </a:p>
          <a:p>
            <a:pPr eaLnBrk="1" hangingPunct="1">
              <a:tabLst>
                <a:tab pos="571500" algn="l"/>
              </a:tabLst>
            </a:pPr>
            <a:r>
              <a:rPr lang="en-US" sz="1500" dirty="0"/>
              <a:t>One cannot create objects of an abstract class..</a:t>
            </a:r>
          </a:p>
        </p:txBody>
      </p:sp>
    </p:spTree>
    <p:extLst>
      <p:ext uri="{BB962C8B-B14F-4D97-AF65-F5344CB8AC3E}">
        <p14:creationId xmlns:p14="http://schemas.microsoft.com/office/powerpoint/2010/main" val="366494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and Non-virtual Methods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251520" y="1412776"/>
          <a:ext cx="8640960" cy="338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149">
                <a:tc>
                  <a:txBody>
                    <a:bodyPr/>
                    <a:lstStyle/>
                    <a:p>
                      <a:r>
                        <a:rPr lang="en-US" dirty="0"/>
                        <a:t>Method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610">
                <a:tc>
                  <a:txBody>
                    <a:bodyPr/>
                    <a:lstStyle/>
                    <a:p>
                      <a:r>
                        <a:rPr lang="en-US" dirty="0"/>
                        <a:t>virtual</a:t>
                      </a:r>
                      <a:r>
                        <a:rPr lang="en-US" baseline="0" dirty="0"/>
                        <a:t> (new VMT entry)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nothing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virtual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virtual (reuse existing VMT entry)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virtual</a:t>
                      </a:r>
                      <a:endParaRPr lang="cs-CZ" dirty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nothing</a:t>
                      </a:r>
                      <a:endParaRPr lang="cs-CZ" dirty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r>
                        <a:rPr lang="en-US" dirty="0"/>
                        <a:t>(optional </a:t>
                      </a:r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override</a:t>
                      </a:r>
                      <a:r>
                        <a:rPr lang="en-US" dirty="0"/>
                        <a:t>)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nothing</a:t>
                      </a:r>
                      <a:br>
                        <a:rPr lang="en-US" i="1" dirty="0"/>
                      </a:br>
                      <a:r>
                        <a:rPr lang="en-US" dirty="0"/>
                        <a:t>(optional </a:t>
                      </a:r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@override</a:t>
                      </a:r>
                      <a:r>
                        <a:rPr lang="en-US" dirty="0"/>
                        <a:t> annotation)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override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873">
                <a:tc>
                  <a:txBody>
                    <a:bodyPr/>
                    <a:lstStyle/>
                    <a:p>
                      <a:r>
                        <a:rPr lang="en-US" dirty="0"/>
                        <a:t>non-virtual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nothing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supported/</a:t>
                      </a:r>
                      <a:r>
                        <a:rPr lang="en-US" dirty="0">
                          <a:latin typeface="Consolas" pitchFamily="49" charset="0"/>
                          <a:cs typeface="Consolas" pitchFamily="49" charset="0"/>
                        </a:rPr>
                        <a:t>final</a:t>
                      </a:r>
                      <a:br>
                        <a:rPr lang="en-US" dirty="0">
                          <a:latin typeface="+mn-lt"/>
                          <a:cs typeface="+mn-cs"/>
                        </a:rPr>
                      </a:br>
                      <a:r>
                        <a:rPr lang="en-US" dirty="0"/>
                        <a:t>(is similar to non-virtual</a:t>
                      </a:r>
                      <a:r>
                        <a:rPr lang="en-US" baseline="0" dirty="0"/>
                        <a:t> in some scenarios)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nothing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251520" y="5877272"/>
            <a:ext cx="345638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Java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dirty="0"/>
              <a:t> = C#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sealed</a:t>
            </a:r>
          </a:p>
        </p:txBody>
      </p:sp>
    </p:spTree>
    <p:extLst>
      <p:ext uri="{BB962C8B-B14F-4D97-AF65-F5344CB8AC3E}">
        <p14:creationId xmlns:p14="http://schemas.microsoft.com/office/powerpoint/2010/main" val="2246271351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4081</TotalTime>
  <Words>745</Words>
  <Application>Microsoft Office PowerPoint</Application>
  <PresentationFormat>Předvádění na obrazovce (4:3)</PresentationFormat>
  <Paragraphs>136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Times New Roman</vt:lpstr>
      <vt:lpstr>Verdana</vt:lpstr>
      <vt:lpstr>Wingdings</vt:lpstr>
      <vt:lpstr>D3S template</vt:lpstr>
      <vt:lpstr>Programming in C# Language 7th Lecture</vt:lpstr>
      <vt:lpstr>Virtual Methods: A More Complex Example</vt:lpstr>
      <vt:lpstr>Hiding</vt:lpstr>
      <vt:lpstr>Virtual and Non-virtual Methods</vt:lpstr>
      <vt:lpstr>Virtual and Non-virtual Methods</vt:lpstr>
      <vt:lpstr>Virtual Methods: A More Complex Example</vt:lpstr>
      <vt:lpstr>Abstract Methods</vt:lpstr>
      <vt:lpstr>Virtual and Non-virtual Methods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112</cp:revision>
  <dcterms:created xsi:type="dcterms:W3CDTF">2006-10-10T18:27:24Z</dcterms:created>
  <dcterms:modified xsi:type="dcterms:W3CDTF">2024-11-14T12:40:52Z</dcterms:modified>
</cp:coreProperties>
</file>