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5"/>
  </p:notesMasterIdLst>
  <p:sldIdLst>
    <p:sldId id="256" r:id="rId2"/>
    <p:sldId id="328" r:id="rId3"/>
    <p:sldId id="329" r:id="rId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77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963" autoAdjust="0"/>
    <p:restoredTop sz="94654" autoAdjust="0"/>
  </p:normalViewPr>
  <p:slideViewPr>
    <p:cSldViewPr>
      <p:cViewPr varScale="1">
        <p:scale>
          <a:sx n="121" d="100"/>
          <a:sy n="121" d="100"/>
        </p:scale>
        <p:origin x="19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4E5D35-4E42-419E-AD3C-53338384C6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592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C22BE-C237-49E6-8098-C33A48402A3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C0BDCE-78DB-4050-B0AA-34310C51C33B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0DE7CA-A31A-4881-8FB0-D492E9EBBE48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gradFill flip="none" rotWithShape="1">
          <a:gsLst>
            <a:gs pos="50000">
              <a:schemeClr val="bg1"/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9552" y="3036499"/>
            <a:ext cx="7920880" cy="1764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20688"/>
            <a:ext cx="7858180" cy="2088232"/>
          </a:xfrm>
        </p:spPr>
        <p:txBody>
          <a:bodyPr anchor="b" anchorCtr="0">
            <a:noAutofit/>
          </a:bodyPr>
          <a:lstStyle>
            <a:lvl1pPr algn="ctr">
              <a:defRPr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91880" y="3290114"/>
            <a:ext cx="4968552" cy="1723062"/>
          </a:xfrm>
        </p:spPr>
        <p:txBody>
          <a:bodyPr/>
          <a:lstStyle>
            <a:lvl1pPr marL="0" indent="0" algn="r">
              <a:buNone/>
              <a:defRPr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Author</a:t>
            </a:r>
            <a:r>
              <a:rPr lang="en-US" dirty="0"/>
              <a:t>(s)</a:t>
            </a:r>
          </a:p>
        </p:txBody>
      </p:sp>
      <p:pic>
        <p:nvPicPr>
          <p:cNvPr id="3074" name="Picture 2" descr="C:\Repositories\MFF\organisation\MFF\DDDS\Logo\D3S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498" y="3361552"/>
            <a:ext cx="2773982" cy="857256"/>
          </a:xfrm>
          <a:prstGeom prst="rect">
            <a:avLst/>
          </a:prstGeom>
          <a:noFill/>
        </p:spPr>
      </p:pic>
      <p:pic>
        <p:nvPicPr>
          <p:cNvPr id="3076" name="Picture 4" descr="C:\Repositories\MFF\organisation\MFF\DDDS\Logo\karel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1113554" y="4531943"/>
            <a:ext cx="1496672" cy="145243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17201" y="6007860"/>
            <a:ext cx="2303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CHARLES UNIVERSITY </a:t>
            </a:r>
            <a:r>
              <a:rPr lang="cs-CZ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PRAGUE</a:t>
            </a:r>
            <a:endParaRPr lang="cs-CZ" sz="12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529" y="2989372"/>
            <a:ext cx="2648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u="none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http://d3s.mff.cuni.cz/~jezek</a:t>
            </a:r>
            <a:endParaRPr lang="cs-CZ" sz="1200" b="0" u="none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6248345"/>
            <a:ext cx="2654358" cy="2769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faculty of mathematics and physics</a:t>
            </a: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Repositories\MFF\organisation\MFF\DDDS\Slides\slides_logo_faint.png"/>
          <p:cNvPicPr>
            <a:picLocks noChangeAspect="1" noChangeArrowheads="1"/>
          </p:cNvPicPr>
          <p:nvPr/>
        </p:nvPicPr>
        <p:blipFill>
          <a:blip r:embed="rId2" cstate="print"/>
          <a:srcRect r="1729"/>
          <a:stretch>
            <a:fillRect/>
          </a:stretch>
        </p:blipFill>
        <p:spPr bwMode="auto">
          <a:xfrm>
            <a:off x="7519988" y="6088905"/>
            <a:ext cx="1624012" cy="633413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 flip="none" rotWithShape="1">
            <a:gsLst>
              <a:gs pos="75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95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836712"/>
          </a:xfrm>
        </p:spPr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69360"/>
            <a:ext cx="8604448" cy="188640"/>
          </a:xfrm>
        </p:spPr>
        <p:txBody>
          <a:bodyPr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6" y="6669360"/>
            <a:ext cx="467544" cy="188640"/>
          </a:xfrm>
          <a:effectLst>
            <a:outerShdw blurRad="50800" dist="38100" dir="2700000" sx="110000" sy="110000" algn="tl" rotWithShape="0">
              <a:schemeClr val="bg1"/>
            </a:outerShdw>
          </a:effectLst>
        </p:spPr>
        <p:txBody>
          <a:bodyPr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361A1-175A-42D3-BB19-9AEE94864B6C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  <p:pic>
        <p:nvPicPr>
          <p:cNvPr id="1027" name="Picture 3" descr="C:\Repositories\MFF\organisation\MFF\DDDS\Slides\bar2.png"/>
          <p:cNvPicPr>
            <a:picLocks noChangeAspect="1" noChangeArrowheads="1"/>
          </p:cNvPicPr>
          <p:nvPr/>
        </p:nvPicPr>
        <p:blipFill>
          <a:blip r:embed="rId3" cstate="print"/>
          <a:srcRect l="1150" r="1914"/>
          <a:stretch>
            <a:fillRect/>
          </a:stretch>
        </p:blipFill>
        <p:spPr bwMode="auto">
          <a:xfrm flipH="1">
            <a:off x="0" y="787219"/>
            <a:ext cx="9144000" cy="193509"/>
          </a:xfrm>
          <a:prstGeom prst="rect">
            <a:avLst/>
          </a:prstGeom>
          <a:noFill/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8208912" cy="504056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9F813-6420-4FB4-98EF-41C2DF39091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76" y="71414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level`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444189-8B34-413A-9B65-B8341BD389A4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110000"/>
        <a:buFontTx/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110000"/>
        <a:buFontTx/>
        <a:buBlip>
          <a:blip r:embed="rId6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Programming in C# Language</a:t>
            </a:r>
            <a:br>
              <a:rPr lang="en-US" dirty="0"/>
            </a:br>
            <a:r>
              <a:rPr lang="cs-CZ"/>
              <a:t>12</a:t>
            </a:r>
            <a:r>
              <a:rPr lang="cs-CZ" baseline="30000"/>
              <a:t>th</a:t>
            </a:r>
            <a:r>
              <a:rPr lang="en-US" dirty="0"/>
              <a:t>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Pavel</a:t>
            </a:r>
            <a:r>
              <a:rPr lang="en-US" dirty="0"/>
              <a:t> Je</a:t>
            </a:r>
            <a:r>
              <a:rPr lang="cs-CZ" dirty="0" err="1"/>
              <a:t>žek</a:t>
            </a:r>
            <a:br>
              <a:rPr lang="en-US" dirty="0"/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pavel.jezek@d3s.mff.cuni.cz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391025" y="6021388"/>
            <a:ext cx="4752975" cy="8366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imes New Roman" charset="0"/>
              </a:rPr>
              <a:t>Some of the slides are based on University of Linz .NET presentations.</a:t>
            </a:r>
          </a:p>
          <a:p>
            <a:pPr algn="ctr"/>
            <a:r>
              <a:rPr lang="en-US" sz="1200" dirty="0">
                <a:latin typeface="Times New Roman" charset="0"/>
              </a:rPr>
              <a:t>© University of Linz, Institute for System Software, 2004</a:t>
            </a:r>
          </a:p>
          <a:p>
            <a:pPr algn="ctr"/>
            <a:r>
              <a:rPr lang="en-US" sz="1200" dirty="0">
                <a:latin typeface="Times New Roman" charset="0"/>
              </a:rPr>
              <a:t>published under the Microsoft Curriculum License</a:t>
            </a:r>
          </a:p>
          <a:p>
            <a:pPr algn="ctr"/>
            <a:r>
              <a:rPr lang="en-US" sz="1200" dirty="0">
                <a:latin typeface="Times New Roman" charset="0"/>
              </a:rPr>
              <a:t>(http://www.msdnaa.net/curriculum/license_curriculum.aspx)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System.Exception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2" charset="2"/>
              <a:buNone/>
              <a:tabLst>
                <a:tab pos="571500" algn="l"/>
                <a:tab pos="2057400" algn="l"/>
              </a:tabLst>
            </a:pPr>
            <a:r>
              <a:rPr lang="en-US" sz="1700" b="1" dirty="0"/>
              <a:t>Properties</a:t>
            </a:r>
          </a:p>
          <a:p>
            <a:pPr>
              <a:buFont typeface="Wingdings" pitchFamily="2" charset="2"/>
              <a:buNone/>
              <a:tabLst>
                <a:tab pos="571500" algn="l"/>
                <a:tab pos="2057400" algn="l"/>
              </a:tabLst>
            </a:pPr>
            <a:r>
              <a:rPr lang="en-US" sz="1500" b="1" i="1" dirty="0" err="1"/>
              <a:t>e.Message</a:t>
            </a:r>
            <a:r>
              <a:rPr lang="en-US" sz="1500" dirty="0"/>
              <a:t>	the error message as a string;</a:t>
            </a:r>
            <a:br>
              <a:rPr lang="en-US" sz="1500" dirty="0"/>
            </a:br>
            <a:r>
              <a:rPr lang="en-US" sz="1500" dirty="0"/>
              <a:t>		set by </a:t>
            </a:r>
            <a:r>
              <a:rPr lang="en-US" sz="1500" i="1" dirty="0"/>
              <a:t>new Exception(</a:t>
            </a:r>
            <a:r>
              <a:rPr lang="en-US" sz="1500" i="1" dirty="0" err="1"/>
              <a:t>msg</a:t>
            </a:r>
            <a:r>
              <a:rPr lang="en-US" sz="1500" i="1" dirty="0"/>
              <a:t>);</a:t>
            </a:r>
            <a:endParaRPr lang="en-US" sz="1500" dirty="0"/>
          </a:p>
          <a:p>
            <a:pPr>
              <a:buFont typeface="Wingdings" pitchFamily="2" charset="2"/>
              <a:buNone/>
              <a:tabLst>
                <a:tab pos="571500" algn="l"/>
                <a:tab pos="2057400" algn="l"/>
              </a:tabLst>
            </a:pPr>
            <a:r>
              <a:rPr lang="en-US" sz="1500" dirty="0" err="1"/>
              <a:t>e.StackTrace</a:t>
            </a:r>
            <a:r>
              <a:rPr lang="en-US" sz="1500" dirty="0"/>
              <a:t>	trace of the method call stack as a string</a:t>
            </a:r>
          </a:p>
          <a:p>
            <a:pPr>
              <a:buFont typeface="Wingdings" pitchFamily="2" charset="2"/>
              <a:buNone/>
              <a:tabLst>
                <a:tab pos="571500" algn="l"/>
                <a:tab pos="2057400" algn="l"/>
              </a:tabLst>
            </a:pPr>
            <a:r>
              <a:rPr lang="en-US" sz="1500" dirty="0" err="1"/>
              <a:t>e.Source</a:t>
            </a:r>
            <a:r>
              <a:rPr lang="en-US" sz="1500" dirty="0"/>
              <a:t>	the application or object that threw the exception</a:t>
            </a:r>
          </a:p>
          <a:p>
            <a:pPr>
              <a:buFont typeface="Wingdings" pitchFamily="2" charset="2"/>
              <a:buNone/>
              <a:tabLst>
                <a:tab pos="571500" algn="l"/>
                <a:tab pos="2057400" algn="l"/>
              </a:tabLst>
            </a:pPr>
            <a:r>
              <a:rPr lang="en-US" sz="1500" dirty="0" err="1"/>
              <a:t>e.TargetSite</a:t>
            </a:r>
            <a:r>
              <a:rPr lang="en-US" sz="1500" dirty="0"/>
              <a:t>	the method object that threw the exception</a:t>
            </a:r>
          </a:p>
          <a:p>
            <a:pPr>
              <a:buFont typeface="Wingdings" pitchFamily="2" charset="2"/>
              <a:buNone/>
              <a:tabLst>
                <a:tab pos="571500" algn="l"/>
                <a:tab pos="2057400" algn="l"/>
              </a:tabLst>
            </a:pPr>
            <a:r>
              <a:rPr lang="en-US" sz="1500" dirty="0"/>
              <a:t>...</a:t>
            </a:r>
          </a:p>
          <a:p>
            <a:pPr>
              <a:buFont typeface="Wingdings" pitchFamily="2" charset="2"/>
              <a:buNone/>
              <a:tabLst>
                <a:tab pos="571500" algn="l"/>
                <a:tab pos="2057400" algn="l"/>
              </a:tabLst>
            </a:pPr>
            <a:r>
              <a:rPr lang="en-US" sz="1500" b="1" i="1" dirty="0" err="1"/>
              <a:t>e.InnerException</a:t>
            </a:r>
            <a:r>
              <a:rPr lang="en-US" sz="1500" dirty="0"/>
              <a:t>	should be always set if </a:t>
            </a:r>
            <a:r>
              <a:rPr lang="en-US" sz="1500" dirty="0" err="1"/>
              <a:t>rethrowing</a:t>
            </a:r>
            <a:r>
              <a:rPr lang="en-US" sz="1500" dirty="0"/>
              <a:t> another exception</a:t>
            </a:r>
          </a:p>
          <a:p>
            <a:pPr>
              <a:buFont typeface="Wingdings" pitchFamily="2" charset="2"/>
              <a:buNone/>
              <a:tabLst>
                <a:tab pos="571500" algn="l"/>
                <a:tab pos="2057400" algn="l"/>
              </a:tabLst>
            </a:pPr>
            <a:endParaRPr lang="en-US" sz="1500" dirty="0"/>
          </a:p>
          <a:p>
            <a:pPr>
              <a:buFont typeface="Wingdings" pitchFamily="2" charset="2"/>
              <a:buNone/>
              <a:tabLst>
                <a:tab pos="571500" algn="l"/>
                <a:tab pos="2057400" algn="l"/>
              </a:tabLst>
            </a:pPr>
            <a:r>
              <a:rPr lang="en-US" sz="1700" b="1" dirty="0"/>
              <a:t>Methods</a:t>
            </a:r>
            <a:endParaRPr lang="en-US" sz="1500" dirty="0"/>
          </a:p>
          <a:p>
            <a:pPr>
              <a:buFont typeface="Wingdings" pitchFamily="2" charset="2"/>
              <a:buNone/>
              <a:tabLst>
                <a:tab pos="571500" algn="l"/>
                <a:tab pos="2057400" algn="l"/>
              </a:tabLst>
            </a:pPr>
            <a:r>
              <a:rPr lang="en-US" sz="1500" dirty="0" err="1"/>
              <a:t>e.ToString</a:t>
            </a:r>
            <a:r>
              <a:rPr lang="en-US" sz="1500" dirty="0"/>
              <a:t>()	 returns the name of the exception and the </a:t>
            </a:r>
            <a:r>
              <a:rPr lang="en-US" sz="1500" dirty="0" err="1"/>
              <a:t>StackTrace</a:t>
            </a:r>
            <a:endParaRPr lang="en-US" sz="1500" dirty="0"/>
          </a:p>
          <a:p>
            <a:pPr>
              <a:buFont typeface="Wingdings" pitchFamily="2" charset="2"/>
              <a:buNone/>
              <a:tabLst>
                <a:tab pos="571500" algn="l"/>
                <a:tab pos="2057400" algn="l"/>
              </a:tabLst>
            </a:pPr>
            <a:r>
              <a:rPr lang="en-US" sz="15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205801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 Hierarchy (excerpt)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268412"/>
            <a:ext cx="8229600" cy="518492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tabLst>
                <a:tab pos="685800" algn="l"/>
                <a:tab pos="1028700" algn="l"/>
                <a:tab pos="1371600" algn="l"/>
              </a:tabLst>
            </a:pPr>
            <a:r>
              <a:rPr lang="en-US" sz="1400" b="1" dirty="0">
                <a:latin typeface="Times New Roman" pitchFamily="18" charset="0"/>
              </a:rPr>
              <a:t>Exception</a:t>
            </a:r>
            <a:endParaRPr lang="en-US" sz="14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685800" algn="l"/>
                <a:tab pos="1028700" algn="l"/>
                <a:tab pos="1371600" algn="l"/>
              </a:tabLst>
            </a:pPr>
            <a:r>
              <a:rPr lang="en-US" sz="1400" dirty="0">
                <a:latin typeface="Times New Roman" pitchFamily="18" charset="0"/>
              </a:rPr>
              <a:t>	</a:t>
            </a:r>
            <a:r>
              <a:rPr lang="en-US" sz="1400" b="1" dirty="0" err="1">
                <a:latin typeface="Times New Roman" pitchFamily="18" charset="0"/>
              </a:rPr>
              <a:t>SystemException</a:t>
            </a:r>
            <a:endParaRPr lang="en-US" sz="14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685800" algn="l"/>
                <a:tab pos="1028700" algn="l"/>
                <a:tab pos="1371600" algn="l"/>
              </a:tabLst>
            </a:pPr>
            <a:r>
              <a:rPr lang="en-US" sz="1400" dirty="0">
                <a:latin typeface="Times New Roman" pitchFamily="18" charset="0"/>
              </a:rPr>
              <a:t>		</a:t>
            </a:r>
            <a:r>
              <a:rPr lang="en-US" sz="1400" dirty="0" err="1">
                <a:latin typeface="Times New Roman" pitchFamily="18" charset="0"/>
              </a:rPr>
              <a:t>ArithmeticException</a:t>
            </a:r>
            <a:endParaRPr lang="en-US" sz="14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685800" algn="l"/>
                <a:tab pos="1028700" algn="l"/>
                <a:tab pos="1371600" algn="l"/>
              </a:tabLst>
            </a:pPr>
            <a:r>
              <a:rPr lang="en-US" sz="1400" dirty="0">
                <a:latin typeface="Times New Roman" pitchFamily="18" charset="0"/>
              </a:rPr>
              <a:t>			</a:t>
            </a:r>
            <a:r>
              <a:rPr lang="en-US" sz="1400" dirty="0" err="1">
                <a:latin typeface="Times New Roman" pitchFamily="18" charset="0"/>
              </a:rPr>
              <a:t>DivideByZeroException</a:t>
            </a:r>
            <a:endParaRPr lang="en-US" sz="14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685800" algn="l"/>
                <a:tab pos="1028700" algn="l"/>
                <a:tab pos="1371600" algn="l"/>
              </a:tabLst>
            </a:pPr>
            <a:r>
              <a:rPr lang="en-US" sz="1400" dirty="0">
                <a:latin typeface="Times New Roman" pitchFamily="18" charset="0"/>
              </a:rPr>
              <a:t>			</a:t>
            </a:r>
            <a:r>
              <a:rPr lang="en-US" sz="1400" dirty="0" err="1">
                <a:latin typeface="Times New Roman" pitchFamily="18" charset="0"/>
              </a:rPr>
              <a:t>OverflowException</a:t>
            </a:r>
            <a:endParaRPr lang="en-US" sz="14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685800" algn="l"/>
                <a:tab pos="1028700" algn="l"/>
                <a:tab pos="1371600" algn="l"/>
              </a:tabLst>
            </a:pPr>
            <a:r>
              <a:rPr lang="en-US" sz="1400" dirty="0">
                <a:latin typeface="Times New Roman" pitchFamily="18" charset="0"/>
              </a:rPr>
              <a:t>			...</a:t>
            </a:r>
          </a:p>
          <a:p>
            <a:pPr>
              <a:buFont typeface="Wingdings" pitchFamily="2" charset="2"/>
              <a:buNone/>
              <a:tabLst>
                <a:tab pos="685800" algn="l"/>
                <a:tab pos="1028700" algn="l"/>
                <a:tab pos="1371600" algn="l"/>
              </a:tabLst>
            </a:pPr>
            <a:r>
              <a:rPr lang="en-US" sz="1400" dirty="0">
                <a:latin typeface="Times New Roman" pitchFamily="18" charset="0"/>
              </a:rPr>
              <a:t>		</a:t>
            </a:r>
            <a:r>
              <a:rPr lang="en-US" sz="1400" dirty="0" err="1">
                <a:latin typeface="Times New Roman" pitchFamily="18" charset="0"/>
              </a:rPr>
              <a:t>NullReferenceException</a:t>
            </a:r>
            <a:endParaRPr lang="en-US" sz="14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685800" algn="l"/>
                <a:tab pos="1028700" algn="l"/>
                <a:tab pos="1371600" algn="l"/>
              </a:tabLst>
            </a:pPr>
            <a:r>
              <a:rPr lang="en-US" sz="1400" dirty="0">
                <a:latin typeface="Times New Roman" pitchFamily="18" charset="0"/>
              </a:rPr>
              <a:t>		</a:t>
            </a:r>
            <a:r>
              <a:rPr lang="en-US" sz="1400" dirty="0" err="1">
                <a:latin typeface="Times New Roman" pitchFamily="18" charset="0"/>
              </a:rPr>
              <a:t>IndexOutOfRangeException</a:t>
            </a:r>
            <a:endParaRPr lang="en-US" sz="14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685800" algn="l"/>
                <a:tab pos="1028700" algn="l"/>
                <a:tab pos="1371600" algn="l"/>
              </a:tabLst>
            </a:pPr>
            <a:r>
              <a:rPr lang="en-US" sz="1400" dirty="0">
                <a:latin typeface="Times New Roman" pitchFamily="18" charset="0"/>
              </a:rPr>
              <a:t>		</a:t>
            </a:r>
            <a:r>
              <a:rPr lang="en-US" sz="1400" dirty="0" err="1">
                <a:latin typeface="Times New Roman" pitchFamily="18" charset="0"/>
              </a:rPr>
              <a:t>InvalidCastException</a:t>
            </a:r>
            <a:endParaRPr lang="en-US" sz="14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685800" algn="l"/>
                <a:tab pos="1028700" algn="l"/>
                <a:tab pos="1371600" algn="l"/>
              </a:tabLst>
            </a:pPr>
            <a:r>
              <a:rPr lang="en-US" sz="1400" dirty="0">
                <a:latin typeface="Times New Roman" pitchFamily="18" charset="0"/>
              </a:rPr>
              <a:t>		...</a:t>
            </a:r>
          </a:p>
          <a:p>
            <a:pPr>
              <a:buFont typeface="Wingdings" pitchFamily="2" charset="2"/>
              <a:buNone/>
              <a:tabLst>
                <a:tab pos="685800" algn="l"/>
                <a:tab pos="1028700" algn="l"/>
                <a:tab pos="1371600" algn="l"/>
              </a:tabLst>
            </a:pPr>
            <a:r>
              <a:rPr lang="en-US" sz="1400" dirty="0">
                <a:latin typeface="Times New Roman" pitchFamily="18" charset="0"/>
              </a:rPr>
              <a:t>	</a:t>
            </a:r>
            <a:r>
              <a:rPr lang="en-US" sz="1400" b="1" dirty="0" err="1">
                <a:latin typeface="Times New Roman" pitchFamily="18" charset="0"/>
              </a:rPr>
              <a:t>ApplicationException</a:t>
            </a:r>
            <a:endParaRPr lang="en-US" sz="14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685800" algn="l"/>
                <a:tab pos="1028700" algn="l"/>
                <a:tab pos="1371600" algn="l"/>
              </a:tabLst>
            </a:pPr>
            <a:r>
              <a:rPr lang="en-US" sz="1400" dirty="0">
                <a:latin typeface="Times New Roman" pitchFamily="18" charset="0"/>
              </a:rPr>
              <a:t>		... </a:t>
            </a:r>
            <a:r>
              <a:rPr lang="en-US" sz="1400" dirty="0">
                <a:solidFill>
                  <a:srgbClr val="FF0000"/>
                </a:solidFill>
                <a:latin typeface="Times New Roman" pitchFamily="18" charset="0"/>
              </a:rPr>
              <a:t>user-defined exceptions</a:t>
            </a:r>
            <a:endParaRPr lang="en-US" sz="14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685800" algn="l"/>
                <a:tab pos="1028700" algn="l"/>
                <a:tab pos="1371600" algn="l"/>
              </a:tabLst>
            </a:pPr>
            <a:r>
              <a:rPr lang="en-US" sz="1400" dirty="0">
                <a:latin typeface="Times New Roman" pitchFamily="18" charset="0"/>
              </a:rPr>
              <a:t>		...</a:t>
            </a:r>
          </a:p>
          <a:p>
            <a:pPr>
              <a:buFont typeface="Wingdings" pitchFamily="2" charset="2"/>
              <a:buNone/>
              <a:tabLst>
                <a:tab pos="685800" algn="l"/>
                <a:tab pos="1028700" algn="l"/>
                <a:tab pos="1371600" algn="l"/>
              </a:tabLst>
            </a:pPr>
            <a:r>
              <a:rPr lang="en-US" sz="1400" dirty="0">
                <a:latin typeface="Times New Roman" pitchFamily="18" charset="0"/>
              </a:rPr>
              <a:t>	</a:t>
            </a:r>
            <a:r>
              <a:rPr lang="en-US" sz="1400" b="1" dirty="0" err="1">
                <a:latin typeface="Times New Roman" pitchFamily="18" charset="0"/>
              </a:rPr>
              <a:t>IOException</a:t>
            </a:r>
            <a:endParaRPr lang="en-US" sz="14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685800" algn="l"/>
                <a:tab pos="1028700" algn="l"/>
                <a:tab pos="1371600" algn="l"/>
              </a:tabLst>
            </a:pPr>
            <a:r>
              <a:rPr lang="en-US" sz="1400" dirty="0">
                <a:latin typeface="Times New Roman" pitchFamily="18" charset="0"/>
              </a:rPr>
              <a:t>		</a:t>
            </a:r>
            <a:r>
              <a:rPr lang="en-US" sz="1400" dirty="0" err="1">
                <a:latin typeface="Times New Roman" pitchFamily="18" charset="0"/>
              </a:rPr>
              <a:t>FileNotFoundException</a:t>
            </a:r>
            <a:endParaRPr lang="en-US" sz="14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685800" algn="l"/>
                <a:tab pos="1028700" algn="l"/>
                <a:tab pos="1371600" algn="l"/>
              </a:tabLst>
            </a:pPr>
            <a:r>
              <a:rPr lang="en-US" sz="1400" dirty="0">
                <a:latin typeface="Times New Roman" pitchFamily="18" charset="0"/>
              </a:rPr>
              <a:t>		</a:t>
            </a:r>
            <a:r>
              <a:rPr lang="en-US" sz="1400" dirty="0" err="1">
                <a:latin typeface="Times New Roman" pitchFamily="18" charset="0"/>
              </a:rPr>
              <a:t>DirectoryNotFoundException</a:t>
            </a:r>
            <a:endParaRPr lang="en-US" sz="14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685800" algn="l"/>
                <a:tab pos="1028700" algn="l"/>
                <a:tab pos="1371600" algn="l"/>
              </a:tabLst>
            </a:pPr>
            <a:r>
              <a:rPr lang="en-US" sz="1400" dirty="0">
                <a:latin typeface="Times New Roman" pitchFamily="18" charset="0"/>
              </a:rPr>
              <a:t>		...</a:t>
            </a:r>
          </a:p>
          <a:p>
            <a:pPr>
              <a:buFont typeface="Wingdings" pitchFamily="2" charset="2"/>
              <a:buNone/>
              <a:tabLst>
                <a:tab pos="685800" algn="l"/>
                <a:tab pos="1028700" algn="l"/>
                <a:tab pos="1371600" algn="l"/>
              </a:tabLst>
            </a:pPr>
            <a:r>
              <a:rPr lang="en-US" sz="1400" dirty="0">
                <a:latin typeface="Times New Roman" pitchFamily="18" charset="0"/>
              </a:rPr>
              <a:t>	</a:t>
            </a:r>
            <a:r>
              <a:rPr lang="en-US" sz="1400" b="1" dirty="0" err="1">
                <a:latin typeface="Times New Roman" pitchFamily="18" charset="0"/>
              </a:rPr>
              <a:t>WebException</a:t>
            </a:r>
            <a:endParaRPr lang="en-US" sz="14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685800" algn="l"/>
                <a:tab pos="1028700" algn="l"/>
                <a:tab pos="1371600" algn="l"/>
              </a:tabLst>
            </a:pPr>
            <a:r>
              <a:rPr lang="en-US" sz="1400" dirty="0">
                <a:latin typeface="Times New Roman" pitchFamily="18" charset="0"/>
              </a:rPr>
              <a:t>	...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838200" y="16002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838200" y="1676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838200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838200" y="4800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838200" y="5791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1219200" y="18288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1219200" y="1981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1219200" y="2971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1219200" y="32385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1219200" y="3505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1219200" y="3810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1219200" y="4114800"/>
            <a:ext cx="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1219200" y="4267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1219200" y="45339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1219200" y="487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1219200" y="5029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1219200" y="52959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1219200" y="5562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1524000" y="2057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1524000" y="2235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1524000" y="2489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1524000" y="2743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838200" y="6096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026951"/>
      </p:ext>
    </p:extLst>
  </p:cSld>
  <p:clrMapOvr>
    <a:masterClrMapping/>
  </p:clrMapOvr>
</p:sld>
</file>

<file path=ppt/theme/theme1.xml><?xml version="1.0" encoding="utf-8"?>
<a:theme xmlns:a="http://schemas.openxmlformats.org/drawingml/2006/main" name="D3S template">
  <a:themeElements>
    <a:clrScheme name="D3S slides color scheme">
      <a:dk1>
        <a:sysClr val="windowText" lastClr="000000"/>
      </a:dk1>
      <a:lt1>
        <a:srgbClr val="FFFFFF"/>
      </a:lt1>
      <a:dk2>
        <a:srgbClr val="7F7F7F"/>
      </a:dk2>
      <a:lt2>
        <a:srgbClr val="F2F2F2"/>
      </a:lt2>
      <a:accent1>
        <a:srgbClr val="00B0F0"/>
      </a:accent1>
      <a:accent2>
        <a:srgbClr val="F79646"/>
      </a:accent2>
      <a:accent3>
        <a:srgbClr val="4BACC6"/>
      </a:accent3>
      <a:accent4>
        <a:srgbClr val="9BBB59"/>
      </a:accent4>
      <a:accent5>
        <a:srgbClr val="C0504D"/>
      </a:accent5>
      <a:accent6>
        <a:srgbClr val="800080"/>
      </a:accent6>
      <a:hlink>
        <a:srgbClr val="00B0F0"/>
      </a:hlink>
      <a:folHlink>
        <a:srgbClr val="4F81BD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D3S template</Template>
  <TotalTime>5181</TotalTime>
  <Words>225</Words>
  <Application>Microsoft Office PowerPoint</Application>
  <PresentationFormat>Předvádění na obrazovce (4:3)</PresentationFormat>
  <Paragraphs>41</Paragraphs>
  <Slides>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10" baseType="lpstr">
      <vt:lpstr>Arial</vt:lpstr>
      <vt:lpstr>Calibri</vt:lpstr>
      <vt:lpstr>Consolas</vt:lpstr>
      <vt:lpstr>Times New Roman</vt:lpstr>
      <vt:lpstr>Verdana</vt:lpstr>
      <vt:lpstr>Wingdings</vt:lpstr>
      <vt:lpstr>D3S template</vt:lpstr>
      <vt:lpstr>Programming in C# Language 12th Lecture</vt:lpstr>
      <vt:lpstr>System.Exception</vt:lpstr>
      <vt:lpstr>Exception Hierarchy (excerpt)</vt:lpstr>
    </vt:vector>
  </TitlesOfParts>
  <Company>Sharewood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</dc:title>
  <dc:creator>Pavel Ježek</dc:creator>
  <cp:lastModifiedBy>Sonic</cp:lastModifiedBy>
  <cp:revision>129</cp:revision>
  <dcterms:created xsi:type="dcterms:W3CDTF">2006-10-10T18:27:24Z</dcterms:created>
  <dcterms:modified xsi:type="dcterms:W3CDTF">2023-12-21T13:27:15Z</dcterms:modified>
</cp:coreProperties>
</file>