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5"/>
  </p:notesMasterIdLst>
  <p:sldIdLst>
    <p:sldId id="256" r:id="rId2"/>
    <p:sldId id="328" r:id="rId3"/>
    <p:sldId id="329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63" autoAdjust="0"/>
    <p:restoredTop sz="94654" autoAdjust="0"/>
  </p:normalViewPr>
  <p:slideViewPr>
    <p:cSldViewPr>
      <p:cViewPr varScale="1">
        <p:scale>
          <a:sx n="121" d="100"/>
          <a:sy n="121" d="100"/>
        </p:scale>
        <p:origin x="19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592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C0BDCE-78DB-4050-B0AA-34310C51C33B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0DE7CA-A31A-4881-8FB0-D492E9EBBE48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F813-6420-4FB4-98EF-41C2DF39091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C# Language</a:t>
            </a:r>
            <a:br>
              <a:rPr lang="en-US" dirty="0"/>
            </a:br>
            <a:r>
              <a:rPr lang="cs-CZ"/>
              <a:t>12</a:t>
            </a:r>
            <a:r>
              <a:rPr lang="cs-CZ" baseline="30000"/>
              <a:t>th</a:t>
            </a:r>
            <a:r>
              <a:rPr lang="en-US" dirty="0"/>
              <a:t>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System.Exception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None/>
              <a:tabLst>
                <a:tab pos="571500" algn="l"/>
                <a:tab pos="2057400" algn="l"/>
              </a:tabLst>
            </a:pPr>
            <a:r>
              <a:rPr lang="en-US" sz="1700" b="1" dirty="0"/>
              <a:t>Properties</a:t>
            </a:r>
          </a:p>
          <a:p>
            <a:pPr>
              <a:buFont typeface="Wingdings" pitchFamily="2" charset="2"/>
              <a:buNone/>
              <a:tabLst>
                <a:tab pos="571500" algn="l"/>
                <a:tab pos="2057400" algn="l"/>
              </a:tabLst>
            </a:pPr>
            <a:r>
              <a:rPr lang="en-US" sz="1500" b="1" i="1" dirty="0" err="1"/>
              <a:t>e.Message</a:t>
            </a:r>
            <a:r>
              <a:rPr lang="en-US" sz="1500" dirty="0"/>
              <a:t>	the error message as a string;</a:t>
            </a:r>
            <a:br>
              <a:rPr lang="en-US" sz="1500" dirty="0"/>
            </a:br>
            <a:r>
              <a:rPr lang="en-US" sz="1500" dirty="0"/>
              <a:t>		set by </a:t>
            </a:r>
            <a:r>
              <a:rPr lang="en-US" sz="1500" i="1" dirty="0"/>
              <a:t>new Exception(</a:t>
            </a:r>
            <a:r>
              <a:rPr lang="en-US" sz="1500" i="1" dirty="0" err="1"/>
              <a:t>msg</a:t>
            </a:r>
            <a:r>
              <a:rPr lang="en-US" sz="1500" i="1" dirty="0"/>
              <a:t>);</a:t>
            </a:r>
            <a:endParaRPr lang="en-US" sz="1500" dirty="0"/>
          </a:p>
          <a:p>
            <a:pPr>
              <a:buFont typeface="Wingdings" pitchFamily="2" charset="2"/>
              <a:buNone/>
              <a:tabLst>
                <a:tab pos="571500" algn="l"/>
                <a:tab pos="2057400" algn="l"/>
              </a:tabLst>
            </a:pPr>
            <a:r>
              <a:rPr lang="en-US" sz="1500" dirty="0" err="1"/>
              <a:t>e.StackTrace</a:t>
            </a:r>
            <a:r>
              <a:rPr lang="en-US" sz="1500" dirty="0"/>
              <a:t>	trace of the method call stack as a string</a:t>
            </a:r>
          </a:p>
          <a:p>
            <a:pPr>
              <a:buFont typeface="Wingdings" pitchFamily="2" charset="2"/>
              <a:buNone/>
              <a:tabLst>
                <a:tab pos="571500" algn="l"/>
                <a:tab pos="2057400" algn="l"/>
              </a:tabLst>
            </a:pPr>
            <a:r>
              <a:rPr lang="en-US" sz="1500" dirty="0" err="1"/>
              <a:t>e.Source</a:t>
            </a:r>
            <a:r>
              <a:rPr lang="en-US" sz="1500" dirty="0"/>
              <a:t>	the application or object that threw the exception</a:t>
            </a:r>
          </a:p>
          <a:p>
            <a:pPr>
              <a:buFont typeface="Wingdings" pitchFamily="2" charset="2"/>
              <a:buNone/>
              <a:tabLst>
                <a:tab pos="571500" algn="l"/>
                <a:tab pos="2057400" algn="l"/>
              </a:tabLst>
            </a:pPr>
            <a:r>
              <a:rPr lang="en-US" sz="1500" dirty="0" err="1"/>
              <a:t>e.TargetSite</a:t>
            </a:r>
            <a:r>
              <a:rPr lang="en-US" sz="1500" dirty="0"/>
              <a:t>	the method object that threw the exception</a:t>
            </a:r>
          </a:p>
          <a:p>
            <a:pPr>
              <a:buFont typeface="Wingdings" pitchFamily="2" charset="2"/>
              <a:buNone/>
              <a:tabLst>
                <a:tab pos="571500" algn="l"/>
                <a:tab pos="2057400" algn="l"/>
              </a:tabLst>
            </a:pPr>
            <a:r>
              <a:rPr lang="en-US" sz="1500" dirty="0"/>
              <a:t>...</a:t>
            </a:r>
          </a:p>
          <a:p>
            <a:pPr>
              <a:buFont typeface="Wingdings" pitchFamily="2" charset="2"/>
              <a:buNone/>
              <a:tabLst>
                <a:tab pos="571500" algn="l"/>
                <a:tab pos="2057400" algn="l"/>
              </a:tabLst>
            </a:pPr>
            <a:r>
              <a:rPr lang="en-US" sz="1500" b="1" i="1" dirty="0" err="1"/>
              <a:t>e.InnerException</a:t>
            </a:r>
            <a:r>
              <a:rPr lang="en-US" sz="1500" dirty="0"/>
              <a:t>	should be always set if </a:t>
            </a:r>
            <a:r>
              <a:rPr lang="en-US" sz="1500" dirty="0" err="1"/>
              <a:t>rethrowing</a:t>
            </a:r>
            <a:r>
              <a:rPr lang="en-US" sz="1500" dirty="0"/>
              <a:t> another exception</a:t>
            </a:r>
          </a:p>
          <a:p>
            <a:pPr>
              <a:buFont typeface="Wingdings" pitchFamily="2" charset="2"/>
              <a:buNone/>
              <a:tabLst>
                <a:tab pos="571500" algn="l"/>
                <a:tab pos="2057400" algn="l"/>
              </a:tabLst>
            </a:pPr>
            <a:endParaRPr lang="en-US" sz="1500" dirty="0"/>
          </a:p>
          <a:p>
            <a:pPr>
              <a:buFont typeface="Wingdings" pitchFamily="2" charset="2"/>
              <a:buNone/>
              <a:tabLst>
                <a:tab pos="571500" algn="l"/>
                <a:tab pos="2057400" algn="l"/>
              </a:tabLst>
            </a:pPr>
            <a:r>
              <a:rPr lang="en-US" sz="1700" b="1" dirty="0"/>
              <a:t>Methods</a:t>
            </a:r>
            <a:endParaRPr lang="en-US" sz="1500" dirty="0"/>
          </a:p>
          <a:p>
            <a:pPr>
              <a:buFont typeface="Wingdings" pitchFamily="2" charset="2"/>
              <a:buNone/>
              <a:tabLst>
                <a:tab pos="571500" algn="l"/>
                <a:tab pos="2057400" algn="l"/>
              </a:tabLst>
            </a:pPr>
            <a:r>
              <a:rPr lang="en-US" sz="1500" dirty="0" err="1"/>
              <a:t>e.ToString</a:t>
            </a:r>
            <a:r>
              <a:rPr lang="en-US" sz="1500" dirty="0"/>
              <a:t>()	 returns the name of the exception and the </a:t>
            </a:r>
            <a:r>
              <a:rPr lang="en-US" sz="1500" dirty="0" err="1"/>
              <a:t>StackTrace</a:t>
            </a:r>
            <a:endParaRPr lang="en-US" sz="1500" dirty="0"/>
          </a:p>
          <a:p>
            <a:pPr>
              <a:buFont typeface="Wingdings" pitchFamily="2" charset="2"/>
              <a:buNone/>
              <a:tabLst>
                <a:tab pos="571500" algn="l"/>
                <a:tab pos="2057400" algn="l"/>
              </a:tabLst>
            </a:pPr>
            <a:r>
              <a:rPr lang="en-US" sz="15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205801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Hierarchy (excerpt)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268412"/>
            <a:ext cx="8229600" cy="518492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b="1" dirty="0">
                <a:latin typeface="Times New Roman" pitchFamily="18" charset="0"/>
              </a:rPr>
              <a:t>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</a:t>
            </a:r>
            <a:r>
              <a:rPr lang="en-US" sz="1400" b="1" dirty="0" err="1">
                <a:latin typeface="Times New Roman" pitchFamily="18" charset="0"/>
              </a:rPr>
              <a:t>SystemException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</a:t>
            </a:r>
            <a:r>
              <a:rPr lang="en-US" sz="1400" dirty="0" err="1">
                <a:latin typeface="Times New Roman" pitchFamily="18" charset="0"/>
              </a:rPr>
              <a:t>ArithmeticException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	</a:t>
            </a:r>
            <a:r>
              <a:rPr lang="en-US" sz="1400" dirty="0" err="1">
                <a:latin typeface="Times New Roman" pitchFamily="18" charset="0"/>
              </a:rPr>
              <a:t>DivideByZeroException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	</a:t>
            </a:r>
            <a:r>
              <a:rPr lang="en-US" sz="1400" dirty="0" err="1">
                <a:latin typeface="Times New Roman" pitchFamily="18" charset="0"/>
              </a:rPr>
              <a:t>OverflowException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	...</a:t>
            </a: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</a:t>
            </a:r>
            <a:r>
              <a:rPr lang="en-US" sz="1400" dirty="0" err="1">
                <a:latin typeface="Times New Roman" pitchFamily="18" charset="0"/>
              </a:rPr>
              <a:t>NullReferenceException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</a:t>
            </a:r>
            <a:r>
              <a:rPr lang="en-US" sz="1400" dirty="0" err="1">
                <a:latin typeface="Times New Roman" pitchFamily="18" charset="0"/>
              </a:rPr>
              <a:t>IndexOutOfRangeException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</a:t>
            </a:r>
            <a:r>
              <a:rPr lang="en-US" sz="1400" dirty="0" err="1">
                <a:latin typeface="Times New Roman" pitchFamily="18" charset="0"/>
              </a:rPr>
              <a:t>InvalidCastException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...</a:t>
            </a: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</a:t>
            </a:r>
            <a:r>
              <a:rPr lang="en-US" sz="1400" b="1" dirty="0" err="1">
                <a:latin typeface="Times New Roman" pitchFamily="18" charset="0"/>
              </a:rPr>
              <a:t>ApplicationException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... </a:t>
            </a:r>
            <a:r>
              <a:rPr lang="en-US" sz="1400" dirty="0">
                <a:solidFill>
                  <a:srgbClr val="FF0000"/>
                </a:solidFill>
                <a:latin typeface="Times New Roman" pitchFamily="18" charset="0"/>
              </a:rPr>
              <a:t>user-defined exceptions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...</a:t>
            </a: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</a:t>
            </a:r>
            <a:r>
              <a:rPr lang="en-US" sz="1400" b="1" dirty="0" err="1">
                <a:latin typeface="Times New Roman" pitchFamily="18" charset="0"/>
              </a:rPr>
              <a:t>IOException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</a:t>
            </a:r>
            <a:r>
              <a:rPr lang="en-US" sz="1400" dirty="0" err="1">
                <a:latin typeface="Times New Roman" pitchFamily="18" charset="0"/>
              </a:rPr>
              <a:t>FileNotFoundException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</a:t>
            </a:r>
            <a:r>
              <a:rPr lang="en-US" sz="1400" dirty="0" err="1">
                <a:latin typeface="Times New Roman" pitchFamily="18" charset="0"/>
              </a:rPr>
              <a:t>DirectoryNotFoundException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	...</a:t>
            </a: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</a:t>
            </a:r>
            <a:r>
              <a:rPr lang="en-US" sz="1400" b="1" dirty="0" err="1">
                <a:latin typeface="Times New Roman" pitchFamily="18" charset="0"/>
              </a:rPr>
              <a:t>WebException</a:t>
            </a:r>
            <a:endParaRPr lang="en-US" sz="14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685800" algn="l"/>
                <a:tab pos="1028700" algn="l"/>
                <a:tab pos="1371600" algn="l"/>
              </a:tabLst>
            </a:pPr>
            <a:r>
              <a:rPr lang="en-US" sz="1400" dirty="0">
                <a:latin typeface="Times New Roman" pitchFamily="18" charset="0"/>
              </a:rPr>
              <a:t>	...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838200" y="16002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838200" y="1676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838200" y="4038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838200" y="4800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838200" y="5791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1219200" y="18288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1219200" y="1981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1219200" y="2971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1219200" y="32385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219200" y="3505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219200" y="3810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1219200" y="4114800"/>
            <a:ext cx="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219200" y="4267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1219200" y="45339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1219200" y="487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1219200" y="5029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1219200" y="52959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1219200" y="5562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1524000" y="205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1524000" y="223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1524000" y="2489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15240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838200" y="6096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026951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5181</TotalTime>
  <Words>225</Words>
  <Application>Microsoft Office PowerPoint</Application>
  <PresentationFormat>Předvádění na obrazovce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0" baseType="lpstr">
      <vt:lpstr>Arial</vt:lpstr>
      <vt:lpstr>Calibri</vt:lpstr>
      <vt:lpstr>Consolas</vt:lpstr>
      <vt:lpstr>Times New Roman</vt:lpstr>
      <vt:lpstr>Verdana</vt:lpstr>
      <vt:lpstr>Wingdings</vt:lpstr>
      <vt:lpstr>D3S template</vt:lpstr>
      <vt:lpstr>Programming in C# Language 12th Lecture</vt:lpstr>
      <vt:lpstr>System.Exception</vt:lpstr>
      <vt:lpstr>Exception Hierarchy (excerpt)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129</cp:revision>
  <dcterms:created xsi:type="dcterms:W3CDTF">2006-10-10T18:27:24Z</dcterms:created>
  <dcterms:modified xsi:type="dcterms:W3CDTF">2023-12-21T13:27:15Z</dcterms:modified>
</cp:coreProperties>
</file>