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8"/>
  </p:notesMasterIdLst>
  <p:sldIdLst>
    <p:sldId id="256" r:id="rId2"/>
    <p:sldId id="413" r:id="rId3"/>
    <p:sldId id="474" r:id="rId4"/>
    <p:sldId id="471" r:id="rId5"/>
    <p:sldId id="472" r:id="rId6"/>
    <p:sldId id="473" r:id="rId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7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963" autoAdjust="0"/>
    <p:restoredTop sz="94654" autoAdjust="0"/>
  </p:normalViewPr>
  <p:slideViewPr>
    <p:cSldViewPr>
      <p:cViewPr varScale="1">
        <p:scale>
          <a:sx n="121" d="100"/>
          <a:sy n="121" d="100"/>
        </p:scale>
        <p:origin x="192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F4E5D35-4E42-419E-AD3C-53338384C6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592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AC22BE-C237-49E6-8098-C33A48402A3F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4FC7E-F80C-42A5-8336-F6CA4FFFBA69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4FC7E-F80C-42A5-8336-F6CA4FFFBA69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gradFill flip="none" rotWithShape="1">
          <a:gsLst>
            <a:gs pos="50000">
              <a:schemeClr val="bg1"/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552" y="3036499"/>
            <a:ext cx="7920880" cy="1764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88900" dist="38100" dir="2700000" algn="tl" rotWithShape="0">
              <a:prstClr val="black">
                <a:alpha val="33000"/>
              </a:prstClr>
            </a:outerShdw>
          </a:effectLst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620688"/>
            <a:ext cx="7858180" cy="2088232"/>
          </a:xfrm>
        </p:spPr>
        <p:txBody>
          <a:bodyPr anchor="b" anchorCtr="0">
            <a:noAutofit/>
          </a:bodyPr>
          <a:lstStyle>
            <a:lvl1pPr algn="ctr"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1880" y="3290114"/>
            <a:ext cx="4968552" cy="1723062"/>
          </a:xfrm>
        </p:spPr>
        <p:txBody>
          <a:bodyPr/>
          <a:lstStyle>
            <a:lvl1pPr marL="0" indent="0" algn="r">
              <a:buNone/>
              <a:defRPr b="1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Author</a:t>
            </a:r>
            <a:r>
              <a:rPr lang="en-US" dirty="0"/>
              <a:t>(s)</a:t>
            </a:r>
          </a:p>
        </p:txBody>
      </p:sp>
      <p:pic>
        <p:nvPicPr>
          <p:cNvPr id="3074" name="Picture 2" descr="C:\Repositories\MFF\organisation\MFF\DDDS\Logo\D3S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98" y="3361552"/>
            <a:ext cx="2773982" cy="857256"/>
          </a:xfrm>
          <a:prstGeom prst="rect">
            <a:avLst/>
          </a:prstGeom>
          <a:noFill/>
        </p:spPr>
      </p:pic>
      <p:pic>
        <p:nvPicPr>
          <p:cNvPr id="3076" name="Picture 4" descr="C:\Repositories\MFF\organisation\MFF\DDDS\Logo\karel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>
            <a:off x="1113554" y="4531943"/>
            <a:ext cx="1496672" cy="145243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17201" y="6007860"/>
            <a:ext cx="2303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CHARLES UNIVERSITY </a:t>
            </a:r>
            <a:r>
              <a:rPr lang="cs-CZ" sz="1200" b="1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en-US" sz="1200" b="1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PRAGUE</a:t>
            </a:r>
            <a:endParaRPr lang="cs-CZ" sz="1200" b="0" cap="non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529" y="2989372"/>
            <a:ext cx="2648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u="none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http://d3s.mff.cuni.cz/~jezek</a:t>
            </a:r>
            <a:endParaRPr lang="cs-CZ" sz="1200" b="0" u="none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6248345"/>
            <a:ext cx="2654358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88900" dist="38100" dir="2700000" algn="tl" rotWithShape="0">
              <a:prstClr val="black">
                <a:alpha val="33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faculty of mathematics and physics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Repositories\MFF\organisation\MFF\DDDS\Slides\slides_logo_faint.png"/>
          <p:cNvPicPr>
            <a:picLocks noChangeAspect="1" noChangeArrowheads="1"/>
          </p:cNvPicPr>
          <p:nvPr/>
        </p:nvPicPr>
        <p:blipFill>
          <a:blip r:embed="rId2" cstate="print"/>
          <a:srcRect r="1729"/>
          <a:stretch>
            <a:fillRect/>
          </a:stretch>
        </p:blipFill>
        <p:spPr bwMode="auto">
          <a:xfrm>
            <a:off x="7519988" y="6088905"/>
            <a:ext cx="1624012" cy="633413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75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5000">
                <a:schemeClr val="bg1">
                  <a:lumMod val="95000"/>
                </a:schemeClr>
              </a:gs>
              <a:gs pos="75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836712"/>
          </a:xfrm>
        </p:spPr>
        <p:txBody>
          <a:bodyPr/>
          <a:lstStyle>
            <a:lvl1pPr>
              <a:defRPr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669360"/>
            <a:ext cx="8604448" cy="188640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456" y="6669360"/>
            <a:ext cx="467544" cy="188640"/>
          </a:xfrm>
          <a:effectLst>
            <a:outerShdw blurRad="50800" dist="38100" dir="2700000" sx="110000" sy="110000" algn="tl" rotWithShape="0">
              <a:schemeClr val="bg1"/>
            </a:outerShdw>
          </a:effectLst>
        </p:spPr>
        <p:txBody>
          <a:bodyPr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361A1-175A-42D3-BB19-9AEE94864B6C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  <p:pic>
        <p:nvPicPr>
          <p:cNvPr id="1027" name="Picture 3" descr="C:\Repositories\MFF\organisation\MFF\DDDS\Slides\bar2.png"/>
          <p:cNvPicPr>
            <a:picLocks noChangeAspect="1" noChangeArrowheads="1"/>
          </p:cNvPicPr>
          <p:nvPr/>
        </p:nvPicPr>
        <p:blipFill>
          <a:blip r:embed="rId3" cstate="print"/>
          <a:srcRect l="1150" r="1914"/>
          <a:stretch>
            <a:fillRect/>
          </a:stretch>
        </p:blipFill>
        <p:spPr bwMode="auto">
          <a:xfrm flipH="1">
            <a:off x="0" y="787219"/>
            <a:ext cx="9144000" cy="193509"/>
          </a:xfrm>
          <a:prstGeom prst="rect">
            <a:avLst/>
          </a:prstGeom>
          <a:noFill/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67544" y="1340768"/>
            <a:ext cx="8208912" cy="504056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9F813-6420-4FB4-98EF-41C2DF39091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76" y="71414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level`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3444189-8B34-413A-9B65-B8341BD389A4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10000"/>
        <a:buFontTx/>
        <a:buBlip>
          <a:blip r:embed="rId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110000"/>
        <a:buFontTx/>
        <a:buBlip>
          <a:blip r:embed="rId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110000"/>
        <a:buFontTx/>
        <a:buBlip>
          <a:blip r:embed="rId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110000"/>
        <a:buFontTx/>
        <a:buBlip>
          <a:blip r:embed="rId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110000"/>
        <a:buFontTx/>
        <a:buBlip>
          <a:blip r:embed="rId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Programming in C# Language</a:t>
            </a:r>
            <a:br>
              <a:rPr lang="en-US" dirty="0"/>
            </a:br>
            <a:r>
              <a:rPr lang="cs-CZ" dirty="0"/>
              <a:t>6</a:t>
            </a:r>
            <a:r>
              <a:rPr lang="cs-CZ" baseline="30000" dirty="0"/>
              <a:t>th</a:t>
            </a:r>
            <a:r>
              <a:rPr lang="en-US" dirty="0"/>
              <a:t> Lecture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Pavel</a:t>
            </a:r>
            <a:r>
              <a:rPr lang="en-US" dirty="0"/>
              <a:t> Je</a:t>
            </a:r>
            <a:r>
              <a:rPr lang="cs-CZ" dirty="0" err="1"/>
              <a:t>žek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pavel.jezek@d3s.mff.cuni.cz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391025" y="6021388"/>
            <a:ext cx="4752975" cy="8366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latin typeface="Times New Roman" charset="0"/>
              </a:rPr>
              <a:t>Some of the slides are based on University of Linz .NET presentations.</a:t>
            </a:r>
          </a:p>
          <a:p>
            <a:pPr algn="ctr"/>
            <a:r>
              <a:rPr lang="en-US" sz="1200" dirty="0">
                <a:latin typeface="Times New Roman" charset="0"/>
              </a:rPr>
              <a:t>© University of Linz, Institute for System Software, 2004</a:t>
            </a:r>
          </a:p>
          <a:p>
            <a:pPr algn="ctr"/>
            <a:r>
              <a:rPr lang="en-US" sz="1200" dirty="0">
                <a:latin typeface="Times New Roman" charset="0"/>
              </a:rPr>
              <a:t>published under the Microsoft Curriculum License</a:t>
            </a:r>
          </a:p>
          <a:p>
            <a:pPr algn="ctr"/>
            <a:r>
              <a:rPr lang="en-US" sz="1200" dirty="0">
                <a:latin typeface="Times New Roman" charset="0"/>
              </a:rPr>
              <a:t>(http://www.msdnaa.net/curriculum/license_curriculum.aspx)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F640E-D62D-4C1C-A999-944D16BCC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err="1"/>
              <a:t>Dungeon</a:t>
            </a:r>
            <a:r>
              <a:rPr lang="cs-CZ" sz="3200" dirty="0"/>
              <a:t> </a:t>
            </a:r>
            <a:r>
              <a:rPr lang="cs-CZ" sz="3200" dirty="0" err="1"/>
              <a:t>Crawler</a:t>
            </a:r>
            <a:r>
              <a:rPr lang="cs-CZ" sz="3200" dirty="0"/>
              <a:t> – </a:t>
            </a:r>
            <a:r>
              <a:rPr lang="cs-CZ" sz="3200" dirty="0" err="1"/>
              <a:t>Implementing</a:t>
            </a:r>
            <a:r>
              <a:rPr lang="cs-CZ" sz="3200" dirty="0"/>
              <a:t> </a:t>
            </a:r>
            <a:r>
              <a:rPr lang="cs-CZ" sz="3200" dirty="0" err="1"/>
              <a:t>Item</a:t>
            </a:r>
            <a:r>
              <a:rPr lang="cs-CZ" sz="3200" dirty="0"/>
              <a:t> Slot </a:t>
            </a:r>
            <a:r>
              <a:rPr lang="cs-CZ" sz="3200" dirty="0" err="1"/>
              <a:t>Types</a:t>
            </a:r>
            <a:endParaRPr lang="cs-CZ" sz="320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5BD11BF5-5F58-49C3-A7ED-3BA6A35D7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681" y="1484784"/>
            <a:ext cx="4572638" cy="241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6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AFB508-937C-44E0-B4DC-54C2BBF30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Lecture 04:</a:t>
            </a:r>
            <a:br>
              <a:rPr lang="en-US" sz="1600" dirty="0"/>
            </a:br>
            <a:r>
              <a:rPr lang="en-US" sz="1600" dirty="0"/>
              <a:t>C++ compiled N-time for N platforms vs.</a:t>
            </a:r>
            <a:br>
              <a:rPr lang="en-US" sz="1600" dirty="0"/>
            </a:br>
            <a:r>
              <a:rPr lang="en-US" sz="1600" dirty="0"/>
              <a:t>C# compiled 1-time for N platforms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BFA209-CC80-47E4-9BA1-ADFB27FB9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144000" cy="499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28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Methods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71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Virtual Methods: A More Complex Example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19263"/>
            <a:ext cx="8229600" cy="4411662"/>
          </a:xfrm>
          <a:prstGeom prst="rect">
            <a:avLst/>
          </a:prstGeom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r>
              <a:rPr lang="en-US" sz="1500" dirty="0"/>
              <a:t>class </a:t>
            </a:r>
            <a:r>
              <a:rPr lang="en-US" sz="1500" b="1" dirty="0"/>
              <a:t>Animal</a:t>
            </a:r>
            <a:r>
              <a:rPr lang="en-US" sz="1500" dirty="0"/>
              <a:t> {</a:t>
            </a:r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r>
              <a:rPr lang="en-US" sz="1500" dirty="0"/>
              <a:t>	public </a:t>
            </a:r>
            <a:r>
              <a:rPr lang="en-US" sz="1500" dirty="0">
                <a:solidFill>
                  <a:srgbClr val="FF0000"/>
                </a:solidFill>
              </a:rPr>
              <a:t>virtual</a:t>
            </a:r>
            <a:r>
              <a:rPr lang="en-US" sz="1500" dirty="0"/>
              <a:t> void </a:t>
            </a:r>
            <a:r>
              <a:rPr lang="en-US" sz="1500" dirty="0" err="1"/>
              <a:t>WhoAreYou</a:t>
            </a:r>
            <a:r>
              <a:rPr lang="en-US" sz="1500" dirty="0"/>
              <a:t>() { </a:t>
            </a:r>
            <a:r>
              <a:rPr lang="en-US" sz="1500" dirty="0" err="1"/>
              <a:t>Console.WriteLine</a:t>
            </a:r>
            <a:r>
              <a:rPr lang="en-US" sz="1500" dirty="0"/>
              <a:t>("I am an animal"); }</a:t>
            </a:r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r>
              <a:rPr lang="en-US" sz="1500" dirty="0"/>
              <a:t>}</a:t>
            </a:r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r>
              <a:rPr lang="en-US" sz="1500" dirty="0"/>
              <a:t>class </a:t>
            </a:r>
            <a:r>
              <a:rPr lang="en-US" sz="1500" b="1" dirty="0"/>
              <a:t>Mammal</a:t>
            </a:r>
            <a:r>
              <a:rPr lang="en-US" sz="1500" dirty="0"/>
              <a:t> : Animal {</a:t>
            </a:r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r>
              <a:rPr lang="en-US" sz="1500" dirty="0"/>
              <a:t>	public </a:t>
            </a:r>
            <a:r>
              <a:rPr lang="en-US" sz="1500" dirty="0">
                <a:solidFill>
                  <a:srgbClr val="FF0000"/>
                </a:solidFill>
              </a:rPr>
              <a:t>override</a:t>
            </a:r>
            <a:r>
              <a:rPr lang="en-US" sz="1500" dirty="0"/>
              <a:t> void </a:t>
            </a:r>
            <a:r>
              <a:rPr lang="en-US" sz="1500" dirty="0" err="1"/>
              <a:t>WhoAreYou</a:t>
            </a:r>
            <a:r>
              <a:rPr lang="en-US" sz="1500" dirty="0"/>
              <a:t>() { </a:t>
            </a:r>
            <a:r>
              <a:rPr lang="en-US" sz="1500" dirty="0" err="1"/>
              <a:t>Console.WriteLine</a:t>
            </a:r>
            <a:r>
              <a:rPr lang="en-US" sz="1500" dirty="0"/>
              <a:t>("I am a mammal"); }</a:t>
            </a:r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r>
              <a:rPr lang="en-US" sz="1500" dirty="0"/>
              <a:t>}</a:t>
            </a:r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r>
              <a:rPr lang="en-US" sz="1500" dirty="0"/>
              <a:t>class </a:t>
            </a:r>
            <a:r>
              <a:rPr lang="en-US" sz="1500" b="1" dirty="0"/>
              <a:t>Dog</a:t>
            </a:r>
            <a:r>
              <a:rPr lang="en-US" sz="1500" dirty="0"/>
              <a:t> : Mammal {</a:t>
            </a:r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r>
              <a:rPr lang="en-US" sz="1500" dirty="0"/>
              <a:t>	public </a:t>
            </a:r>
            <a:r>
              <a:rPr lang="en-US" sz="1500" dirty="0">
                <a:solidFill>
                  <a:srgbClr val="FF0000"/>
                </a:solidFill>
              </a:rPr>
              <a:t>new virtual</a:t>
            </a:r>
            <a:r>
              <a:rPr lang="en-US" sz="1500" dirty="0"/>
              <a:t> void </a:t>
            </a:r>
            <a:r>
              <a:rPr lang="en-US" sz="1500" dirty="0" err="1"/>
              <a:t>WhoAreYou</a:t>
            </a:r>
            <a:r>
              <a:rPr lang="en-US" sz="1500" dirty="0"/>
              <a:t>() { </a:t>
            </a:r>
            <a:r>
              <a:rPr lang="en-US" sz="1500" dirty="0" err="1"/>
              <a:t>Console.WriteLine</a:t>
            </a:r>
            <a:r>
              <a:rPr lang="en-US" sz="1500" dirty="0"/>
              <a:t>("I am a dog"); }</a:t>
            </a:r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r>
              <a:rPr lang="en-US" sz="1500" dirty="0"/>
              <a:t>}</a:t>
            </a:r>
          </a:p>
          <a:p>
            <a:pPr marL="228600" indent="-228600">
              <a:spcBef>
                <a:spcPct val="0"/>
              </a:spcBef>
              <a:buNone/>
              <a:tabLst>
                <a:tab pos="3048000" algn="l"/>
              </a:tabLst>
            </a:pPr>
            <a:r>
              <a:rPr lang="en-US" sz="1500" dirty="0"/>
              <a:t>class </a:t>
            </a:r>
            <a:r>
              <a:rPr lang="en-US" sz="1500" b="1" dirty="0"/>
              <a:t>Beagle</a:t>
            </a:r>
            <a:r>
              <a:rPr lang="en-US" sz="1500" dirty="0"/>
              <a:t> : Dog {</a:t>
            </a:r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r>
              <a:rPr lang="en-US" sz="1500" dirty="0"/>
              <a:t>	public </a:t>
            </a:r>
            <a:r>
              <a:rPr lang="en-US" sz="1500" dirty="0">
                <a:solidFill>
                  <a:srgbClr val="FF0000"/>
                </a:solidFill>
              </a:rPr>
              <a:t>override</a:t>
            </a:r>
            <a:r>
              <a:rPr lang="en-US" sz="1500" dirty="0"/>
              <a:t> void </a:t>
            </a:r>
            <a:r>
              <a:rPr lang="en-US" sz="1500" dirty="0" err="1"/>
              <a:t>WhoAreYou</a:t>
            </a:r>
            <a:r>
              <a:rPr lang="en-US" sz="1500" dirty="0"/>
              <a:t>() { </a:t>
            </a:r>
            <a:r>
              <a:rPr lang="en-US" sz="1500" dirty="0" err="1"/>
              <a:t>Console.WriteLine</a:t>
            </a:r>
            <a:r>
              <a:rPr lang="en-US" sz="1500" dirty="0"/>
              <a:t>("I am a beagle"); }</a:t>
            </a:r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r>
              <a:rPr lang="en-US" sz="1500" dirty="0"/>
              <a:t>}</a:t>
            </a:r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endParaRPr lang="en-US" sz="1500" dirty="0"/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r>
              <a:rPr lang="en-US" sz="1500" dirty="0"/>
              <a:t>Dog pet = new Beagle();</a:t>
            </a:r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r>
              <a:rPr lang="en-US" sz="1500" dirty="0" err="1"/>
              <a:t>pet.WhoAreYou</a:t>
            </a:r>
            <a:r>
              <a:rPr lang="en-US" sz="1500" dirty="0"/>
              <a:t>();	</a:t>
            </a:r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endParaRPr lang="en-US" sz="1500" dirty="0"/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r>
              <a:rPr lang="en-US" sz="1500" dirty="0"/>
              <a:t>Animal pet = new Beagle();</a:t>
            </a:r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r>
              <a:rPr lang="en-US" sz="1500" dirty="0" err="1"/>
              <a:t>pet.WhoAreYou</a:t>
            </a:r>
            <a:r>
              <a:rPr lang="en-US" sz="1500" dirty="0"/>
              <a:t>();	</a:t>
            </a:r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endParaRPr lang="en-US" sz="1500" dirty="0"/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856169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Virtual Methods: A More Complex Example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19263"/>
            <a:ext cx="8229600" cy="4411662"/>
          </a:xfrm>
          <a:prstGeom prst="rect">
            <a:avLst/>
          </a:prstGeom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r>
              <a:rPr lang="en-US" sz="1500" dirty="0"/>
              <a:t>class </a:t>
            </a:r>
            <a:r>
              <a:rPr lang="en-US" sz="1500" b="1" dirty="0"/>
              <a:t>Animal</a:t>
            </a:r>
            <a:r>
              <a:rPr lang="en-US" sz="1500" dirty="0"/>
              <a:t> {</a:t>
            </a:r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r>
              <a:rPr lang="en-US" sz="1500" dirty="0"/>
              <a:t>	public </a:t>
            </a:r>
            <a:r>
              <a:rPr lang="en-US" sz="1500" dirty="0">
                <a:solidFill>
                  <a:srgbClr val="FF0000"/>
                </a:solidFill>
              </a:rPr>
              <a:t>virtual</a:t>
            </a:r>
            <a:r>
              <a:rPr lang="en-US" sz="1500" dirty="0"/>
              <a:t> void </a:t>
            </a:r>
            <a:r>
              <a:rPr lang="en-US" sz="1500" dirty="0" err="1"/>
              <a:t>WhoAreYou</a:t>
            </a:r>
            <a:r>
              <a:rPr lang="en-US" sz="1500" dirty="0"/>
              <a:t>() { </a:t>
            </a:r>
            <a:r>
              <a:rPr lang="en-US" sz="1500" dirty="0" err="1"/>
              <a:t>Console.WriteLine</a:t>
            </a:r>
            <a:r>
              <a:rPr lang="en-US" sz="1500" dirty="0"/>
              <a:t>("I am an animal"); }</a:t>
            </a:r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r>
              <a:rPr lang="en-US" sz="1500" dirty="0"/>
              <a:t>}</a:t>
            </a:r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r>
              <a:rPr lang="en-US" sz="1500" dirty="0"/>
              <a:t>class </a:t>
            </a:r>
            <a:r>
              <a:rPr lang="en-US" sz="1500" b="1" dirty="0"/>
              <a:t>Mammal</a:t>
            </a:r>
            <a:r>
              <a:rPr lang="en-US" sz="1500" dirty="0"/>
              <a:t> : Animal {</a:t>
            </a:r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r>
              <a:rPr lang="en-US" sz="1500" dirty="0"/>
              <a:t>	public </a:t>
            </a:r>
            <a:r>
              <a:rPr lang="en-US" sz="1500" dirty="0">
                <a:solidFill>
                  <a:srgbClr val="FF0000"/>
                </a:solidFill>
              </a:rPr>
              <a:t>override</a:t>
            </a:r>
            <a:r>
              <a:rPr lang="en-US" sz="1500" dirty="0"/>
              <a:t> void </a:t>
            </a:r>
            <a:r>
              <a:rPr lang="en-US" sz="1500" dirty="0" err="1"/>
              <a:t>WhoAreYou</a:t>
            </a:r>
            <a:r>
              <a:rPr lang="en-US" sz="1500" dirty="0"/>
              <a:t>() { </a:t>
            </a:r>
            <a:r>
              <a:rPr lang="en-US" sz="1500" dirty="0" err="1"/>
              <a:t>Console.WriteLine</a:t>
            </a:r>
            <a:r>
              <a:rPr lang="en-US" sz="1500" dirty="0"/>
              <a:t>("I am a mammal"); }</a:t>
            </a:r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r>
              <a:rPr lang="en-US" sz="1500" dirty="0"/>
              <a:t>}</a:t>
            </a:r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r>
              <a:rPr lang="en-US" sz="1500" dirty="0"/>
              <a:t>class </a:t>
            </a:r>
            <a:r>
              <a:rPr lang="en-US" sz="1500" b="1" dirty="0"/>
              <a:t>Dog</a:t>
            </a:r>
            <a:r>
              <a:rPr lang="en-US" sz="1500" dirty="0"/>
              <a:t> : Mammal {</a:t>
            </a:r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r>
              <a:rPr lang="en-US" sz="1500" dirty="0"/>
              <a:t>	public </a:t>
            </a:r>
            <a:r>
              <a:rPr lang="en-US" sz="1500" dirty="0">
                <a:solidFill>
                  <a:srgbClr val="FF0000"/>
                </a:solidFill>
              </a:rPr>
              <a:t>new virtual</a:t>
            </a:r>
            <a:r>
              <a:rPr lang="en-US" sz="1500" dirty="0"/>
              <a:t> void </a:t>
            </a:r>
            <a:r>
              <a:rPr lang="en-US" sz="1500" dirty="0" err="1"/>
              <a:t>WhoAreYou</a:t>
            </a:r>
            <a:r>
              <a:rPr lang="en-US" sz="1500" dirty="0"/>
              <a:t>() { </a:t>
            </a:r>
            <a:r>
              <a:rPr lang="en-US" sz="1500" dirty="0" err="1"/>
              <a:t>Console.WriteLine</a:t>
            </a:r>
            <a:r>
              <a:rPr lang="en-US" sz="1500" dirty="0"/>
              <a:t>("I am a dog"); }</a:t>
            </a:r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r>
              <a:rPr lang="en-US" sz="1500" dirty="0"/>
              <a:t>}</a:t>
            </a:r>
          </a:p>
          <a:p>
            <a:pPr marL="228600" indent="-228600">
              <a:spcBef>
                <a:spcPct val="0"/>
              </a:spcBef>
              <a:buNone/>
              <a:tabLst>
                <a:tab pos="3048000" algn="l"/>
              </a:tabLst>
            </a:pPr>
            <a:r>
              <a:rPr lang="en-US" sz="1500" dirty="0"/>
              <a:t>class </a:t>
            </a:r>
            <a:r>
              <a:rPr lang="en-US" sz="1500" b="1" dirty="0"/>
              <a:t>Beagle</a:t>
            </a:r>
            <a:r>
              <a:rPr lang="en-US" sz="1500" dirty="0"/>
              <a:t> : Dog {</a:t>
            </a:r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r>
              <a:rPr lang="en-US" sz="1500" dirty="0"/>
              <a:t>	public </a:t>
            </a:r>
            <a:r>
              <a:rPr lang="en-US" sz="1500" dirty="0">
                <a:solidFill>
                  <a:srgbClr val="FF0000"/>
                </a:solidFill>
              </a:rPr>
              <a:t>override</a:t>
            </a:r>
            <a:r>
              <a:rPr lang="en-US" sz="1500" dirty="0"/>
              <a:t> void </a:t>
            </a:r>
            <a:r>
              <a:rPr lang="en-US" sz="1500" dirty="0" err="1"/>
              <a:t>WhoAreYou</a:t>
            </a:r>
            <a:r>
              <a:rPr lang="en-US" sz="1500" dirty="0"/>
              <a:t>() { </a:t>
            </a:r>
            <a:r>
              <a:rPr lang="en-US" sz="1500" dirty="0" err="1"/>
              <a:t>Console.WriteLine</a:t>
            </a:r>
            <a:r>
              <a:rPr lang="en-US" sz="1500" dirty="0"/>
              <a:t>("I am a beagle"); }</a:t>
            </a:r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r>
              <a:rPr lang="en-US" sz="1500" dirty="0"/>
              <a:t>}</a:t>
            </a:r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endParaRPr lang="en-US" sz="1500" dirty="0"/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r>
              <a:rPr lang="en-US" sz="1500" dirty="0"/>
              <a:t>Dog pet = new Beagle();</a:t>
            </a:r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r>
              <a:rPr lang="en-US" sz="1500" dirty="0" err="1"/>
              <a:t>pet.WhoAreYou</a:t>
            </a:r>
            <a:r>
              <a:rPr lang="en-US" sz="1500" dirty="0"/>
              <a:t>();	// "</a:t>
            </a:r>
            <a:r>
              <a:rPr lang="en-US" sz="1500" b="1" dirty="0"/>
              <a:t>I am a beagle</a:t>
            </a:r>
            <a:r>
              <a:rPr lang="en-US" sz="1500" dirty="0"/>
              <a:t>"</a:t>
            </a:r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endParaRPr lang="en-US" sz="1500" dirty="0"/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r>
              <a:rPr lang="en-US" sz="1500" dirty="0"/>
              <a:t>Animal pet = new Beagle();</a:t>
            </a:r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r>
              <a:rPr lang="en-US" sz="1500" dirty="0" err="1"/>
              <a:t>pet.WhoAreYou</a:t>
            </a:r>
            <a:r>
              <a:rPr lang="en-US" sz="1500" dirty="0"/>
              <a:t>();	// "</a:t>
            </a:r>
            <a:r>
              <a:rPr lang="en-US" sz="1500" b="1" dirty="0"/>
              <a:t>I am a mammal</a:t>
            </a:r>
            <a:r>
              <a:rPr lang="en-US" sz="1500" dirty="0"/>
              <a:t>"</a:t>
            </a:r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endParaRPr lang="en-US" sz="1500" dirty="0"/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endParaRPr lang="en-US" sz="1500" dirty="0"/>
          </a:p>
          <a:p>
            <a:pPr marL="228600" indent="-228600" eaLnBrk="1" hangingPunct="1">
              <a:spcBef>
                <a:spcPct val="0"/>
              </a:spcBef>
              <a:buFont typeface="Wingdings" pitchFamily="2" charset="2"/>
              <a:buNone/>
              <a:tabLst>
                <a:tab pos="3048000" algn="l"/>
              </a:tabLst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234304279"/>
      </p:ext>
    </p:extLst>
  </p:cSld>
  <p:clrMapOvr>
    <a:masterClrMapping/>
  </p:clrMapOvr>
</p:sld>
</file>

<file path=ppt/theme/theme1.xml><?xml version="1.0" encoding="utf-8"?>
<a:theme xmlns:a="http://schemas.openxmlformats.org/drawingml/2006/main" name="D3S template">
  <a:themeElements>
    <a:clrScheme name="D3S slides color scheme">
      <a:dk1>
        <a:sysClr val="windowText" lastClr="000000"/>
      </a:dk1>
      <a:lt1>
        <a:srgbClr val="FFFFFF"/>
      </a:lt1>
      <a:dk2>
        <a:srgbClr val="7F7F7F"/>
      </a:dk2>
      <a:lt2>
        <a:srgbClr val="F2F2F2"/>
      </a:lt2>
      <a:accent1>
        <a:srgbClr val="00B0F0"/>
      </a:accent1>
      <a:accent2>
        <a:srgbClr val="F79646"/>
      </a:accent2>
      <a:accent3>
        <a:srgbClr val="4BACC6"/>
      </a:accent3>
      <a:accent4>
        <a:srgbClr val="9BBB59"/>
      </a:accent4>
      <a:accent5>
        <a:srgbClr val="C0504D"/>
      </a:accent5>
      <a:accent6>
        <a:srgbClr val="800080"/>
      </a:accent6>
      <a:hlink>
        <a:srgbClr val="00B0F0"/>
      </a:hlink>
      <a:folHlink>
        <a:srgbClr val="4F81BD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D3S template</Template>
  <TotalTime>3809</TotalTime>
  <Words>358</Words>
  <Application>Microsoft Office PowerPoint</Application>
  <PresentationFormat>Předvádění na obrazovce (4:3)</PresentationFormat>
  <Paragraphs>51</Paragraphs>
  <Slides>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3" baseType="lpstr">
      <vt:lpstr>Arial</vt:lpstr>
      <vt:lpstr>Calibri</vt:lpstr>
      <vt:lpstr>Consolas</vt:lpstr>
      <vt:lpstr>Times New Roman</vt:lpstr>
      <vt:lpstr>Verdana</vt:lpstr>
      <vt:lpstr>Wingdings</vt:lpstr>
      <vt:lpstr>D3S template</vt:lpstr>
      <vt:lpstr>Programming in C# Language 6th Lecture</vt:lpstr>
      <vt:lpstr>Dungeon Crawler – Implementing Item Slot Types</vt:lpstr>
      <vt:lpstr>Lecture 04: C++ compiled N-time for N platforms vs. C# compiled 1-time for N platforms</vt:lpstr>
      <vt:lpstr>Virtual Methods</vt:lpstr>
      <vt:lpstr>Virtual Methods: A More Complex Example</vt:lpstr>
      <vt:lpstr>Virtual Methods: A More Complex Example</vt:lpstr>
    </vt:vector>
  </TitlesOfParts>
  <Company>Sharewood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Classes</dc:title>
  <dc:creator>Pavel Ježek</dc:creator>
  <cp:lastModifiedBy>Sonic</cp:lastModifiedBy>
  <cp:revision>105</cp:revision>
  <dcterms:created xsi:type="dcterms:W3CDTF">2006-10-10T18:27:24Z</dcterms:created>
  <dcterms:modified xsi:type="dcterms:W3CDTF">2024-11-07T13:09:16Z</dcterms:modified>
</cp:coreProperties>
</file>