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10"/>
  </p:notesMasterIdLst>
  <p:sldIdLst>
    <p:sldId id="256" r:id="rId2"/>
    <p:sldId id="473" r:id="rId3"/>
    <p:sldId id="383" r:id="rId4"/>
    <p:sldId id="475" r:id="rId5"/>
    <p:sldId id="477" r:id="rId6"/>
    <p:sldId id="476" r:id="rId7"/>
    <p:sldId id="474" r:id="rId8"/>
    <p:sldId id="270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77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63" autoAdjust="0"/>
    <p:restoredTop sz="94654" autoAdjust="0"/>
  </p:normalViewPr>
  <p:slideViewPr>
    <p:cSldViewPr>
      <p:cViewPr varScale="1">
        <p:scale>
          <a:sx n="121" d="100"/>
          <a:sy n="121" d="100"/>
        </p:scale>
        <p:origin x="19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4E5D35-4E42-419E-AD3C-53338384C6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592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C22BE-C237-49E6-8098-C33A48402A3F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04FC7E-F80C-42A5-8336-F6CA4FFFBA69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73A85B-D63F-40B4-8B25-AA39C5421402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04FC7E-F80C-42A5-8336-F6CA4FFFBA69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1174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55BD9-39AC-4E12-A7E0-2178D1A97191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gradFill flip="none" rotWithShape="1">
          <a:gsLst>
            <a:gs pos="50000">
              <a:schemeClr val="bg1"/>
            </a:gs>
            <a:gs pos="100000">
              <a:schemeClr val="bg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9552" y="3036499"/>
            <a:ext cx="7920880" cy="1764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620688"/>
            <a:ext cx="7858180" cy="2088232"/>
          </a:xfrm>
        </p:spPr>
        <p:txBody>
          <a:bodyPr anchor="b" anchorCtr="0">
            <a:noAutofit/>
          </a:bodyPr>
          <a:lstStyle>
            <a:lvl1pPr algn="ctr">
              <a:defRPr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91880" y="3290114"/>
            <a:ext cx="4968552" cy="1723062"/>
          </a:xfrm>
        </p:spPr>
        <p:txBody>
          <a:bodyPr/>
          <a:lstStyle>
            <a:lvl1pPr marL="0" indent="0" algn="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Author</a:t>
            </a:r>
            <a:r>
              <a:rPr lang="en-US" dirty="0"/>
              <a:t>(s)</a:t>
            </a:r>
          </a:p>
        </p:txBody>
      </p:sp>
      <p:pic>
        <p:nvPicPr>
          <p:cNvPr id="3074" name="Picture 2" descr="C:\Repositories\MFF\organisation\MFF\DDDS\Logo\D3S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498" y="3361552"/>
            <a:ext cx="2773982" cy="857256"/>
          </a:xfrm>
          <a:prstGeom prst="rect">
            <a:avLst/>
          </a:prstGeom>
          <a:noFill/>
        </p:spPr>
      </p:pic>
      <p:pic>
        <p:nvPicPr>
          <p:cNvPr id="3076" name="Picture 4" descr="C:\Repositories\MFF\organisation\MFF\DDDS\Logo\karelI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1113554" y="4531943"/>
            <a:ext cx="1496672" cy="1452436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17201" y="6007860"/>
            <a:ext cx="2303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CHARLES UNIVERSITY </a:t>
            </a:r>
            <a:r>
              <a:rPr lang="cs-CZ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</a:t>
            </a:r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PRAGUE</a:t>
            </a:r>
            <a:endParaRPr lang="cs-CZ" sz="1200" b="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529" y="2989372"/>
            <a:ext cx="26484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0" u="none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http://d3s.mff.cuni.cz/~jezek</a:t>
            </a:r>
            <a:endParaRPr lang="cs-CZ" sz="1200" b="0" u="none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6248345"/>
            <a:ext cx="2654358" cy="2769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faculty of mathematics and physics</a:t>
            </a: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Repositories\MFF\organisation\MFF\DDDS\Slides\slides_logo_faint.png"/>
          <p:cNvPicPr>
            <a:picLocks noChangeAspect="1" noChangeArrowheads="1"/>
          </p:cNvPicPr>
          <p:nvPr/>
        </p:nvPicPr>
        <p:blipFill>
          <a:blip r:embed="rId2" cstate="print"/>
          <a:srcRect r="1729"/>
          <a:stretch>
            <a:fillRect/>
          </a:stretch>
        </p:blipFill>
        <p:spPr bwMode="auto">
          <a:xfrm>
            <a:off x="7519988" y="6088905"/>
            <a:ext cx="1624012" cy="633413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gradFill flip="none" rotWithShape="1">
            <a:gsLst>
              <a:gs pos="75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95000"/>
                </a:schemeClr>
              </a:gs>
              <a:gs pos="75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836712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669360"/>
            <a:ext cx="8604448" cy="188640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6" y="6669360"/>
            <a:ext cx="467544" cy="188640"/>
          </a:xfrm>
          <a:effectLst>
            <a:outerShdw blurRad="50800" dist="38100" dir="2700000" sx="110000" sy="110000" algn="tl" rotWithShape="0">
              <a:schemeClr val="bg1"/>
            </a:outerShdw>
          </a:effectLst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E8361A1-175A-42D3-BB19-9AEE94864B6C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  <p:pic>
        <p:nvPicPr>
          <p:cNvPr id="1027" name="Picture 3" descr="C:\Repositories\MFF\organisation\MFF\DDDS\Slides\bar2.png"/>
          <p:cNvPicPr>
            <a:picLocks noChangeAspect="1" noChangeArrowheads="1"/>
          </p:cNvPicPr>
          <p:nvPr/>
        </p:nvPicPr>
        <p:blipFill>
          <a:blip r:embed="rId3" cstate="print"/>
          <a:srcRect l="1150" r="1914"/>
          <a:stretch>
            <a:fillRect/>
          </a:stretch>
        </p:blipFill>
        <p:spPr bwMode="auto">
          <a:xfrm flipH="1">
            <a:off x="0" y="787219"/>
            <a:ext cx="9144000" cy="193509"/>
          </a:xfrm>
          <a:prstGeom prst="rect">
            <a:avLst/>
          </a:prstGeom>
          <a:noFill/>
        </p:spPr>
      </p:pic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912" cy="504056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9F813-6420-4FB4-98EF-41C2DF39091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76" y="71414"/>
            <a:ext cx="82296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level`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444189-8B34-413A-9B65-B8341BD389A4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Programming in C# Language</a:t>
            </a:r>
            <a:br>
              <a:rPr lang="en-US" dirty="0"/>
            </a:br>
            <a:r>
              <a:rPr lang="cs-CZ"/>
              <a:t>7</a:t>
            </a:r>
            <a:r>
              <a:rPr lang="cs-CZ" baseline="30000"/>
              <a:t>th</a:t>
            </a:r>
            <a:r>
              <a:rPr lang="en-US" dirty="0"/>
              <a:t> Lecture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Pavel</a:t>
            </a:r>
            <a:r>
              <a:rPr lang="en-US" dirty="0"/>
              <a:t> Je</a:t>
            </a:r>
            <a:r>
              <a:rPr lang="cs-CZ" dirty="0" err="1"/>
              <a:t>žek</a:t>
            </a:r>
            <a:br>
              <a:rPr lang="en-US" dirty="0"/>
            </a:b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pavel.jezek@d3s.mff.cuni.cz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391025" y="6021388"/>
            <a:ext cx="4752975" cy="8366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imes New Roman" charset="0"/>
              </a:rPr>
              <a:t>Some of the slides are based on University of Linz .NET presentations.</a:t>
            </a:r>
          </a:p>
          <a:p>
            <a:pPr algn="ctr"/>
            <a:r>
              <a:rPr lang="en-US" sz="1200" dirty="0">
                <a:latin typeface="Times New Roman" charset="0"/>
              </a:rPr>
              <a:t>© University of Linz, Institute for System Software, 2004</a:t>
            </a:r>
          </a:p>
          <a:p>
            <a:pPr algn="ctr"/>
            <a:r>
              <a:rPr lang="en-US" sz="1200" dirty="0">
                <a:latin typeface="Times New Roman" charset="0"/>
              </a:rPr>
              <a:t>published under the Microsoft Curriculum License</a:t>
            </a:r>
          </a:p>
          <a:p>
            <a:pPr algn="ctr"/>
            <a:r>
              <a:rPr lang="en-US" sz="1200" dirty="0">
                <a:latin typeface="Times New Roman" charset="0"/>
              </a:rPr>
              <a:t>(http://www.msdnaa.net/curriculum/license_curriculum.aspx)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Virtual Methods: A More Complex Example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class </a:t>
            </a:r>
            <a:r>
              <a:rPr lang="en-US" sz="1500" b="1" dirty="0"/>
              <a:t>Animal</a:t>
            </a:r>
            <a:r>
              <a:rPr lang="en-US" sz="1500" dirty="0"/>
              <a:t>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	public </a:t>
            </a:r>
            <a:r>
              <a:rPr lang="en-US" sz="1500" dirty="0">
                <a:solidFill>
                  <a:srgbClr val="FF0000"/>
                </a:solidFill>
              </a:rPr>
              <a:t>virtual</a:t>
            </a:r>
            <a:r>
              <a:rPr lang="en-US" sz="1500" dirty="0"/>
              <a:t> void </a:t>
            </a:r>
            <a:r>
              <a:rPr lang="en-US" sz="1500" dirty="0" err="1"/>
              <a:t>WhoAreYou</a:t>
            </a:r>
            <a:r>
              <a:rPr lang="en-US" sz="1500" dirty="0"/>
              <a:t>() { </a:t>
            </a:r>
            <a:r>
              <a:rPr lang="en-US" sz="1500" dirty="0" err="1"/>
              <a:t>Console.WriteLine</a:t>
            </a:r>
            <a:r>
              <a:rPr lang="en-US" sz="1500" dirty="0"/>
              <a:t>("I am an animal"); 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class </a:t>
            </a:r>
            <a:r>
              <a:rPr lang="en-US" sz="1500" b="1" dirty="0"/>
              <a:t>Mammal</a:t>
            </a:r>
            <a:r>
              <a:rPr lang="en-US" sz="1500" dirty="0"/>
              <a:t> : Animal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	public </a:t>
            </a:r>
            <a:r>
              <a:rPr lang="en-US" sz="1500" dirty="0">
                <a:solidFill>
                  <a:srgbClr val="FF0000"/>
                </a:solidFill>
              </a:rPr>
              <a:t>override</a:t>
            </a:r>
            <a:r>
              <a:rPr lang="en-US" sz="1500" dirty="0"/>
              <a:t> void </a:t>
            </a:r>
            <a:r>
              <a:rPr lang="en-US" sz="1500" dirty="0" err="1"/>
              <a:t>WhoAreYou</a:t>
            </a:r>
            <a:r>
              <a:rPr lang="en-US" sz="1500" dirty="0"/>
              <a:t>() { </a:t>
            </a:r>
            <a:r>
              <a:rPr lang="en-US" sz="1500" dirty="0" err="1"/>
              <a:t>Console.WriteLine</a:t>
            </a:r>
            <a:r>
              <a:rPr lang="en-US" sz="1500" dirty="0"/>
              <a:t>("I am a mammal"); 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class </a:t>
            </a:r>
            <a:r>
              <a:rPr lang="en-US" sz="1500" b="1" dirty="0"/>
              <a:t>Dog</a:t>
            </a:r>
            <a:r>
              <a:rPr lang="en-US" sz="1500" dirty="0"/>
              <a:t> : Mammal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	public </a:t>
            </a:r>
            <a:r>
              <a:rPr lang="en-US" sz="1500" dirty="0">
                <a:solidFill>
                  <a:srgbClr val="FF0000"/>
                </a:solidFill>
              </a:rPr>
              <a:t>new virtual</a:t>
            </a:r>
            <a:r>
              <a:rPr lang="en-US" sz="1500" dirty="0"/>
              <a:t> void </a:t>
            </a:r>
            <a:r>
              <a:rPr lang="en-US" sz="1500" dirty="0" err="1"/>
              <a:t>WhoAreYou</a:t>
            </a:r>
            <a:r>
              <a:rPr lang="en-US" sz="1500" dirty="0"/>
              <a:t>() { </a:t>
            </a:r>
            <a:r>
              <a:rPr lang="en-US" sz="1500" dirty="0" err="1"/>
              <a:t>Console.WriteLine</a:t>
            </a:r>
            <a:r>
              <a:rPr lang="en-US" sz="1500" dirty="0"/>
              <a:t>("I am a dog"); 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}</a:t>
            </a:r>
          </a:p>
          <a:p>
            <a:pPr marL="228600" indent="-228600">
              <a:spcBef>
                <a:spcPct val="0"/>
              </a:spcBef>
              <a:buNone/>
              <a:tabLst>
                <a:tab pos="3048000" algn="l"/>
              </a:tabLst>
            </a:pPr>
            <a:r>
              <a:rPr lang="en-US" sz="1500" dirty="0"/>
              <a:t>class </a:t>
            </a:r>
            <a:r>
              <a:rPr lang="en-US" sz="1500" b="1" dirty="0"/>
              <a:t>Beagle</a:t>
            </a:r>
            <a:r>
              <a:rPr lang="en-US" sz="1500" dirty="0"/>
              <a:t> : Dog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	public </a:t>
            </a:r>
            <a:r>
              <a:rPr lang="en-US" sz="1500" dirty="0">
                <a:solidFill>
                  <a:srgbClr val="FF0000"/>
                </a:solidFill>
              </a:rPr>
              <a:t>override</a:t>
            </a:r>
            <a:r>
              <a:rPr lang="en-US" sz="1500" dirty="0"/>
              <a:t> void </a:t>
            </a:r>
            <a:r>
              <a:rPr lang="en-US" sz="1500" dirty="0" err="1"/>
              <a:t>WhoAreYou</a:t>
            </a:r>
            <a:r>
              <a:rPr lang="en-US" sz="1500" dirty="0"/>
              <a:t>() { </a:t>
            </a:r>
            <a:r>
              <a:rPr lang="en-US" sz="1500" dirty="0" err="1"/>
              <a:t>Console.WriteLine</a:t>
            </a:r>
            <a:r>
              <a:rPr lang="en-US" sz="1500" dirty="0"/>
              <a:t>("I am a beagle"); 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Dog pet = new Beagle();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 err="1"/>
              <a:t>pet.WhoAreYou</a:t>
            </a:r>
            <a:r>
              <a:rPr lang="en-US" sz="1500" dirty="0"/>
              <a:t>();	// "</a:t>
            </a:r>
            <a:r>
              <a:rPr lang="en-US" sz="1500" b="1" dirty="0"/>
              <a:t>I am a beagle</a:t>
            </a:r>
            <a:r>
              <a:rPr lang="en-US" sz="1500" dirty="0"/>
              <a:t>"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Animal pet = new Beagle();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 err="1"/>
              <a:t>pet.WhoAreYou</a:t>
            </a:r>
            <a:r>
              <a:rPr lang="en-US" sz="1500" dirty="0"/>
              <a:t>();	// "</a:t>
            </a:r>
            <a:r>
              <a:rPr lang="en-US" sz="1500" b="1" dirty="0"/>
              <a:t>I am a mammal</a:t>
            </a:r>
            <a:r>
              <a:rPr lang="en-US" sz="1500" dirty="0"/>
              <a:t>"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234304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Hiding</a:t>
            </a: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700" dirty="0"/>
              <a:t>Members can be declared as </a:t>
            </a:r>
            <a:r>
              <a:rPr lang="en-US" sz="1700" dirty="0">
                <a:solidFill>
                  <a:srgbClr val="FF0000"/>
                </a:solidFill>
              </a:rPr>
              <a:t>new</a:t>
            </a:r>
            <a:r>
              <a:rPr lang="en-US" sz="1700" dirty="0"/>
              <a:t> in a subclass.</a:t>
            </a:r>
          </a:p>
          <a:p>
            <a:pPr eaLnBrk="1" hangingPunct="1"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700" dirty="0"/>
              <a:t>They </a:t>
            </a:r>
            <a:r>
              <a:rPr lang="en-US" sz="1700" i="1" dirty="0"/>
              <a:t>hide</a:t>
            </a:r>
            <a:r>
              <a:rPr lang="en-US" sz="1700" dirty="0"/>
              <a:t> inherited members with the same name and signature.</a:t>
            </a:r>
          </a:p>
          <a:p>
            <a:pPr eaLnBrk="1" hangingPunct="1"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endParaRPr lang="en-US" sz="1700" dirty="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class A {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	public </a:t>
            </a:r>
            <a:r>
              <a:rPr lang="en-US" sz="1300" dirty="0" err="1"/>
              <a:t>int</a:t>
            </a:r>
            <a:r>
              <a:rPr lang="en-US" sz="1300" dirty="0"/>
              <a:t> x;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	public void F() {...}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	public virtual void G() {...}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endParaRPr lang="en-US" sz="1300" dirty="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class B : A {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	public </a:t>
            </a:r>
            <a:r>
              <a:rPr lang="en-US" sz="1300" dirty="0">
                <a:solidFill>
                  <a:srgbClr val="FF0000"/>
                </a:solidFill>
              </a:rPr>
              <a:t>new</a:t>
            </a:r>
            <a:r>
              <a:rPr lang="en-US" sz="1300" dirty="0"/>
              <a:t> </a:t>
            </a:r>
            <a:r>
              <a:rPr lang="en-US" sz="1300" dirty="0" err="1"/>
              <a:t>int</a:t>
            </a:r>
            <a:r>
              <a:rPr lang="en-US" sz="1300" dirty="0"/>
              <a:t> x;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	public </a:t>
            </a:r>
            <a:r>
              <a:rPr lang="en-US" sz="1300" dirty="0">
                <a:solidFill>
                  <a:srgbClr val="FF0000"/>
                </a:solidFill>
              </a:rPr>
              <a:t>new</a:t>
            </a:r>
            <a:r>
              <a:rPr lang="en-US" sz="1300" dirty="0"/>
              <a:t> void F() {...}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	public </a:t>
            </a:r>
            <a:r>
              <a:rPr lang="en-US" sz="1300" dirty="0">
                <a:solidFill>
                  <a:srgbClr val="FF0000"/>
                </a:solidFill>
              </a:rPr>
              <a:t>new</a:t>
            </a:r>
            <a:r>
              <a:rPr lang="en-US" sz="1300" dirty="0"/>
              <a:t> void G() {...}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}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endParaRPr lang="en-US" sz="1300" dirty="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B b = new B();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</a:t>
            </a:r>
            <a:r>
              <a:rPr lang="en-US" sz="1300" dirty="0" err="1"/>
              <a:t>b.x</a:t>
            </a:r>
            <a:r>
              <a:rPr lang="en-US" sz="1300" dirty="0"/>
              <a:t> = ...;		// accesses </a:t>
            </a:r>
            <a:r>
              <a:rPr lang="en-US" sz="1300" dirty="0" err="1"/>
              <a:t>B.x</a:t>
            </a:r>
            <a:endParaRPr lang="en-US" sz="1300" dirty="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</a:t>
            </a:r>
            <a:r>
              <a:rPr lang="en-US" sz="1300" dirty="0" err="1"/>
              <a:t>b.F</a:t>
            </a:r>
            <a:r>
              <a:rPr lang="en-US" sz="1300" dirty="0"/>
              <a:t>(); ... </a:t>
            </a:r>
            <a:r>
              <a:rPr lang="en-US" sz="1300" dirty="0" err="1"/>
              <a:t>b.G</a:t>
            </a:r>
            <a:r>
              <a:rPr lang="en-US" sz="1300" dirty="0"/>
              <a:t>();	// calls </a:t>
            </a:r>
            <a:r>
              <a:rPr lang="en-US" sz="1300" dirty="0" err="1"/>
              <a:t>B.F</a:t>
            </a:r>
            <a:r>
              <a:rPr lang="en-US" sz="1300" dirty="0"/>
              <a:t> and </a:t>
            </a:r>
            <a:r>
              <a:rPr lang="en-US" sz="1300" dirty="0" err="1"/>
              <a:t>B.G</a:t>
            </a:r>
            <a:endParaRPr lang="en-US" sz="1300" dirty="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endParaRPr lang="en-US" sz="1300" dirty="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((A)b).x = ...;	// accesses </a:t>
            </a:r>
            <a:r>
              <a:rPr lang="en-US" sz="1300" dirty="0" err="1"/>
              <a:t>A.x</a:t>
            </a:r>
            <a:r>
              <a:rPr lang="en-US" sz="1300" dirty="0"/>
              <a:t>!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571500" algn="l"/>
                <a:tab pos="800100" algn="l"/>
                <a:tab pos="1028700" algn="l"/>
                <a:tab pos="2387600" algn="l"/>
              </a:tabLst>
            </a:pPr>
            <a:r>
              <a:rPr lang="en-US" sz="1300" dirty="0"/>
              <a:t>	((A)b).F(); ... ((A)b).G(); 	// calls </a:t>
            </a:r>
            <a:r>
              <a:rPr lang="en-US" sz="1300" dirty="0" err="1"/>
              <a:t>A.F</a:t>
            </a:r>
            <a:r>
              <a:rPr lang="en-US" sz="1300" dirty="0"/>
              <a:t> and </a:t>
            </a:r>
            <a:r>
              <a:rPr lang="en-US" sz="1300" dirty="0" err="1"/>
              <a:t>A.G</a:t>
            </a:r>
            <a:r>
              <a:rPr lang="en-US" sz="13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12244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and Non-virtual Methods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347164"/>
              </p:ext>
            </p:extLst>
          </p:nvPr>
        </p:nvGraphicFramePr>
        <p:xfrm>
          <a:off x="251520" y="1412776"/>
          <a:ext cx="8640960" cy="3384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1149">
                <a:tc>
                  <a:txBody>
                    <a:bodyPr/>
                    <a:lstStyle/>
                    <a:p>
                      <a:r>
                        <a:rPr lang="en-US" dirty="0"/>
                        <a:t>Method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C#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610">
                <a:tc>
                  <a:txBody>
                    <a:bodyPr/>
                    <a:lstStyle/>
                    <a:p>
                      <a:r>
                        <a:rPr lang="en-US" dirty="0"/>
                        <a:t>virtual</a:t>
                      </a:r>
                      <a:r>
                        <a:rPr lang="en-US" baseline="0" dirty="0"/>
                        <a:t> (new VMT entry)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virtual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9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virtual (reuse existing VMT entry)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override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2873">
                <a:tc>
                  <a:txBody>
                    <a:bodyPr/>
                    <a:lstStyle/>
                    <a:p>
                      <a:r>
                        <a:rPr lang="en-US" dirty="0"/>
                        <a:t>non-virtual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  <a:p>
                      <a:endParaRPr lang="cs-CZ" dirty="0"/>
                    </a:p>
                    <a:p>
                      <a:endParaRPr lang="cs-CZ" dirty="0"/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nothing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87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and Non-virtual Methods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988566"/>
              </p:ext>
            </p:extLst>
          </p:nvPr>
        </p:nvGraphicFramePr>
        <p:xfrm>
          <a:off x="251520" y="1412776"/>
          <a:ext cx="8640960" cy="4025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1149">
                <a:tc>
                  <a:txBody>
                    <a:bodyPr/>
                    <a:lstStyle/>
                    <a:p>
                      <a:r>
                        <a:rPr lang="en-US" dirty="0"/>
                        <a:t>Method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C#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610">
                <a:tc>
                  <a:txBody>
                    <a:bodyPr/>
                    <a:lstStyle/>
                    <a:p>
                      <a:r>
                        <a:rPr lang="en-US" dirty="0"/>
                        <a:t>virtual</a:t>
                      </a:r>
                      <a:r>
                        <a:rPr lang="en-US" baseline="0" dirty="0"/>
                        <a:t> (new VMT entry)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virtual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610">
                <a:tc>
                  <a:txBody>
                    <a:bodyPr/>
                    <a:lstStyle/>
                    <a:p>
                      <a:r>
                        <a:rPr lang="en-US" dirty="0"/>
                        <a:t>virtual (</a:t>
                      </a:r>
                      <a:r>
                        <a:rPr lang="en-US" b="1" dirty="0"/>
                        <a:t>new empty </a:t>
                      </a:r>
                      <a:r>
                        <a:rPr lang="en-US" dirty="0"/>
                        <a:t>[null] VMT entry)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latin typeface="Consolas" pitchFamily="49" charset="0"/>
                          <a:cs typeface="Consolas" pitchFamily="49" charset="0"/>
                        </a:rPr>
                        <a:t>abstract</a:t>
                      </a:r>
                    </a:p>
                    <a:p>
                      <a:endParaRPr lang="en-US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482215"/>
                  </a:ext>
                </a:extLst>
              </a:tr>
              <a:tr h="1189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virtual (reuse existing VMT entry)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override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2873">
                <a:tc>
                  <a:txBody>
                    <a:bodyPr/>
                    <a:lstStyle/>
                    <a:p>
                      <a:r>
                        <a:rPr lang="en-US" dirty="0"/>
                        <a:t>non-virtual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  <a:p>
                      <a:endParaRPr lang="cs-CZ" dirty="0"/>
                    </a:p>
                    <a:p>
                      <a:endParaRPr lang="cs-CZ" dirty="0"/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nothing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Stužka: nakloněná nahoru 2">
            <a:extLst>
              <a:ext uri="{FF2B5EF4-FFF2-40B4-BE49-F238E27FC236}">
                <a16:creationId xmlns:a16="http://schemas.microsoft.com/office/drawing/2014/main" id="{1B37BCA4-A0C7-4841-9D6C-B8C1B7C9B900}"/>
              </a:ext>
            </a:extLst>
          </p:cNvPr>
          <p:cNvSpPr/>
          <p:nvPr/>
        </p:nvSpPr>
        <p:spPr>
          <a:xfrm>
            <a:off x="4283968" y="2492896"/>
            <a:ext cx="2664296" cy="432048"/>
          </a:xfrm>
          <a:prstGeom prst="ribbon2">
            <a:avLst>
              <a:gd name="adj1" fmla="val 16667"/>
              <a:gd name="adj2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Devised in </a:t>
            </a:r>
            <a:r>
              <a:rPr lang="en-US" sz="1200" dirty="0" err="1"/>
              <a:t>practicals</a:t>
            </a:r>
            <a:r>
              <a:rPr lang="en-US" sz="1200" dirty="0"/>
              <a:t> class 06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681337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Virtual Methods: A More Complex Example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class </a:t>
            </a:r>
            <a:r>
              <a:rPr lang="en-US" sz="1500" b="1" dirty="0"/>
              <a:t>Animal</a:t>
            </a:r>
            <a:r>
              <a:rPr lang="en-US" sz="1500" dirty="0"/>
              <a:t>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	public </a:t>
            </a:r>
            <a:r>
              <a:rPr lang="en-US" sz="1500" dirty="0">
                <a:solidFill>
                  <a:srgbClr val="FF0000"/>
                </a:solidFill>
              </a:rPr>
              <a:t>virtual</a:t>
            </a:r>
            <a:r>
              <a:rPr lang="en-US" sz="1500" dirty="0"/>
              <a:t> void </a:t>
            </a:r>
            <a:r>
              <a:rPr lang="en-US" sz="1500" dirty="0" err="1"/>
              <a:t>WhoAreYou</a:t>
            </a:r>
            <a:r>
              <a:rPr lang="en-US" sz="1500" dirty="0"/>
              <a:t>() { </a:t>
            </a:r>
            <a:r>
              <a:rPr lang="en-US" sz="1500" dirty="0" err="1"/>
              <a:t>Console.WriteLine</a:t>
            </a:r>
            <a:r>
              <a:rPr lang="en-US" sz="1500" dirty="0"/>
              <a:t>("I am an animal"); 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class </a:t>
            </a:r>
            <a:r>
              <a:rPr lang="en-US" sz="1500" b="1" dirty="0"/>
              <a:t>Mammal</a:t>
            </a:r>
            <a:r>
              <a:rPr lang="en-US" sz="1500" dirty="0"/>
              <a:t> : Animal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	public </a:t>
            </a:r>
            <a:r>
              <a:rPr lang="en-US" sz="1500" dirty="0">
                <a:solidFill>
                  <a:srgbClr val="FF0000"/>
                </a:solidFill>
              </a:rPr>
              <a:t>override</a:t>
            </a:r>
            <a:r>
              <a:rPr lang="en-US" sz="1500" dirty="0"/>
              <a:t> void </a:t>
            </a:r>
            <a:r>
              <a:rPr lang="en-US" sz="1500" dirty="0" err="1"/>
              <a:t>WhoAreYou</a:t>
            </a:r>
            <a:r>
              <a:rPr lang="en-US" sz="1500" dirty="0"/>
              <a:t>() { </a:t>
            </a:r>
            <a:r>
              <a:rPr lang="en-US" sz="1500" dirty="0" err="1"/>
              <a:t>Console.WriteLine</a:t>
            </a:r>
            <a:r>
              <a:rPr lang="en-US" sz="1500" dirty="0"/>
              <a:t>("I am a mammal"); 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class </a:t>
            </a:r>
            <a:r>
              <a:rPr lang="en-US" sz="1500" b="1" dirty="0"/>
              <a:t>Dog</a:t>
            </a:r>
            <a:r>
              <a:rPr lang="en-US" sz="1500" dirty="0"/>
              <a:t> : Mammal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	public </a:t>
            </a:r>
            <a:r>
              <a:rPr lang="en-US" sz="1500" dirty="0">
                <a:solidFill>
                  <a:srgbClr val="FF0000"/>
                </a:solidFill>
              </a:rPr>
              <a:t>new virtual</a:t>
            </a:r>
            <a:r>
              <a:rPr lang="en-US" sz="1500" dirty="0"/>
              <a:t> void </a:t>
            </a:r>
            <a:r>
              <a:rPr lang="en-US" sz="1500" dirty="0" err="1"/>
              <a:t>WhoAreYou</a:t>
            </a:r>
            <a:r>
              <a:rPr lang="en-US" sz="1500" dirty="0"/>
              <a:t>() { </a:t>
            </a:r>
            <a:r>
              <a:rPr lang="en-US" sz="1500" dirty="0" err="1"/>
              <a:t>Console.WriteLine</a:t>
            </a:r>
            <a:r>
              <a:rPr lang="en-US" sz="1500" dirty="0"/>
              <a:t>("I am a dog"); 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}</a:t>
            </a:r>
          </a:p>
          <a:p>
            <a:pPr marL="228600" indent="-228600">
              <a:spcBef>
                <a:spcPct val="0"/>
              </a:spcBef>
              <a:buNone/>
              <a:tabLst>
                <a:tab pos="3048000" algn="l"/>
              </a:tabLst>
            </a:pPr>
            <a:r>
              <a:rPr lang="en-US" sz="1500" dirty="0"/>
              <a:t>class </a:t>
            </a:r>
            <a:r>
              <a:rPr lang="en-US" sz="1500" b="1" dirty="0"/>
              <a:t>Beagle</a:t>
            </a:r>
            <a:r>
              <a:rPr lang="en-US" sz="1500" dirty="0"/>
              <a:t> : Dog {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	public </a:t>
            </a:r>
            <a:r>
              <a:rPr lang="en-US" sz="1500" dirty="0">
                <a:solidFill>
                  <a:srgbClr val="FF0000"/>
                </a:solidFill>
              </a:rPr>
              <a:t>override</a:t>
            </a:r>
            <a:r>
              <a:rPr lang="en-US" sz="1500" dirty="0"/>
              <a:t> void </a:t>
            </a:r>
            <a:r>
              <a:rPr lang="en-US" sz="1500" dirty="0" err="1"/>
              <a:t>WhoAreYou</a:t>
            </a:r>
            <a:r>
              <a:rPr lang="en-US" sz="1500" dirty="0"/>
              <a:t>() { </a:t>
            </a:r>
            <a:r>
              <a:rPr lang="en-US" sz="1500" dirty="0" err="1"/>
              <a:t>Console.WriteLine</a:t>
            </a:r>
            <a:r>
              <a:rPr lang="en-US" sz="1500" dirty="0"/>
              <a:t>("I am a beagle"); 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}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Dog pet = new Beagle();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 err="1"/>
              <a:t>pet.WhoAreYou</a:t>
            </a:r>
            <a:r>
              <a:rPr lang="en-US" sz="1500" dirty="0"/>
              <a:t>();	// "</a:t>
            </a:r>
            <a:r>
              <a:rPr lang="en-US" sz="1500" b="1" dirty="0"/>
              <a:t>I am a beagle</a:t>
            </a:r>
            <a:r>
              <a:rPr lang="en-US" sz="1500" dirty="0"/>
              <a:t>"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/>
              <a:t>Animal pet = new Beagle();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r>
              <a:rPr lang="en-US" sz="1500" dirty="0" err="1"/>
              <a:t>pet.WhoAreYou</a:t>
            </a:r>
            <a:r>
              <a:rPr lang="en-US" sz="1500" dirty="0"/>
              <a:t>();	// "</a:t>
            </a:r>
            <a:r>
              <a:rPr lang="en-US" sz="1500" b="1" dirty="0"/>
              <a:t>I am a mammal</a:t>
            </a:r>
            <a:r>
              <a:rPr lang="en-US" sz="1500" dirty="0"/>
              <a:t>"</a:t>
            </a:r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  <a:p>
            <a:pPr marL="228600" indent="-228600" eaLnBrk="1" hangingPunct="1">
              <a:spcBef>
                <a:spcPct val="0"/>
              </a:spcBef>
              <a:buFont typeface="Wingdings" pitchFamily="2" charset="2"/>
              <a:buNone/>
              <a:tabLst>
                <a:tab pos="3048000" algn="l"/>
              </a:tabLst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294328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Abstract </a:t>
            </a:r>
            <a:r>
              <a:rPr lang="cs-CZ" dirty="0" err="1"/>
              <a:t>Methods</a:t>
            </a:r>
            <a:endParaRPr lang="en-US" dirty="0"/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/>
          <a:lstStyle/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r>
              <a:rPr lang="en-US" sz="1700" dirty="0"/>
              <a:t>Example</a:t>
            </a:r>
          </a:p>
          <a:p>
            <a:pPr eaLnBrk="1" hangingPunct="1">
              <a:lnSpc>
                <a:spcPts val="9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</a:tabLst>
            </a:pPr>
            <a:endParaRPr lang="en-US" sz="1300" dirty="0"/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r>
              <a:rPr lang="en-US" sz="1300" dirty="0"/>
              <a:t>	</a:t>
            </a:r>
            <a:r>
              <a:rPr lang="en-US" sz="1300" dirty="0">
                <a:solidFill>
                  <a:srgbClr val="FF0000"/>
                </a:solidFill>
              </a:rPr>
              <a:t>abstract</a:t>
            </a:r>
            <a:r>
              <a:rPr lang="en-US" sz="1300" dirty="0"/>
              <a:t> class Stream {</a:t>
            </a:r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r>
              <a:rPr lang="en-US" sz="1300" dirty="0">
                <a:solidFill>
                  <a:srgbClr val="FF0000"/>
                </a:solidFill>
              </a:rPr>
              <a:t>		public abstract void Write(char </a:t>
            </a:r>
            <a:r>
              <a:rPr lang="en-US" sz="1300" dirty="0" err="1">
                <a:solidFill>
                  <a:srgbClr val="FF0000"/>
                </a:solidFill>
              </a:rPr>
              <a:t>ch</a:t>
            </a:r>
            <a:r>
              <a:rPr lang="en-US" sz="1300" dirty="0">
                <a:solidFill>
                  <a:srgbClr val="FF0000"/>
                </a:solidFill>
              </a:rPr>
              <a:t>);</a:t>
            </a:r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r>
              <a:rPr lang="en-US" sz="1300" dirty="0"/>
              <a:t>		public void </a:t>
            </a:r>
            <a:r>
              <a:rPr lang="en-US" sz="1300" dirty="0" err="1"/>
              <a:t>WriteString</a:t>
            </a:r>
            <a:r>
              <a:rPr lang="en-US" sz="1300" dirty="0"/>
              <a:t>(string s) { foreach (char </a:t>
            </a:r>
            <a:r>
              <a:rPr lang="en-US" sz="1300" dirty="0" err="1"/>
              <a:t>ch</a:t>
            </a:r>
            <a:r>
              <a:rPr lang="en-US" sz="1300" dirty="0"/>
              <a:t> in s) Write(s); }</a:t>
            </a:r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r>
              <a:rPr lang="en-US" sz="1300" dirty="0"/>
              <a:t>	}</a:t>
            </a:r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endParaRPr lang="en-US" sz="800" dirty="0"/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r>
              <a:rPr lang="en-US" sz="1300" dirty="0"/>
              <a:t>	class File : Stream {</a:t>
            </a:r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r>
              <a:rPr lang="en-US" sz="1300" dirty="0"/>
              <a:t>		public </a:t>
            </a:r>
            <a:r>
              <a:rPr lang="en-US" sz="1300" dirty="0">
                <a:solidFill>
                  <a:srgbClr val="FF0000"/>
                </a:solidFill>
              </a:rPr>
              <a:t>override</a:t>
            </a:r>
            <a:r>
              <a:rPr lang="en-US" sz="1300" dirty="0"/>
              <a:t> void Write(char </a:t>
            </a:r>
            <a:r>
              <a:rPr lang="en-US" sz="1300" dirty="0" err="1"/>
              <a:t>ch</a:t>
            </a:r>
            <a:r>
              <a:rPr lang="en-US" sz="1300" dirty="0"/>
              <a:t>) {... </a:t>
            </a:r>
            <a:r>
              <a:rPr lang="en-US" sz="1300" i="1" dirty="0"/>
              <a:t>write </a:t>
            </a:r>
            <a:r>
              <a:rPr lang="en-US" sz="1300" i="1" dirty="0" err="1"/>
              <a:t>ch</a:t>
            </a:r>
            <a:r>
              <a:rPr lang="en-US" sz="1300" i="1" dirty="0"/>
              <a:t> to disk</a:t>
            </a:r>
            <a:r>
              <a:rPr lang="en-US" sz="1300" dirty="0"/>
              <a:t> ...}</a:t>
            </a:r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r>
              <a:rPr lang="en-US" sz="1300" dirty="0"/>
              <a:t>	}</a:t>
            </a:r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endParaRPr lang="en-US" sz="1300" dirty="0"/>
          </a:p>
          <a:p>
            <a:pPr eaLnBrk="1" hangingPunct="1">
              <a:buFont typeface="Wingdings" pitchFamily="2" charset="2"/>
              <a:buNone/>
              <a:tabLst>
                <a:tab pos="571500" algn="l"/>
              </a:tabLst>
            </a:pPr>
            <a:r>
              <a:rPr lang="en-US" sz="1700" dirty="0"/>
              <a:t>Note</a:t>
            </a:r>
          </a:p>
          <a:p>
            <a:pPr eaLnBrk="1" hangingPunct="1">
              <a:lnSpc>
                <a:spcPts val="900"/>
              </a:lnSpc>
              <a:spcBef>
                <a:spcPct val="0"/>
              </a:spcBef>
              <a:buFont typeface="Wingdings" pitchFamily="2" charset="2"/>
              <a:buNone/>
              <a:tabLst>
                <a:tab pos="571500" algn="l"/>
              </a:tabLst>
            </a:pPr>
            <a:endParaRPr lang="en-US" sz="1300" dirty="0"/>
          </a:p>
          <a:p>
            <a:pPr eaLnBrk="1" hangingPunct="1">
              <a:tabLst>
                <a:tab pos="571500" algn="l"/>
              </a:tabLst>
            </a:pPr>
            <a:r>
              <a:rPr lang="en-US" sz="1500" dirty="0"/>
              <a:t>Abstract methods do not have an implementation.</a:t>
            </a:r>
          </a:p>
          <a:p>
            <a:pPr eaLnBrk="1" hangingPunct="1">
              <a:tabLst>
                <a:tab pos="571500" algn="l"/>
              </a:tabLst>
            </a:pPr>
            <a:r>
              <a:rPr lang="en-US" sz="1800" b="1" dirty="0"/>
              <a:t>Abstract methods are implicitly </a:t>
            </a:r>
            <a:r>
              <a:rPr lang="en-US" sz="1800" b="1" i="1" dirty="0"/>
              <a:t>virtual</a:t>
            </a:r>
            <a:r>
              <a:rPr lang="en-US" sz="1800" b="1" dirty="0"/>
              <a:t>.</a:t>
            </a:r>
          </a:p>
          <a:p>
            <a:pPr eaLnBrk="1" hangingPunct="1">
              <a:tabLst>
                <a:tab pos="571500" algn="l"/>
              </a:tabLst>
            </a:pPr>
            <a:r>
              <a:rPr lang="en-US" sz="1500" dirty="0"/>
              <a:t>If a class has abstract methods (declared or inherited) it must be </a:t>
            </a:r>
            <a:r>
              <a:rPr lang="en-US" sz="1500" i="1" dirty="0"/>
              <a:t>abstract</a:t>
            </a:r>
            <a:r>
              <a:rPr lang="en-US" sz="1500" dirty="0"/>
              <a:t> itself.</a:t>
            </a:r>
          </a:p>
          <a:p>
            <a:pPr eaLnBrk="1" hangingPunct="1">
              <a:tabLst>
                <a:tab pos="571500" algn="l"/>
              </a:tabLst>
            </a:pPr>
            <a:r>
              <a:rPr lang="en-US" sz="1500" dirty="0"/>
              <a:t>One cannot create objects of an abstract class..</a:t>
            </a:r>
          </a:p>
        </p:txBody>
      </p:sp>
    </p:spTree>
    <p:extLst>
      <p:ext uri="{BB962C8B-B14F-4D97-AF65-F5344CB8AC3E}">
        <p14:creationId xmlns:p14="http://schemas.microsoft.com/office/powerpoint/2010/main" val="3664948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and Non-virtual Methods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251520" y="1412776"/>
          <a:ext cx="8640960" cy="3384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1149">
                <a:tc>
                  <a:txBody>
                    <a:bodyPr/>
                    <a:lstStyle/>
                    <a:p>
                      <a:r>
                        <a:rPr lang="en-US" dirty="0"/>
                        <a:t>Method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C#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610">
                <a:tc>
                  <a:txBody>
                    <a:bodyPr/>
                    <a:lstStyle/>
                    <a:p>
                      <a:r>
                        <a:rPr lang="en-US" dirty="0"/>
                        <a:t>virtual</a:t>
                      </a:r>
                      <a:r>
                        <a:rPr lang="en-US" baseline="0" dirty="0"/>
                        <a:t> (new VMT entry)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virtual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nothing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virtual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9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virtual (reuse existing VMT entry)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virtual</a:t>
                      </a:r>
                      <a:endParaRPr lang="cs-CZ" dirty="0">
                        <a:latin typeface="Consolas" pitchFamily="49" charset="0"/>
                        <a:cs typeface="Consolas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nothing</a:t>
                      </a:r>
                      <a:endParaRPr lang="cs-CZ" dirty="0">
                        <a:latin typeface="Consolas" pitchFamily="49" charset="0"/>
                        <a:cs typeface="Consolas" pitchFamily="49" charset="0"/>
                      </a:endParaRPr>
                    </a:p>
                    <a:p>
                      <a:r>
                        <a:rPr lang="en-US" dirty="0"/>
                        <a:t>(optional </a:t>
                      </a:r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override</a:t>
                      </a:r>
                      <a:r>
                        <a:rPr lang="en-US" dirty="0"/>
                        <a:t>)</a:t>
                      </a:r>
                      <a:endParaRPr lang="en-US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nothing</a:t>
                      </a:r>
                      <a:br>
                        <a:rPr lang="en-US" i="1" dirty="0"/>
                      </a:br>
                      <a:r>
                        <a:rPr lang="en-US" dirty="0"/>
                        <a:t>(optional </a:t>
                      </a:r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@override</a:t>
                      </a:r>
                      <a:r>
                        <a:rPr lang="en-US" dirty="0"/>
                        <a:t> annotation)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override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2873">
                <a:tc>
                  <a:txBody>
                    <a:bodyPr/>
                    <a:lstStyle/>
                    <a:p>
                      <a:r>
                        <a:rPr lang="en-US" dirty="0"/>
                        <a:t>non-virtual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nothing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supported/</a:t>
                      </a:r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final</a:t>
                      </a:r>
                      <a:br>
                        <a:rPr lang="en-US" dirty="0">
                          <a:latin typeface="+mn-lt"/>
                          <a:cs typeface="+mn-cs"/>
                        </a:rPr>
                      </a:br>
                      <a:r>
                        <a:rPr lang="en-US" dirty="0"/>
                        <a:t>(is similar to non-virtual</a:t>
                      </a:r>
                      <a:r>
                        <a:rPr lang="en-US" baseline="0" dirty="0"/>
                        <a:t> in some scenarios)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nothing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Zaoblený obdélník 5"/>
          <p:cNvSpPr/>
          <p:nvPr/>
        </p:nvSpPr>
        <p:spPr>
          <a:xfrm>
            <a:off x="251520" y="5877272"/>
            <a:ext cx="3456384" cy="57606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Java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final</a:t>
            </a:r>
            <a:r>
              <a:rPr lang="en-US" dirty="0"/>
              <a:t> = C#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sealed</a:t>
            </a:r>
          </a:p>
        </p:txBody>
      </p:sp>
    </p:spTree>
    <p:extLst>
      <p:ext uri="{BB962C8B-B14F-4D97-AF65-F5344CB8AC3E}">
        <p14:creationId xmlns:p14="http://schemas.microsoft.com/office/powerpoint/2010/main" val="2246271351"/>
      </p:ext>
    </p:extLst>
  </p:cSld>
  <p:clrMapOvr>
    <a:masterClrMapping/>
  </p:clrMapOvr>
</p:sld>
</file>

<file path=ppt/theme/theme1.xml><?xml version="1.0" encoding="utf-8"?>
<a:theme xmlns:a="http://schemas.openxmlformats.org/drawingml/2006/main" name="D3S template">
  <a:themeElements>
    <a:clrScheme name="D3S slides color scheme">
      <a:dk1>
        <a:sysClr val="windowText" lastClr="000000"/>
      </a:dk1>
      <a:lt1>
        <a:srgbClr val="FFFFFF"/>
      </a:lt1>
      <a:dk2>
        <a:srgbClr val="7F7F7F"/>
      </a:dk2>
      <a:lt2>
        <a:srgbClr val="F2F2F2"/>
      </a:lt2>
      <a:accent1>
        <a:srgbClr val="00B0F0"/>
      </a:accent1>
      <a:accent2>
        <a:srgbClr val="F79646"/>
      </a:accent2>
      <a:accent3>
        <a:srgbClr val="4BACC6"/>
      </a:accent3>
      <a:accent4>
        <a:srgbClr val="9BBB59"/>
      </a:accent4>
      <a:accent5>
        <a:srgbClr val="C0504D"/>
      </a:accent5>
      <a:accent6>
        <a:srgbClr val="800080"/>
      </a:accent6>
      <a:hlink>
        <a:srgbClr val="00B0F0"/>
      </a:hlink>
      <a:folHlink>
        <a:srgbClr val="4F81BD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D3S template</Template>
  <TotalTime>4142</TotalTime>
  <Words>745</Words>
  <Application>Microsoft Office PowerPoint</Application>
  <PresentationFormat>Předvádění na obrazovce (4:3)</PresentationFormat>
  <Paragraphs>136</Paragraphs>
  <Slides>8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Calibri</vt:lpstr>
      <vt:lpstr>Consolas</vt:lpstr>
      <vt:lpstr>Times New Roman</vt:lpstr>
      <vt:lpstr>Verdana</vt:lpstr>
      <vt:lpstr>Wingdings</vt:lpstr>
      <vt:lpstr>D3S template</vt:lpstr>
      <vt:lpstr>Programming in C# Language 7th Lecture</vt:lpstr>
      <vt:lpstr>Virtual Methods: A More Complex Example</vt:lpstr>
      <vt:lpstr>Hiding</vt:lpstr>
      <vt:lpstr>Virtual and Non-virtual Methods</vt:lpstr>
      <vt:lpstr>Virtual and Non-virtual Methods</vt:lpstr>
      <vt:lpstr>Virtual Methods: A More Complex Example</vt:lpstr>
      <vt:lpstr>Abstract Methods</vt:lpstr>
      <vt:lpstr>Virtual and Non-virtual Methods</vt:lpstr>
    </vt:vector>
  </TitlesOfParts>
  <Company>Sharewood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</dc:title>
  <dc:creator>Pavel Ježek</dc:creator>
  <cp:lastModifiedBy>Pavel Ježek</cp:lastModifiedBy>
  <cp:revision>112</cp:revision>
  <dcterms:created xsi:type="dcterms:W3CDTF">2006-10-10T18:27:24Z</dcterms:created>
  <dcterms:modified xsi:type="dcterms:W3CDTF">2025-11-13T12:26:32Z</dcterms:modified>
</cp:coreProperties>
</file>