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1"/>
  </p:notesMasterIdLst>
  <p:sldIdLst>
    <p:sldId id="256" r:id="rId2"/>
    <p:sldId id="418" r:id="rId3"/>
    <p:sldId id="419" r:id="rId4"/>
    <p:sldId id="420" r:id="rId5"/>
    <p:sldId id="425" r:id="rId6"/>
    <p:sldId id="421" r:id="rId7"/>
    <p:sldId id="423" r:id="rId8"/>
    <p:sldId id="426" r:id="rId9"/>
    <p:sldId id="427" r:id="rId10"/>
    <p:sldId id="428" r:id="rId11"/>
    <p:sldId id="429" r:id="rId12"/>
    <p:sldId id="422" r:id="rId13"/>
    <p:sldId id="424" r:id="rId14"/>
    <p:sldId id="355" r:id="rId15"/>
    <p:sldId id="356" r:id="rId16"/>
    <p:sldId id="357" r:id="rId17"/>
    <p:sldId id="358" r:id="rId18"/>
    <p:sldId id="359" r:id="rId19"/>
    <p:sldId id="360" r:id="rId2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F8"/>
    <a:srgbClr val="F6E6F6"/>
    <a:srgbClr val="EED2EE"/>
    <a:srgbClr val="F2DEF2"/>
    <a:srgbClr val="DDF7FF"/>
    <a:srgbClr val="CDF4FF"/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3" autoAdjust="0"/>
    <p:restoredTop sz="94654" autoAdjust="0"/>
  </p:normalViewPr>
  <p:slideViewPr>
    <p:cSldViewPr>
      <p:cViewPr varScale="1">
        <p:scale>
          <a:sx n="121" d="100"/>
          <a:sy n="121" d="100"/>
        </p:scale>
        <p:origin x="19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C22BE-C237-49E6-8098-C33A48402A3F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90D87-1C8F-4731-8CF8-204C656D1689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361171-2134-4A89-917B-B658483B28B6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18991-15A5-4AC2-879C-B2C1A9EBA754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EA2A31-C530-4FCF-9191-2E721366A62B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61C1A-8C88-437A-83EA-3E6F22132155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Programming in C# Language</a:t>
            </a:r>
            <a:br>
              <a:rPr lang="en-US" dirty="0"/>
            </a:br>
            <a:r>
              <a:rPr lang="cs-CZ" dirty="0"/>
              <a:t>8</a:t>
            </a:r>
            <a:r>
              <a:rPr lang="cs-CZ" baseline="30000" dirty="0"/>
              <a:t>th</a:t>
            </a:r>
            <a:r>
              <a:rPr lang="en-US" dirty="0"/>
              <a:t> Lecture</a:t>
            </a:r>
            <a:endParaRPr lang="en-US" baseline="30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Pavel</a:t>
            </a:r>
            <a:r>
              <a:rPr lang="en-US" dirty="0"/>
              <a:t> Je</a:t>
            </a:r>
            <a:r>
              <a:rPr lang="cs-CZ" dirty="0" err="1"/>
              <a:t>žek</a:t>
            </a:r>
            <a:br>
              <a:rPr lang="en-US" dirty="0"/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pavel.jezek@d3s.mff.cuni.cz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CE2F3F27-4999-4D17-8A1C-7755652D0DE7}"/>
              </a:ext>
            </a:extLst>
          </p:cNvPr>
          <p:cNvSpPr/>
          <p:nvPr/>
        </p:nvSpPr>
        <p:spPr>
          <a:xfrm>
            <a:off x="0" y="-1"/>
            <a:ext cx="9144000" cy="804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Type Visibility: </a:t>
            </a:r>
            <a:r>
              <a:rPr lang="cs-CZ" b="0" dirty="0"/>
              <a:t>public</a:t>
            </a:r>
            <a:endParaRPr lang="en-US" b="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and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then its member visibility applies)        </a:t>
            </a: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68735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198968"/>
            <a:ext cx="144016" cy="1440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2755BD7D-4804-46F2-9CD8-431A3EAE8B5E}"/>
              </a:ext>
            </a:extLst>
          </p:cNvPr>
          <p:cNvSpPr/>
          <p:nvPr/>
        </p:nvSpPr>
        <p:spPr>
          <a:xfrm>
            <a:off x="431655" y="3068931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945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CE2F3F27-4999-4D17-8A1C-7755652D0DE7}"/>
              </a:ext>
            </a:extLst>
          </p:cNvPr>
          <p:cNvSpPr/>
          <p:nvPr/>
        </p:nvSpPr>
        <p:spPr>
          <a:xfrm>
            <a:off x="0" y="-1"/>
            <a:ext cx="9144000" cy="804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Type Visibility: </a:t>
            </a:r>
            <a:r>
              <a:rPr lang="en-US" b="0" dirty="0"/>
              <a:t>file </a:t>
            </a:r>
            <a:r>
              <a:rPr lang="en-US" dirty="0"/>
              <a:t>(C# 11)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and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then its member visibility applies)        </a:t>
            </a: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file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68735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198968"/>
            <a:ext cx="144016" cy="1440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2755BD7D-4804-46F2-9CD8-431A3EAE8B5E}"/>
              </a:ext>
            </a:extLst>
          </p:cNvPr>
          <p:cNvSpPr/>
          <p:nvPr/>
        </p:nvSpPr>
        <p:spPr>
          <a:xfrm>
            <a:off x="431655" y="3068931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851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protected internal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C </a:t>
            </a:r>
            <a:r>
              <a:rPr lang="cs-CZ" sz="1000" dirty="0" err="1">
                <a:highlight>
                  <a:srgbClr val="FFFFFF"/>
                </a:highlight>
                <a:latin typeface="Consolas" panose="020B0609020204030204" pitchFamily="49" charset="0"/>
              </a:rPr>
              <a:t>or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Y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protected internal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Text Box 3">
            <a:extLst>
              <a:ext uri="{FF2B5EF4-FFF2-40B4-BE49-F238E27FC236}">
                <a16:creationId xmlns:a16="http://schemas.microsoft.com/office/drawing/2014/main" id="{14CED866-43D9-4154-93D5-C8E8CAAEE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5" y="5579442"/>
            <a:ext cx="507250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50" b="1" dirty="0">
                <a:latin typeface="Times New Roman" charset="0"/>
              </a:rPr>
              <a:t>protected internal</a:t>
            </a:r>
            <a:br>
              <a:rPr lang="en-US" sz="1050" b="1" dirty="0">
                <a:latin typeface="Times New Roman" charset="0"/>
              </a:rPr>
            </a:br>
            <a:r>
              <a:rPr lang="en-US" sz="1050" dirty="0">
                <a:latin typeface="Times New Roman" charset="0"/>
              </a:rPr>
              <a:t>Access is limited to the current assembly </a:t>
            </a:r>
            <a:r>
              <a:rPr lang="en-US" sz="1050" b="1" dirty="0">
                <a:latin typeface="Times New Roman" charset="0"/>
              </a:rPr>
              <a:t>OR</a:t>
            </a:r>
            <a:r>
              <a:rPr lang="en-US" sz="1050" dirty="0">
                <a:latin typeface="Times New Roman" charset="0"/>
              </a:rPr>
              <a:t> types derived from the containing class.</a:t>
            </a:r>
            <a:br>
              <a:rPr lang="en-US" sz="1050" dirty="0">
                <a:latin typeface="Times New Roman" charset="0"/>
              </a:rPr>
            </a:br>
            <a:r>
              <a:rPr lang="en-US" sz="1050" dirty="0">
                <a:latin typeface="Times New Roman" charset="0"/>
              </a:rPr>
              <a:t>(Can be accessed by any code in the assembly in which it is declared,</a:t>
            </a:r>
            <a:br>
              <a:rPr lang="en-US" sz="1050" dirty="0">
                <a:latin typeface="Times New Roman" charset="0"/>
              </a:rPr>
            </a:br>
            <a:r>
              <a:rPr lang="en-US" sz="1050" dirty="0">
                <a:latin typeface="Times New Roman" charset="0"/>
              </a:rPr>
              <a:t>or from within </a:t>
            </a:r>
            <a:r>
              <a:rPr lang="en-US" sz="1050" i="1" dirty="0">
                <a:latin typeface="Times New Roman" charset="0"/>
              </a:rPr>
              <a:t>a derived class in another assembly</a:t>
            </a:r>
            <a:r>
              <a:rPr lang="en-US" sz="1050" dirty="0">
                <a:latin typeface="Times New Roman" charset="0"/>
              </a:rPr>
              <a:t>.)</a:t>
            </a:r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7393C9E9-0D16-4653-A4E6-3D3D52B548F1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309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private protected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C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private protected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Text Box 3">
            <a:extLst>
              <a:ext uri="{FF2B5EF4-FFF2-40B4-BE49-F238E27FC236}">
                <a16:creationId xmlns:a16="http://schemas.microsoft.com/office/drawing/2014/main" id="{14CED866-43D9-4154-93D5-C8E8CAAEE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5579442"/>
            <a:ext cx="500861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50" b="1">
                <a:latin typeface="Times New Roman" charset="0"/>
              </a:rPr>
              <a:t>private protected (C# 7.2)</a:t>
            </a:r>
            <a:br>
              <a:rPr lang="en-US" sz="1050" b="1">
                <a:latin typeface="Times New Roman" charset="0"/>
              </a:rPr>
            </a:br>
            <a:r>
              <a:rPr lang="en-US" sz="1050">
                <a:latin typeface="Times New Roman" charset="0"/>
              </a:rPr>
              <a:t>Access is limited to the current assembly </a:t>
            </a:r>
            <a:r>
              <a:rPr lang="en-US" sz="1050" b="1">
                <a:latin typeface="Times New Roman" charset="0"/>
              </a:rPr>
              <a:t>AND</a:t>
            </a:r>
            <a:r>
              <a:rPr lang="en-US" sz="1050">
                <a:latin typeface="Times New Roman" charset="0"/>
              </a:rPr>
              <a:t> types derived from the containing class. (Can be accessed </a:t>
            </a:r>
            <a:r>
              <a:rPr lang="en-US" sz="1050" i="1">
                <a:latin typeface="Times New Roman" charset="0"/>
              </a:rPr>
              <a:t>only within its declaring assembly</a:t>
            </a:r>
            <a:r>
              <a:rPr lang="en-US" sz="1050">
                <a:latin typeface="Times New Roman" charset="0"/>
              </a:rPr>
              <a:t>, by code in the same class or in a type that is derived from that class.)</a:t>
            </a:r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EE567336-7B44-43D2-847A-58AD2112C4CB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603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Visibility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83568" y="1052736"/>
            <a:ext cx="80772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Times New Roman" charset="0"/>
              </a:rPr>
              <a:t>Visibility modifiers:</a:t>
            </a:r>
          </a:p>
          <a:p>
            <a:pPr eaLnBrk="0" hangingPunct="0"/>
            <a:r>
              <a:rPr lang="cs-CZ" sz="1600" b="1" dirty="0">
                <a:latin typeface="Times New Roman" charset="0"/>
              </a:rPr>
              <a:t>public</a:t>
            </a:r>
            <a:r>
              <a:rPr lang="en-US" sz="1600" b="1" dirty="0">
                <a:latin typeface="Times New Roman" charset="0"/>
              </a:rPr>
              <a:t>	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not </a:t>
            </a:r>
            <a:r>
              <a:rPr lang="cs-CZ" sz="1600" dirty="0" err="1">
                <a:latin typeface="Times New Roman" charset="0"/>
              </a:rPr>
              <a:t>restricted</a:t>
            </a:r>
            <a:r>
              <a:rPr lang="cs-CZ" sz="1600" dirty="0">
                <a:latin typeface="Times New Roman" charset="0"/>
              </a:rPr>
              <a:t>.</a:t>
            </a:r>
          </a:p>
          <a:p>
            <a:pPr eaLnBrk="0" hangingPunct="0"/>
            <a:endParaRPr lang="cs-CZ" sz="1600" b="1" dirty="0">
              <a:latin typeface="Times New Roman" charset="0"/>
            </a:endParaRPr>
          </a:p>
          <a:p>
            <a:pPr eaLnBrk="0" hangingPunct="0"/>
            <a:r>
              <a:rPr lang="cs-CZ" sz="1600" b="1" dirty="0" err="1">
                <a:latin typeface="Times New Roman" charset="0"/>
              </a:rPr>
              <a:t>private</a:t>
            </a:r>
            <a:r>
              <a:rPr lang="en-US" sz="1600" b="1" dirty="0">
                <a:latin typeface="Times New Roman" charset="0"/>
              </a:rPr>
              <a:t>	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containing</a:t>
            </a:r>
            <a:r>
              <a:rPr lang="cs-CZ" sz="1600" dirty="0">
                <a:latin typeface="Times New Roman" charset="0"/>
              </a:rPr>
              <a:t> type.</a:t>
            </a:r>
            <a:endParaRPr lang="en-US" sz="1600" dirty="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cs-CZ" sz="1600" b="1" dirty="0" err="1">
                <a:latin typeface="Times New Roman" charset="0"/>
              </a:rPr>
              <a:t>protected</a:t>
            </a:r>
            <a:r>
              <a:rPr lang="en-US" sz="1600" b="1" dirty="0">
                <a:latin typeface="Times New Roman" charset="0"/>
              </a:rPr>
              <a:t>	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containing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class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or</a:t>
            </a:r>
            <a:r>
              <a:rPr lang="cs-CZ" sz="1600" dirty="0">
                <a:latin typeface="Times New Roman" charset="0"/>
              </a:rPr>
              <a:t> </a:t>
            </a:r>
            <a:r>
              <a:rPr lang="en-US" sz="1600" dirty="0">
                <a:latin typeface="Times New Roman" charset="0"/>
              </a:rPr>
              <a:t>					</a:t>
            </a:r>
            <a:r>
              <a:rPr lang="cs-CZ" sz="1600" dirty="0" err="1">
                <a:latin typeface="Times New Roman" charset="0"/>
              </a:rPr>
              <a:t>types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derived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from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containing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class</a:t>
            </a:r>
            <a:r>
              <a:rPr lang="cs-CZ" sz="1600" dirty="0">
                <a:latin typeface="Times New Roman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cs-CZ" sz="1600" b="1" dirty="0" err="1">
                <a:latin typeface="Times New Roman" charset="0"/>
              </a:rPr>
              <a:t>internal</a:t>
            </a:r>
            <a:r>
              <a:rPr lang="en-US" sz="1600" b="1" dirty="0">
                <a:latin typeface="Times New Roman" charset="0"/>
              </a:rPr>
              <a:t>	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current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assembly</a:t>
            </a:r>
            <a:r>
              <a:rPr lang="cs-CZ" sz="1600" dirty="0">
                <a:latin typeface="Times New Roman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cs-CZ" sz="1600" b="1" dirty="0" err="1">
                <a:latin typeface="Times New Roman" charset="0"/>
              </a:rPr>
              <a:t>protected</a:t>
            </a:r>
            <a:r>
              <a:rPr lang="cs-CZ" sz="1600" b="1" dirty="0">
                <a:latin typeface="Times New Roman" charset="0"/>
              </a:rPr>
              <a:t> </a:t>
            </a:r>
            <a:r>
              <a:rPr lang="cs-CZ" sz="1600" b="1" dirty="0" err="1">
                <a:latin typeface="Times New Roman" charset="0"/>
              </a:rPr>
              <a:t>internal</a:t>
            </a:r>
            <a:r>
              <a:rPr lang="en-US" sz="1600" b="1" dirty="0">
                <a:latin typeface="Times New Roman" charset="0"/>
              </a:rPr>
              <a:t>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current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assembly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b="1" dirty="0">
                <a:latin typeface="Times New Roman" charset="0"/>
              </a:rPr>
              <a:t>OR</a:t>
            </a:r>
            <a:r>
              <a:rPr lang="cs-CZ" sz="1600" dirty="0">
                <a:latin typeface="Times New Roman" charset="0"/>
              </a:rPr>
              <a:t> </a:t>
            </a:r>
            <a:r>
              <a:rPr lang="en-US" sz="1600" dirty="0">
                <a:latin typeface="Times New Roman" charset="0"/>
              </a:rPr>
              <a:t>					</a:t>
            </a:r>
            <a:r>
              <a:rPr lang="cs-CZ" sz="1600" dirty="0" err="1">
                <a:latin typeface="Times New Roman" charset="0"/>
              </a:rPr>
              <a:t>types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derived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from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containing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class</a:t>
            </a:r>
            <a:r>
              <a:rPr lang="cs-CZ" sz="1600" dirty="0">
                <a:latin typeface="Times New Roman" charset="0"/>
              </a:rPr>
              <a:t>.</a:t>
            </a:r>
            <a:br>
              <a:rPr lang="cs-CZ" sz="1600" dirty="0">
                <a:latin typeface="Times New Roman" charset="0"/>
              </a:rPr>
            </a:br>
            <a:r>
              <a:rPr lang="cs-CZ" sz="1600" dirty="0">
                <a:latin typeface="Times New Roman" charset="0"/>
              </a:rPr>
              <a:t>(C</a:t>
            </a:r>
            <a:r>
              <a:rPr lang="en-US" sz="1600" dirty="0">
                <a:latin typeface="Times New Roman" charset="0"/>
              </a:rPr>
              <a:t>an be accessed by any code in the assembly in which it is declared, or from within </a:t>
            </a:r>
            <a:r>
              <a:rPr lang="en-US" sz="1600" i="1" dirty="0">
                <a:latin typeface="Times New Roman" charset="0"/>
              </a:rPr>
              <a:t>a derived class in another assembly</a:t>
            </a:r>
            <a:r>
              <a:rPr lang="en-US" sz="1600" dirty="0">
                <a:latin typeface="Times New Roman" charset="0"/>
              </a:rPr>
              <a:t>.</a:t>
            </a:r>
            <a:r>
              <a:rPr lang="cs-CZ" sz="1600" dirty="0">
                <a:latin typeface="Times New Roman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cs-CZ" sz="1600" b="1" dirty="0" err="1">
                <a:latin typeface="Times New Roman" charset="0"/>
              </a:rPr>
              <a:t>private</a:t>
            </a:r>
            <a:r>
              <a:rPr lang="cs-CZ" sz="1600" b="1" dirty="0">
                <a:latin typeface="Times New Roman" charset="0"/>
              </a:rPr>
              <a:t> </a:t>
            </a:r>
            <a:r>
              <a:rPr lang="cs-CZ" sz="1600" b="1" dirty="0" err="1">
                <a:latin typeface="Times New Roman" charset="0"/>
              </a:rPr>
              <a:t>protected</a:t>
            </a:r>
            <a:r>
              <a:rPr lang="en-US" sz="1600" b="1" dirty="0">
                <a:latin typeface="Times New Roman" charset="0"/>
              </a:rPr>
              <a:t>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current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assembly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b="1" dirty="0">
                <a:latin typeface="Times New Roman" charset="0"/>
              </a:rPr>
              <a:t>AND</a:t>
            </a:r>
            <a:r>
              <a:rPr lang="cs-CZ" sz="1600" dirty="0">
                <a:latin typeface="Times New Roman" charset="0"/>
              </a:rPr>
              <a:t> </a:t>
            </a:r>
            <a:r>
              <a:rPr lang="en-US" sz="1600" dirty="0">
                <a:latin typeface="Times New Roman" charset="0"/>
              </a:rPr>
              <a:t>					</a:t>
            </a:r>
            <a:r>
              <a:rPr lang="cs-CZ" sz="1600" dirty="0" err="1">
                <a:latin typeface="Times New Roman" charset="0"/>
              </a:rPr>
              <a:t>types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derived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from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the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containing</a:t>
            </a:r>
            <a:r>
              <a:rPr lang="cs-CZ" sz="1600" dirty="0">
                <a:latin typeface="Times New Roman" charset="0"/>
              </a:rPr>
              <a:t> </a:t>
            </a:r>
            <a:r>
              <a:rPr lang="cs-CZ" sz="1600" dirty="0" err="1">
                <a:latin typeface="Times New Roman" charset="0"/>
              </a:rPr>
              <a:t>class</a:t>
            </a:r>
            <a:r>
              <a:rPr lang="cs-CZ" sz="1600" dirty="0">
                <a:latin typeface="Times New Roman" charset="0"/>
              </a:rPr>
              <a:t>. </a:t>
            </a:r>
            <a:r>
              <a:rPr lang="cs-CZ" sz="1600" b="1" dirty="0">
                <a:latin typeface="Times New Roman" charset="0"/>
              </a:rPr>
              <a:t>(C# 7.2)</a:t>
            </a:r>
          </a:p>
          <a:p>
            <a:pPr eaLnBrk="0" hangingPunct="0">
              <a:spcBef>
                <a:spcPct val="50000"/>
              </a:spcBef>
            </a:pPr>
            <a:r>
              <a:rPr lang="cs-CZ" sz="1600" dirty="0">
                <a:latin typeface="Times New Roman" charset="0"/>
              </a:rPr>
              <a:t>(C</a:t>
            </a:r>
            <a:r>
              <a:rPr lang="en-US" sz="1600" dirty="0">
                <a:latin typeface="Times New Roman" charset="0"/>
              </a:rPr>
              <a:t>an be accessed </a:t>
            </a:r>
            <a:r>
              <a:rPr lang="en-US" sz="1600" i="1" dirty="0">
                <a:latin typeface="Times New Roman" charset="0"/>
              </a:rPr>
              <a:t>only within its declaring assembly</a:t>
            </a:r>
            <a:r>
              <a:rPr lang="en-US" sz="1600" dirty="0">
                <a:latin typeface="Times New Roman" charset="0"/>
              </a:rPr>
              <a:t>, by code in the same class or in a type that is derived from that class.</a:t>
            </a:r>
            <a:r>
              <a:rPr lang="cs-CZ" sz="1600" dirty="0">
                <a:latin typeface="Times New Roman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cs-CZ" sz="1600" b="1" dirty="0" err="1">
                <a:latin typeface="Times New Roman" charset="0"/>
              </a:rPr>
              <a:t>file</a:t>
            </a:r>
            <a:r>
              <a:rPr lang="cs-CZ" sz="1600" b="1" dirty="0">
                <a:latin typeface="Times New Roman" charset="0"/>
              </a:rPr>
              <a:t>			</a:t>
            </a:r>
            <a:r>
              <a:rPr lang="cs-CZ" sz="1600" dirty="0">
                <a:latin typeface="Times New Roman" charset="0"/>
              </a:rPr>
              <a:t>Access </a:t>
            </a:r>
            <a:r>
              <a:rPr lang="cs-CZ" sz="1600" dirty="0" err="1">
                <a:latin typeface="Times New Roman" charset="0"/>
              </a:rPr>
              <a:t>is</a:t>
            </a:r>
            <a:r>
              <a:rPr lang="cs-CZ" sz="1600" dirty="0">
                <a:latin typeface="Times New Roman" charset="0"/>
              </a:rPr>
              <a:t> limited to top </a:t>
            </a:r>
            <a:r>
              <a:rPr lang="cs-CZ" sz="1600" dirty="0" err="1">
                <a:latin typeface="Times New Roman" charset="0"/>
              </a:rPr>
              <a:t>scope</a:t>
            </a:r>
            <a:r>
              <a:rPr lang="cs-CZ" sz="1600" dirty="0">
                <a:latin typeface="Times New Roman" charset="0"/>
              </a:rPr>
              <a:t> in </a:t>
            </a:r>
            <a:r>
              <a:rPr lang="cs-CZ" sz="1600" dirty="0" err="1">
                <a:latin typeface="Times New Roman" charset="0"/>
              </a:rPr>
              <a:t>current</a:t>
            </a:r>
            <a:r>
              <a:rPr lang="cs-CZ" sz="1600" dirty="0">
                <a:latin typeface="Times New Roman" charset="0"/>
              </a:rPr>
              <a:t> source </a:t>
            </a:r>
            <a:r>
              <a:rPr lang="cs-CZ" sz="1600" dirty="0" err="1">
                <a:latin typeface="Times New Roman" charset="0"/>
              </a:rPr>
              <a:t>file</a:t>
            </a:r>
            <a:r>
              <a:rPr lang="cs-CZ" sz="1600" b="1" dirty="0">
                <a:latin typeface="Times New Roman" charset="0"/>
              </a:rPr>
              <a:t> (C# 11)</a:t>
            </a:r>
            <a:endParaRPr lang="cs-CZ" sz="1600" dirty="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cs-CZ" sz="1600" dirty="0">
                <a:latin typeface="Times New Roman" charset="0"/>
              </a:rPr>
              <a:t>Default </a:t>
            </a:r>
            <a:r>
              <a:rPr lang="cs-CZ" sz="1600" dirty="0" err="1">
                <a:latin typeface="Times New Roman" charset="0"/>
              </a:rPr>
              <a:t>visibility</a:t>
            </a:r>
            <a:r>
              <a:rPr lang="cs-CZ" sz="1600" dirty="0">
                <a:latin typeface="Times New Roman" charset="0"/>
              </a:rPr>
              <a:t>:</a:t>
            </a:r>
            <a:endParaRPr lang="en-US" sz="1600" dirty="0">
              <a:latin typeface="Times New Roman" charset="0"/>
            </a:endParaRPr>
          </a:p>
          <a:p>
            <a:pPr eaLnBrk="0" hangingPunct="0"/>
            <a:r>
              <a:rPr lang="cs-CZ" dirty="0">
                <a:latin typeface="Times New Roman" charset="0"/>
              </a:rPr>
              <a:t>in </a:t>
            </a:r>
            <a:r>
              <a:rPr lang="cs-CZ" b="1" dirty="0" err="1">
                <a:latin typeface="Times New Roman" charset="0"/>
              </a:rPr>
              <a:t>class</a:t>
            </a:r>
            <a:r>
              <a:rPr lang="cs-CZ" b="1" dirty="0">
                <a:latin typeface="Times New Roman" charset="0"/>
              </a:rPr>
              <a:t>/</a:t>
            </a:r>
            <a:r>
              <a:rPr lang="cs-CZ" b="1" dirty="0" err="1">
                <a:latin typeface="Times New Roman" charset="0"/>
              </a:rPr>
              <a:t>struct</a:t>
            </a:r>
            <a:r>
              <a:rPr lang="en-US" b="1" dirty="0">
                <a:latin typeface="Times New Roman" charset="0"/>
              </a:rPr>
              <a:t>		</a:t>
            </a:r>
            <a:r>
              <a:rPr lang="cs-CZ" b="1" dirty="0">
                <a:latin typeface="Times New Roman" charset="0"/>
              </a:rPr>
              <a:t>→ </a:t>
            </a:r>
            <a:r>
              <a:rPr lang="cs-CZ" b="1" dirty="0" err="1">
                <a:latin typeface="Times New Roman" charset="0"/>
              </a:rPr>
              <a:t>private</a:t>
            </a:r>
            <a:endParaRPr lang="cs-CZ" b="1" dirty="0">
              <a:latin typeface="Times New Roman" charset="0"/>
            </a:endParaRPr>
          </a:p>
          <a:p>
            <a:pPr eaLnBrk="0" hangingPunct="0"/>
            <a:r>
              <a:rPr lang="cs-CZ" sz="1600" dirty="0">
                <a:latin typeface="Times New Roman" charset="0"/>
              </a:rPr>
              <a:t>in </a:t>
            </a:r>
            <a:r>
              <a:rPr lang="cs-CZ" sz="1600" b="1" dirty="0">
                <a:latin typeface="Times New Roman" charset="0"/>
              </a:rPr>
              <a:t>interface</a:t>
            </a:r>
            <a:r>
              <a:rPr lang="en-US" sz="1600" b="1" dirty="0">
                <a:latin typeface="Times New Roman" charset="0"/>
              </a:rPr>
              <a:t>		</a:t>
            </a:r>
            <a:r>
              <a:rPr lang="cs-CZ" sz="1600" b="1" dirty="0">
                <a:latin typeface="Times New Roman" charset="0"/>
              </a:rPr>
              <a:t>→ public</a:t>
            </a:r>
            <a:endParaRPr lang="cs-CZ" sz="1600" dirty="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endParaRPr lang="cs-CZ" sz="1600" b="1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91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FB119-9586-4842-BF8C-3EAAE885B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BONUS SLIDES FOLLOW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2B4F1D9-A2C6-46AA-92BA-9FFCAD28F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/>
              <a:t>see</a:t>
            </a:r>
            <a:r>
              <a:rPr lang="cs-CZ" dirty="0"/>
              <a:t> bonus </a:t>
            </a:r>
            <a:r>
              <a:rPr lang="cs-CZ" dirty="0" err="1"/>
              <a:t>videorecording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parameterful</a:t>
            </a:r>
            <a:r>
              <a:rPr lang="cs-CZ" dirty="0"/>
              <a:t> </a:t>
            </a:r>
            <a:r>
              <a:rPr lang="cs-CZ" dirty="0" err="1"/>
              <a:t>properties</a:t>
            </a:r>
            <a:r>
              <a:rPr lang="cs-CZ" dirty="0"/>
              <a:t> </a:t>
            </a:r>
            <a:r>
              <a:rPr lang="cs-CZ" dirty="0" err="1"/>
              <a:t>aka</a:t>
            </a:r>
            <a:r>
              <a:rPr lang="cs-CZ" dirty="0"/>
              <a:t> </a:t>
            </a:r>
            <a:r>
              <a:rPr lang="cs-CZ" dirty="0" err="1"/>
              <a:t>indexers</a:t>
            </a:r>
            <a:r>
              <a:rPr lang="cs-CZ" dirty="0"/>
              <a:t> in C#</a:t>
            </a:r>
          </a:p>
        </p:txBody>
      </p:sp>
    </p:spTree>
    <p:extLst>
      <p:ext uri="{BB962C8B-B14F-4D97-AF65-F5344CB8AC3E}">
        <p14:creationId xmlns:p14="http://schemas.microsoft.com/office/powerpoint/2010/main" val="2156122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700" b="1"/>
              <a:t>Programmable operator for indexing a collection</a:t>
            </a:r>
            <a:endParaRPr lang="en-US" sz="1700"/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endParaRPr lang="en-US" sz="1300"/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class File 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FileStream s;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endParaRPr lang="en-US" sz="1300"/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public </a:t>
            </a:r>
            <a:r>
              <a:rPr lang="en-US" sz="1300">
                <a:solidFill>
                  <a:schemeClr val="accent2"/>
                </a:solidFill>
              </a:rPr>
              <a:t>int</a:t>
            </a:r>
            <a:r>
              <a:rPr lang="en-US" sz="1300"/>
              <a:t> </a:t>
            </a:r>
            <a:r>
              <a:rPr lang="en-US" sz="1300">
                <a:solidFill>
                  <a:srgbClr val="FF0000"/>
                </a:solidFill>
              </a:rPr>
              <a:t>this</a:t>
            </a:r>
            <a:r>
              <a:rPr lang="en-US" sz="1300"/>
              <a:t> [</a:t>
            </a:r>
            <a:r>
              <a:rPr lang="en-US" sz="1300">
                <a:solidFill>
                  <a:srgbClr val="008000"/>
                </a:solidFill>
              </a:rPr>
              <a:t>int index</a:t>
            </a:r>
            <a:r>
              <a:rPr lang="en-US" sz="1300"/>
              <a:t>] 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get {	s.Seek(index, SeekOrigin.Begin);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		return s.ReadByte();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	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set {	s.Seek(index, SeekOrigin.Begin);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		s.WriteByte((byte) </a:t>
            </a:r>
            <a:r>
              <a:rPr lang="en-US" sz="1300">
                <a:solidFill>
                  <a:srgbClr val="FF0000"/>
                </a:solidFill>
              </a:rPr>
              <a:t>value</a:t>
            </a:r>
            <a:r>
              <a:rPr lang="en-US" sz="1300"/>
              <a:t>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		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	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endParaRPr lang="en-US" sz="13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700" b="1"/>
              <a:t>Usage</a:t>
            </a:r>
            <a:endParaRPr lang="en-US" sz="1300"/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endParaRPr lang="en-US" sz="13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File f = ...;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int x = </a:t>
            </a:r>
            <a:r>
              <a:rPr lang="en-US" sz="1300">
                <a:solidFill>
                  <a:schemeClr val="accent2"/>
                </a:solidFill>
              </a:rPr>
              <a:t>f[10]</a:t>
            </a:r>
            <a:r>
              <a:rPr lang="en-US" sz="1300"/>
              <a:t>;	// calls f.get(10)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300"/>
              <a:t>	</a:t>
            </a:r>
            <a:r>
              <a:rPr lang="en-US" sz="1300">
                <a:solidFill>
                  <a:schemeClr val="accent2"/>
                </a:solidFill>
              </a:rPr>
              <a:t>f[10]</a:t>
            </a:r>
            <a:r>
              <a:rPr lang="en-US" sz="1300"/>
              <a:t> = 'A';		// calls f.set(10, 'A')</a:t>
            </a:r>
            <a:endParaRPr lang="en-US" sz="1500"/>
          </a:p>
          <a:p>
            <a:pPr eaLnBrk="1" hangingPunct="1">
              <a:lnSpc>
                <a:spcPts val="1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</a:tabLst>
            </a:pPr>
            <a:endParaRPr lang="en-US" sz="13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500"/>
              <a:t>get or set method can be omitted (write-only / read-only)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500"/>
              <a:t>indexers can be overloaded with different index type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tabLst>
                <a:tab pos="571500" algn="l"/>
                <a:tab pos="800100" algn="l"/>
                <a:tab pos="1028700" algn="l"/>
                <a:tab pos="1257300" algn="l"/>
              </a:tabLst>
            </a:pPr>
            <a:r>
              <a:rPr lang="en-US" sz="1500"/>
              <a:t>.NET library has indexers for </a:t>
            </a:r>
            <a:r>
              <a:rPr lang="en-US" sz="1500" i="1"/>
              <a:t>string</a:t>
            </a:r>
            <a:r>
              <a:rPr lang="en-US" sz="1500"/>
              <a:t> (s[i]), </a:t>
            </a:r>
            <a:r>
              <a:rPr lang="en-US" sz="1500" i="1"/>
              <a:t>List</a:t>
            </a:r>
            <a:r>
              <a:rPr lang="en-US" sz="1500"/>
              <a:t> (a[i]), etc.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Indexers (parametric properties)</a:t>
            </a:r>
          </a:p>
        </p:txBody>
      </p:sp>
    </p:spTree>
    <p:extLst>
      <p:ext uri="{BB962C8B-B14F-4D97-AF65-F5344CB8AC3E}">
        <p14:creationId xmlns:p14="http://schemas.microsoft.com/office/powerpoint/2010/main" val="2232438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Indexers (other example 1)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class MonthlySales {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int[] apples = new int[12];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int[] bananas = new int[12];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...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public int this[</a:t>
            </a:r>
            <a:r>
              <a:rPr lang="en-US" sz="1300">
                <a:solidFill>
                  <a:srgbClr val="FF0000"/>
                </a:solidFill>
              </a:rPr>
              <a:t>int month</a:t>
            </a:r>
            <a:r>
              <a:rPr lang="en-US" sz="1300"/>
              <a:t>] {	// set method omitted =&gt; read-only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get { return apples[month-1] + bananas[month-1]; 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public int this[</a:t>
            </a:r>
            <a:r>
              <a:rPr lang="en-US" sz="1300">
                <a:solidFill>
                  <a:srgbClr val="FF0000"/>
                </a:solidFill>
              </a:rPr>
              <a:t>string month</a:t>
            </a:r>
            <a:r>
              <a:rPr lang="en-US" sz="1300"/>
              <a:t>] {  	// overloaded read-only indexer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get {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switch (month) {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case "Jan": return apples[0] + bananas[0];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case "Feb": return apples[1] + bananas[1];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...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MonthlySales sales = new MonthlySales();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...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Console.WriteLine(</a:t>
            </a:r>
            <a:r>
              <a:rPr lang="en-US" sz="1300">
                <a:solidFill>
                  <a:schemeClr val="accent2"/>
                </a:solidFill>
              </a:rPr>
              <a:t>sales[1]</a:t>
            </a:r>
            <a:r>
              <a:rPr lang="en-US" sz="1300"/>
              <a:t> + </a:t>
            </a:r>
            <a:r>
              <a:rPr lang="en-US" sz="1300">
                <a:solidFill>
                  <a:schemeClr val="accent2"/>
                </a:solidFill>
              </a:rPr>
              <a:t>sales["Feb"]</a:t>
            </a:r>
            <a:r>
              <a:rPr lang="en-US" sz="130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381978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Indexers (other example 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class MonthlySales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int[] apples = new int[12];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int[] bananas = new int[12];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...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public int this[</a:t>
            </a:r>
            <a:r>
              <a:rPr lang="en-US" sz="1300">
                <a:solidFill>
                  <a:srgbClr val="FF0000"/>
                </a:solidFill>
              </a:rPr>
              <a:t>int month</a:t>
            </a:r>
            <a:r>
              <a:rPr lang="en-US" sz="1300"/>
              <a:t>] {	// set method omitted =&gt; read-only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get { return apples[month-1] + bananas[month-1];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public int this[</a:t>
            </a:r>
            <a:r>
              <a:rPr lang="en-US" sz="1300">
                <a:solidFill>
                  <a:srgbClr val="FF0000"/>
                </a:solidFill>
              </a:rPr>
              <a:t>int month, string kind</a:t>
            </a:r>
            <a:r>
              <a:rPr lang="en-US" sz="1300"/>
              <a:t>] {  	// overloaded read-only indexer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get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switch (kind)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case "apple": return apples[month-1];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case "banana": return bananas[month-1];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	...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	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	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	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MonthlySales sales = new MonthlySales();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...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Console.WriteLine(</a:t>
            </a:r>
            <a:r>
              <a:rPr lang="en-US" sz="1300">
                <a:solidFill>
                  <a:schemeClr val="accent2"/>
                </a:solidFill>
              </a:rPr>
              <a:t>sales[1]</a:t>
            </a:r>
            <a:r>
              <a:rPr lang="en-US" sz="1300"/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Console.WriteLine(</a:t>
            </a:r>
            <a:r>
              <a:rPr lang="en-US" sz="1300">
                <a:solidFill>
                  <a:schemeClr val="accent2"/>
                </a:solidFill>
              </a:rPr>
              <a:t>sales[1, "banana"]</a:t>
            </a:r>
            <a:r>
              <a:rPr lang="en-US" sz="1300"/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r>
              <a:rPr lang="en-US" sz="1300"/>
              <a:t>Console.WriteLine(</a:t>
            </a:r>
            <a:r>
              <a:rPr lang="en-US" sz="1300">
                <a:solidFill>
                  <a:schemeClr val="accent2"/>
                </a:solidFill>
              </a:rPr>
              <a:t>sales[1, "apple"]</a:t>
            </a:r>
            <a:r>
              <a:rPr lang="en-US" sz="1300"/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1257300" algn="l"/>
                <a:tab pos="2857500" algn="l"/>
              </a:tabLst>
            </a:pP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778866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Special Operator Methods</a:t>
            </a:r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700" dirty="0"/>
              <a:t>Operators, indexers, properties and events are compiled into “normal” methods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500" dirty="0"/>
              <a:t>-	</a:t>
            </a:r>
            <a:r>
              <a:rPr lang="en-US" sz="1500" dirty="0">
                <a:latin typeface="Courier New" pitchFamily="49" charset="0"/>
              </a:rPr>
              <a:t>get_*</a:t>
            </a:r>
            <a:r>
              <a:rPr lang="en-US" sz="1500" dirty="0"/>
              <a:t> (property getter)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500" dirty="0"/>
              <a:t>-	</a:t>
            </a:r>
            <a:r>
              <a:rPr lang="en-US" sz="1500" dirty="0">
                <a:latin typeface="Courier New" pitchFamily="49" charset="0"/>
              </a:rPr>
              <a:t>set_*</a:t>
            </a:r>
            <a:r>
              <a:rPr lang="en-US" sz="1500" dirty="0"/>
              <a:t> (property setter)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500" dirty="0"/>
              <a:t>-	</a:t>
            </a:r>
            <a:r>
              <a:rPr lang="en-US" sz="1500" b="1" dirty="0" err="1">
                <a:latin typeface="Courier New" pitchFamily="49" charset="0"/>
              </a:rPr>
              <a:t>get_Item</a:t>
            </a:r>
            <a:r>
              <a:rPr lang="en-US" sz="1500" b="1" dirty="0"/>
              <a:t> (indexer getter)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500" b="1" dirty="0"/>
              <a:t>-	</a:t>
            </a:r>
            <a:r>
              <a:rPr lang="en-US" sz="1500" b="1" dirty="0" err="1">
                <a:latin typeface="Courier New" pitchFamily="49" charset="0"/>
              </a:rPr>
              <a:t>set_Item</a:t>
            </a:r>
            <a:r>
              <a:rPr lang="en-US" sz="1500" b="1" dirty="0"/>
              <a:t> (indexer setter)</a:t>
            </a:r>
            <a:endParaRPr lang="en-US" sz="1500" dirty="0"/>
          </a:p>
          <a:p>
            <a:pPr eaLnBrk="1" hangingPunct="1">
              <a:buFont typeface="Wingdings" pitchFamily="2" charset="2"/>
              <a:buNone/>
            </a:pPr>
            <a:r>
              <a:rPr lang="en-US" sz="1500" dirty="0"/>
              <a:t>	etc.</a:t>
            </a: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183433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F640E-D62D-4C1C-A999-944D16BCC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err="1"/>
              <a:t>Properties</a:t>
            </a:r>
            <a:r>
              <a:rPr lang="cs-CZ" sz="3200" dirty="0"/>
              <a:t> </a:t>
            </a:r>
            <a:r>
              <a:rPr lang="cs-CZ" sz="3200" dirty="0" err="1"/>
              <a:t>Recap</a:t>
            </a:r>
            <a:r>
              <a:rPr lang="cs-CZ" sz="3200" dirty="0"/>
              <a:t>: </a:t>
            </a:r>
            <a:r>
              <a:rPr lang="cs-CZ" sz="3200" dirty="0" err="1">
                <a:solidFill>
                  <a:srgbClr val="92D050"/>
                </a:solidFill>
              </a:rPr>
              <a:t>Original</a:t>
            </a:r>
            <a:r>
              <a:rPr lang="cs-CZ" sz="3200" dirty="0"/>
              <a:t>/</a:t>
            </a:r>
            <a:r>
              <a:rPr lang="cs-CZ" sz="3200" dirty="0" err="1">
                <a:solidFill>
                  <a:srgbClr val="FF0000"/>
                </a:solidFill>
              </a:rPr>
              <a:t>Decompiled</a:t>
            </a:r>
            <a:endParaRPr lang="cs-CZ" sz="3200" dirty="0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7096F721-EB96-4856-8E0A-885E88B78DCD}"/>
              </a:ext>
            </a:extLst>
          </p:cNvPr>
          <p:cNvSpPr/>
          <p:nvPr/>
        </p:nvSpPr>
        <p:spPr>
          <a:xfrm>
            <a:off x="107504" y="980728"/>
            <a:ext cx="4320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Character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double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HealthPercentage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return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double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HealthPoints / MaxHealthPoints;</a:t>
            </a:r>
          </a:p>
          <a:p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cs-CZ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HealthPoints = 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value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 MaxHealthPoints</a:t>
            </a:r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cs-CZ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cs-CZ" sz="1000" noProof="1">
              <a:solidFill>
                <a:srgbClr val="D86AC2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D86AC2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MaxHealthPoints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000" noProof="1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cs-CZ" sz="1000" noProof="1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cs-CZ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HealthPoints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r>
              <a:rPr lang="en-US" sz="1000" noProof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set</a:t>
            </a:r>
            <a:r>
              <a:rPr lang="en-US" sz="1000" noProof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r>
              <a:rPr lang="en-US" sz="1000" noProof="1">
                <a:solidFill>
                  <a:srgbClr val="D86AC2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000" noProof="1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1A94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AC46C1B-278E-4E79-A6E4-B31914DA0B29}"/>
              </a:ext>
            </a:extLst>
          </p:cNvPr>
          <p:cNvSpPr/>
          <p:nvPr/>
        </p:nvSpPr>
        <p:spPr>
          <a:xfrm>
            <a:off x="4499992" y="976111"/>
            <a:ext cx="4644008" cy="5478423"/>
          </a:xfrm>
          <a:prstGeom prst="rect">
            <a:avLst/>
          </a:prstGeom>
        </p:spPr>
        <p:txBody>
          <a:bodyPr wrap="square" rIns="72000">
            <a:spAutoFit/>
          </a:bodyPr>
          <a:lstStyle/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en-US" sz="1000" noProof="1">
                <a:latin typeface="Consolas" panose="020B0609020204030204" pitchFamily="49" charset="0"/>
              </a:rPr>
              <a:t>public class Character</a:t>
            </a:r>
            <a:r>
              <a:rPr lang="cs-CZ" sz="1000" noProof="1">
                <a:latin typeface="Consolas" panose="020B0609020204030204" pitchFamily="49" charset="0"/>
              </a:rPr>
              <a:t> </a:t>
            </a:r>
            <a:r>
              <a:rPr lang="en-US" sz="1000" noProof="1">
                <a:latin typeface="Consolas" panose="020B0609020204030204" pitchFamily="49" charset="0"/>
              </a:rPr>
              <a:t>{</a:t>
            </a:r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public double get_HealthPercentage</a:t>
            </a:r>
            <a:r>
              <a:rPr lang="cs-CZ" sz="1000" noProof="1">
                <a:latin typeface="Consolas" panose="020B0609020204030204" pitchFamily="49" charset="0"/>
              </a:rPr>
              <a:t>()</a:t>
            </a:r>
            <a:r>
              <a:rPr lang="en-US" sz="1000" noProof="1">
                <a:latin typeface="Consolas" panose="020B0609020204030204" pitchFamily="49" charset="0"/>
              </a:rPr>
              <a:t> {</a:t>
            </a:r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return (double) HealthPoints / (double) MaxHealthPoints;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}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public void </a:t>
            </a:r>
            <a:r>
              <a:rPr lang="en-US" sz="1000" noProof="1">
                <a:latin typeface="Consolas" panose="020B0609020204030204" pitchFamily="49" charset="0"/>
              </a:rPr>
              <a:t>set_HealthPercentage</a:t>
            </a:r>
            <a:r>
              <a:rPr lang="cs-CZ" sz="1000" noProof="1">
                <a:latin typeface="Consolas" panose="020B0609020204030204" pitchFamily="49" charset="0"/>
              </a:rPr>
              <a:t>(double value) </a:t>
            </a:r>
            <a:r>
              <a:rPr lang="en-US" sz="1000" noProof="1">
                <a:latin typeface="Consolas" panose="020B0609020204030204" pitchFamily="49" charset="0"/>
              </a:rPr>
              <a:t>{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HealthPoints = (int) (value * (double) MaxHealthPoints);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}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//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private int &lt;MaxHealthPoints&gt;k__BackingField;	</a:t>
            </a:r>
          </a:p>
          <a:p>
            <a:r>
              <a:rPr lang="en-US" sz="1000" noProof="1">
                <a:latin typeface="Consolas" panose="020B0609020204030204" pitchFamily="49" charset="0"/>
              </a:rPr>
              <a:t>	</a:t>
            </a:r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public int get_MaxHealthPoints</a:t>
            </a:r>
            <a:r>
              <a:rPr lang="cs-CZ" sz="1000" noProof="1">
                <a:latin typeface="Consolas" panose="020B0609020204030204" pitchFamily="49" charset="0"/>
              </a:rPr>
              <a:t>()</a:t>
            </a:r>
            <a:r>
              <a:rPr lang="en-US" sz="1000" noProof="1">
                <a:latin typeface="Consolas" panose="020B0609020204030204" pitchFamily="49" charset="0"/>
              </a:rPr>
              <a:t> {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return &lt;MaxHealthPoints&gt;k__BackingField;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}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public </a:t>
            </a:r>
            <a:r>
              <a:rPr lang="en-US" sz="1000" noProof="1">
                <a:latin typeface="Consolas" panose="020B0609020204030204" pitchFamily="49" charset="0"/>
              </a:rPr>
              <a:t>void set_MaxHealthPoints</a:t>
            </a:r>
            <a:r>
              <a:rPr lang="cs-CZ" sz="1000" noProof="1">
                <a:latin typeface="Consolas" panose="020B0609020204030204" pitchFamily="49" charset="0"/>
              </a:rPr>
              <a:t>(int value)</a:t>
            </a:r>
            <a:r>
              <a:rPr lang="en-US" sz="1000" noProof="1">
                <a:latin typeface="Consolas" panose="020B0609020204030204" pitchFamily="49" charset="0"/>
              </a:rPr>
              <a:t> {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&lt;MaxHealthPoints&gt;k__BackingField = value;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}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//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private int &lt;HealthPoints&gt;k__BackingField;</a:t>
            </a:r>
            <a:endParaRPr lang="cs-CZ" sz="1000" noProof="1">
              <a:latin typeface="Consolas" panose="020B0609020204030204" pitchFamily="49" charset="0"/>
            </a:endParaRP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public int get_HealthPoints</a:t>
            </a:r>
            <a:r>
              <a:rPr lang="cs-CZ" sz="1000" noProof="1">
                <a:latin typeface="Consolas" panose="020B0609020204030204" pitchFamily="49" charset="0"/>
              </a:rPr>
              <a:t>()</a:t>
            </a:r>
            <a:r>
              <a:rPr lang="en-US" sz="1000" noProof="1">
                <a:latin typeface="Consolas" panose="020B0609020204030204" pitchFamily="49" charset="0"/>
              </a:rPr>
              <a:t> {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return &lt;HealthPoints&gt;k__BackingField;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</a:t>
            </a:r>
            <a:r>
              <a:rPr lang="en-US" sz="1000" noProof="1">
                <a:latin typeface="Consolas" panose="020B0609020204030204" pitchFamily="49" charset="0"/>
              </a:rPr>
              <a:t>}</a:t>
            </a:r>
          </a:p>
          <a:p>
            <a:endParaRPr lang="cs-CZ" sz="1000" noProof="1">
              <a:latin typeface="Consolas" panose="020B0609020204030204" pitchFamily="49" charset="0"/>
            </a:endParaRPr>
          </a:p>
          <a:p>
            <a:r>
              <a:rPr lang="cs-CZ" sz="1000" noProof="1">
                <a:latin typeface="Consolas" panose="020B0609020204030204" pitchFamily="49" charset="0"/>
              </a:rPr>
              <a:t>    public </a:t>
            </a:r>
            <a:r>
              <a:rPr lang="en-US" sz="1000" noProof="1">
                <a:latin typeface="Consolas" panose="020B0609020204030204" pitchFamily="49" charset="0"/>
              </a:rPr>
              <a:t>void set_HealthPoints</a:t>
            </a:r>
            <a:r>
              <a:rPr lang="cs-CZ" sz="1000" noProof="1">
                <a:latin typeface="Consolas" panose="020B0609020204030204" pitchFamily="49" charset="0"/>
              </a:rPr>
              <a:t>(int value)</a:t>
            </a:r>
            <a:r>
              <a:rPr lang="en-US" sz="1000" noProof="1">
                <a:latin typeface="Consolas" panose="020B0609020204030204" pitchFamily="49" charset="0"/>
              </a:rPr>
              <a:t> {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    </a:t>
            </a:r>
            <a:r>
              <a:rPr lang="en-US" sz="1000" noProof="1">
                <a:latin typeface="Consolas" panose="020B0609020204030204" pitchFamily="49" charset="0"/>
              </a:rPr>
              <a:t>&lt;HealthPoints&gt;k__BackingField = value;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    }</a:t>
            </a:r>
          </a:p>
          <a:p>
            <a:r>
              <a:rPr lang="cs-CZ" sz="1000" noProof="1">
                <a:latin typeface="Consolas" panose="020B0609020204030204" pitchFamily="49" charset="0"/>
              </a:rPr>
              <a:t>}</a:t>
            </a:r>
            <a:r>
              <a:rPr lang="en-US" sz="1000" noProof="1">
                <a:latin typeface="Consolas" panose="020B0609020204030204" pitchFamily="49" charset="0"/>
              </a:rPr>
              <a:t>		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DF2B76AC-85E4-4CFB-991A-615A18901DA1}"/>
              </a:ext>
            </a:extLst>
          </p:cNvPr>
          <p:cNvCxnSpPr/>
          <p:nvPr/>
        </p:nvCxnSpPr>
        <p:spPr>
          <a:xfrm>
            <a:off x="4499992" y="976111"/>
            <a:ext cx="0" cy="5621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Volný tvar: obrazec 3">
            <a:extLst>
              <a:ext uri="{FF2B5EF4-FFF2-40B4-BE49-F238E27FC236}">
                <a16:creationId xmlns:a16="http://schemas.microsoft.com/office/drawing/2014/main" id="{7F43659D-0AD3-46A7-844E-1B23EDCFD76C}"/>
              </a:ext>
            </a:extLst>
          </p:cNvPr>
          <p:cNvSpPr/>
          <p:nvPr/>
        </p:nvSpPr>
        <p:spPr>
          <a:xfrm>
            <a:off x="3168869" y="677917"/>
            <a:ext cx="804041" cy="614855"/>
          </a:xfrm>
          <a:custGeom>
            <a:avLst/>
            <a:gdLst>
              <a:gd name="connsiteX0" fmla="*/ 788276 w 804041"/>
              <a:gd name="connsiteY0" fmla="*/ 0 h 614855"/>
              <a:gd name="connsiteX1" fmla="*/ 796159 w 804041"/>
              <a:gd name="connsiteY1" fmla="*/ 157655 h 614855"/>
              <a:gd name="connsiteX2" fmla="*/ 804041 w 804041"/>
              <a:gd name="connsiteY2" fmla="*/ 228600 h 614855"/>
              <a:gd name="connsiteX3" fmla="*/ 796159 w 804041"/>
              <a:gd name="connsiteY3" fmla="*/ 338959 h 614855"/>
              <a:gd name="connsiteX4" fmla="*/ 756745 w 804041"/>
              <a:gd name="connsiteY4" fmla="*/ 417786 h 614855"/>
              <a:gd name="connsiteX5" fmla="*/ 709448 w 804041"/>
              <a:gd name="connsiteY5" fmla="*/ 449317 h 614855"/>
              <a:gd name="connsiteX6" fmla="*/ 638503 w 804041"/>
              <a:gd name="connsiteY6" fmla="*/ 480849 h 614855"/>
              <a:gd name="connsiteX7" fmla="*/ 433552 w 804041"/>
              <a:gd name="connsiteY7" fmla="*/ 472966 h 614855"/>
              <a:gd name="connsiteX8" fmla="*/ 189186 w 804041"/>
              <a:gd name="connsiteY8" fmla="*/ 488731 h 614855"/>
              <a:gd name="connsiteX9" fmla="*/ 141890 w 804041"/>
              <a:gd name="connsiteY9" fmla="*/ 504497 h 614855"/>
              <a:gd name="connsiteX10" fmla="*/ 94593 w 804041"/>
              <a:gd name="connsiteY10" fmla="*/ 528145 h 614855"/>
              <a:gd name="connsiteX11" fmla="*/ 70945 w 804041"/>
              <a:gd name="connsiteY11" fmla="*/ 551793 h 614855"/>
              <a:gd name="connsiteX12" fmla="*/ 39414 w 804041"/>
              <a:gd name="connsiteY12" fmla="*/ 567559 h 614855"/>
              <a:gd name="connsiteX13" fmla="*/ 15765 w 804041"/>
              <a:gd name="connsiteY13" fmla="*/ 591207 h 614855"/>
              <a:gd name="connsiteX14" fmla="*/ 0 w 804041"/>
              <a:gd name="connsiteY14" fmla="*/ 614855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04041" h="614855">
                <a:moveTo>
                  <a:pt x="788276" y="0"/>
                </a:moveTo>
                <a:cubicBezTo>
                  <a:pt x="790904" y="52552"/>
                  <a:pt x="792539" y="105162"/>
                  <a:pt x="796159" y="157655"/>
                </a:cubicBezTo>
                <a:cubicBezTo>
                  <a:pt x="797796" y="181392"/>
                  <a:pt x="804041" y="204806"/>
                  <a:pt x="804041" y="228600"/>
                </a:cubicBezTo>
                <a:cubicBezTo>
                  <a:pt x="804041" y="265480"/>
                  <a:pt x="800232" y="302305"/>
                  <a:pt x="796159" y="338959"/>
                </a:cubicBezTo>
                <a:cubicBezTo>
                  <a:pt x="793314" y="364562"/>
                  <a:pt x="777436" y="403992"/>
                  <a:pt x="756745" y="417786"/>
                </a:cubicBezTo>
                <a:cubicBezTo>
                  <a:pt x="740979" y="428296"/>
                  <a:pt x="727423" y="443325"/>
                  <a:pt x="709448" y="449317"/>
                </a:cubicBezTo>
                <a:cubicBezTo>
                  <a:pt x="653164" y="468079"/>
                  <a:pt x="675979" y="455865"/>
                  <a:pt x="638503" y="480849"/>
                </a:cubicBezTo>
                <a:cubicBezTo>
                  <a:pt x="570186" y="478221"/>
                  <a:pt x="501920" y="472966"/>
                  <a:pt x="433552" y="472966"/>
                </a:cubicBezTo>
                <a:cubicBezTo>
                  <a:pt x="390899" y="472966"/>
                  <a:pt x="261211" y="469088"/>
                  <a:pt x="189186" y="488731"/>
                </a:cubicBezTo>
                <a:cubicBezTo>
                  <a:pt x="173153" y="493104"/>
                  <a:pt x="157655" y="499242"/>
                  <a:pt x="141890" y="504497"/>
                </a:cubicBezTo>
                <a:cubicBezTo>
                  <a:pt x="118189" y="512398"/>
                  <a:pt x="114968" y="511166"/>
                  <a:pt x="94593" y="528145"/>
                </a:cubicBezTo>
                <a:cubicBezTo>
                  <a:pt x="86029" y="535282"/>
                  <a:pt x="80016" y="545313"/>
                  <a:pt x="70945" y="551793"/>
                </a:cubicBezTo>
                <a:cubicBezTo>
                  <a:pt x="61383" y="558623"/>
                  <a:pt x="48976" y="560729"/>
                  <a:pt x="39414" y="567559"/>
                </a:cubicBezTo>
                <a:cubicBezTo>
                  <a:pt x="30342" y="574039"/>
                  <a:pt x="22902" y="582643"/>
                  <a:pt x="15765" y="591207"/>
                </a:cubicBezTo>
                <a:cubicBezTo>
                  <a:pt x="9700" y="598485"/>
                  <a:pt x="0" y="614855"/>
                  <a:pt x="0" y="614855"/>
                </a:cubicBezTo>
              </a:path>
            </a:pathLst>
          </a:custGeom>
          <a:ln>
            <a:solidFill>
              <a:srgbClr val="92D050"/>
            </a:solidFill>
            <a:headEnd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Volný tvar: obrazec 5">
            <a:extLst>
              <a:ext uri="{FF2B5EF4-FFF2-40B4-BE49-F238E27FC236}">
                <a16:creationId xmlns:a16="http://schemas.microsoft.com/office/drawing/2014/main" id="{D583F338-0E12-4680-B428-A541E5D08FB7}"/>
              </a:ext>
            </a:extLst>
          </p:cNvPr>
          <p:cNvSpPr/>
          <p:nvPr/>
        </p:nvSpPr>
        <p:spPr>
          <a:xfrm>
            <a:off x="5265683" y="622738"/>
            <a:ext cx="1324329" cy="528145"/>
          </a:xfrm>
          <a:custGeom>
            <a:avLst/>
            <a:gdLst>
              <a:gd name="connsiteX0" fmla="*/ 0 w 1324329"/>
              <a:gd name="connsiteY0" fmla="*/ 0 h 528145"/>
              <a:gd name="connsiteX1" fmla="*/ 7883 w 1324329"/>
              <a:gd name="connsiteY1" fmla="*/ 39414 h 528145"/>
              <a:gd name="connsiteX2" fmla="*/ 31531 w 1324329"/>
              <a:gd name="connsiteY2" fmla="*/ 47296 h 528145"/>
              <a:gd name="connsiteX3" fmla="*/ 55179 w 1324329"/>
              <a:gd name="connsiteY3" fmla="*/ 70945 h 528145"/>
              <a:gd name="connsiteX4" fmla="*/ 141889 w 1324329"/>
              <a:gd name="connsiteY4" fmla="*/ 86710 h 528145"/>
              <a:gd name="connsiteX5" fmla="*/ 725214 w 1324329"/>
              <a:gd name="connsiteY5" fmla="*/ 78828 h 528145"/>
              <a:gd name="connsiteX6" fmla="*/ 1143000 w 1324329"/>
              <a:gd name="connsiteY6" fmla="*/ 86710 h 528145"/>
              <a:gd name="connsiteX7" fmla="*/ 1190296 w 1324329"/>
              <a:gd name="connsiteY7" fmla="*/ 102476 h 528145"/>
              <a:gd name="connsiteX8" fmla="*/ 1213945 w 1324329"/>
              <a:gd name="connsiteY8" fmla="*/ 110359 h 528145"/>
              <a:gd name="connsiteX9" fmla="*/ 1237593 w 1324329"/>
              <a:gd name="connsiteY9" fmla="*/ 134007 h 528145"/>
              <a:gd name="connsiteX10" fmla="*/ 1261241 w 1324329"/>
              <a:gd name="connsiteY10" fmla="*/ 149772 h 528145"/>
              <a:gd name="connsiteX11" fmla="*/ 1269124 w 1324329"/>
              <a:gd name="connsiteY11" fmla="*/ 173421 h 528145"/>
              <a:gd name="connsiteX12" fmla="*/ 1284889 w 1324329"/>
              <a:gd name="connsiteY12" fmla="*/ 197069 h 528145"/>
              <a:gd name="connsiteX13" fmla="*/ 1300655 w 1324329"/>
              <a:gd name="connsiteY13" fmla="*/ 244365 h 528145"/>
              <a:gd name="connsiteX14" fmla="*/ 1316420 w 1324329"/>
              <a:gd name="connsiteY14" fmla="*/ 283779 h 528145"/>
              <a:gd name="connsiteX15" fmla="*/ 1324303 w 1324329"/>
              <a:gd name="connsiteY15" fmla="*/ 528145 h 528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4329" h="528145">
                <a:moveTo>
                  <a:pt x="0" y="0"/>
                </a:moveTo>
                <a:cubicBezTo>
                  <a:pt x="2628" y="13138"/>
                  <a:pt x="451" y="28266"/>
                  <a:pt x="7883" y="39414"/>
                </a:cubicBezTo>
                <a:cubicBezTo>
                  <a:pt x="12492" y="46327"/>
                  <a:pt x="24618" y="42687"/>
                  <a:pt x="31531" y="47296"/>
                </a:cubicBezTo>
                <a:cubicBezTo>
                  <a:pt x="40807" y="53480"/>
                  <a:pt x="45500" y="65414"/>
                  <a:pt x="55179" y="70945"/>
                </a:cubicBezTo>
                <a:cubicBezTo>
                  <a:pt x="67569" y="78025"/>
                  <a:pt x="139723" y="86401"/>
                  <a:pt x="141889" y="86710"/>
                </a:cubicBezTo>
                <a:lnTo>
                  <a:pt x="725214" y="78828"/>
                </a:lnTo>
                <a:cubicBezTo>
                  <a:pt x="864501" y="78828"/>
                  <a:pt x="1003893" y="79637"/>
                  <a:pt x="1143000" y="86710"/>
                </a:cubicBezTo>
                <a:cubicBezTo>
                  <a:pt x="1159597" y="87554"/>
                  <a:pt x="1174531" y="97221"/>
                  <a:pt x="1190296" y="102476"/>
                </a:cubicBezTo>
                <a:lnTo>
                  <a:pt x="1213945" y="110359"/>
                </a:lnTo>
                <a:cubicBezTo>
                  <a:pt x="1221828" y="118242"/>
                  <a:pt x="1229029" y="126870"/>
                  <a:pt x="1237593" y="134007"/>
                </a:cubicBezTo>
                <a:cubicBezTo>
                  <a:pt x="1244871" y="140072"/>
                  <a:pt x="1255323" y="142374"/>
                  <a:pt x="1261241" y="149772"/>
                </a:cubicBezTo>
                <a:cubicBezTo>
                  <a:pt x="1266432" y="156261"/>
                  <a:pt x="1265408" y="165989"/>
                  <a:pt x="1269124" y="173421"/>
                </a:cubicBezTo>
                <a:cubicBezTo>
                  <a:pt x="1273361" y="181895"/>
                  <a:pt x="1281041" y="188412"/>
                  <a:pt x="1284889" y="197069"/>
                </a:cubicBezTo>
                <a:cubicBezTo>
                  <a:pt x="1291638" y="212255"/>
                  <a:pt x="1294483" y="228935"/>
                  <a:pt x="1300655" y="244365"/>
                </a:cubicBezTo>
                <a:lnTo>
                  <a:pt x="1316420" y="283779"/>
                </a:lnTo>
                <a:cubicBezTo>
                  <a:pt x="1325216" y="486084"/>
                  <a:pt x="1324303" y="404591"/>
                  <a:pt x="1324303" y="528145"/>
                </a:cubicBezTo>
              </a:path>
            </a:pathLst>
          </a:custGeom>
          <a:ln>
            <a:solidFill>
              <a:srgbClr val="FF0000"/>
            </a:solidFill>
            <a:headEnd w="med" len="med"/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public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F35092AE-23E8-4651-9A19-13C526F23DFC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68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private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en-US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DD2DDD7A-B26E-4F58-AA24-2B3D64DA66A0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29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i="1" dirty="0"/>
              <a:t>none</a:t>
            </a:r>
            <a:r>
              <a:rPr lang="en-US" dirty="0"/>
              <a:t> = </a:t>
            </a:r>
            <a:r>
              <a:rPr lang="en-US" b="0" dirty="0"/>
              <a:t>private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DD2DDD7A-B26E-4F58-AA24-2B3D64DA66A0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38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protected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283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IF, and ONLY IF it has C or Y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cs-CZ" sz="1000" noProof="1">
                <a:highlight>
                  <a:srgbClr val="FFFFFF"/>
                </a:highlight>
                <a:latin typeface="Consolas" panose="020B0609020204030204" pitchFamily="49" charset="0"/>
              </a:rPr>
              <a:t>(see </a:t>
            </a:r>
            <a:r>
              <a:rPr lang="cs-CZ" sz="1000" u="sng" noProof="1">
                <a:highlight>
                  <a:srgbClr val="FFFFFF"/>
                </a:highlight>
                <a:latin typeface="Consolas" panose="020B0609020204030204" pitchFamily="49" charset="0"/>
              </a:rPr>
              <a:t>ProtectedMemberVisibility.csproj</a:t>
            </a:r>
            <a:r>
              <a:rPr lang="cs-CZ" sz="1000" noProof="1">
                <a:highlight>
                  <a:srgbClr val="FFFFFF"/>
                </a:highlight>
                <a:latin typeface="Consolas" panose="020B0609020204030204" pitchFamily="49" charset="0"/>
              </a:rPr>
              <a:t> for details!)</a:t>
            </a: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protected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612004CE-9397-4182-B4A9-B62C0BA0D375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26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Visibility: </a:t>
            </a:r>
            <a:r>
              <a:rPr lang="en-US" b="0" dirty="0"/>
              <a:t>internal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member,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IF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, and ONLY IF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it has 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instance!</a:t>
            </a:r>
            <a:endParaRPr lang="cs-CZ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member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internal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978560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07306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2755BD7D-4804-46F2-9CD8-431A3EAE8B5E}"/>
              </a:ext>
            </a:extLst>
          </p:cNvPr>
          <p:cNvSpPr/>
          <p:nvPr/>
        </p:nvSpPr>
        <p:spPr>
          <a:xfrm>
            <a:off x="431656" y="1700808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383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CE2F3F27-4999-4D17-8A1C-7755652D0DE7}"/>
              </a:ext>
            </a:extLst>
          </p:cNvPr>
          <p:cNvSpPr/>
          <p:nvPr/>
        </p:nvSpPr>
        <p:spPr>
          <a:xfrm>
            <a:off x="0" y="-1"/>
            <a:ext cx="9144000" cy="804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Type Visibility: </a:t>
            </a:r>
            <a:r>
              <a:rPr lang="en-US" b="0" dirty="0"/>
              <a:t>internal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and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then its member visibility applies)        </a:t>
            </a: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b="1" noProof="1">
                <a:solidFill>
                  <a:srgbClr val="0000FF"/>
                </a:solidFill>
                <a:latin typeface="Consolas" panose="020B0609020204030204" pitchFamily="49" charset="0"/>
              </a:rPr>
              <a:t>internal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68735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198968"/>
            <a:ext cx="144016" cy="1440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2755BD7D-4804-46F2-9CD8-431A3EAE8B5E}"/>
              </a:ext>
            </a:extLst>
          </p:cNvPr>
          <p:cNvSpPr/>
          <p:nvPr/>
        </p:nvSpPr>
        <p:spPr>
          <a:xfrm>
            <a:off x="431655" y="3068931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338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CE2F3F27-4999-4D17-8A1C-7755652D0DE7}"/>
              </a:ext>
            </a:extLst>
          </p:cNvPr>
          <p:cNvSpPr/>
          <p:nvPr/>
        </p:nvSpPr>
        <p:spPr>
          <a:xfrm>
            <a:off x="0" y="-1"/>
            <a:ext cx="9144000" cy="804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D4E8C-FCF2-4AFD-9E80-6514272E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Type Visibility: </a:t>
            </a:r>
            <a:r>
              <a:rPr lang="en-US" i="1" dirty="0"/>
              <a:t>none</a:t>
            </a:r>
            <a:r>
              <a:rPr lang="en-US" dirty="0"/>
              <a:t> = </a:t>
            </a:r>
            <a:r>
              <a:rPr lang="en-US" b="0" dirty="0"/>
              <a:t>internal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4AC99E-6A01-444D-BB37-FBE309443EA3}"/>
              </a:ext>
            </a:extLst>
          </p:cNvPr>
          <p:cNvSpPr/>
          <p:nvPr/>
        </p:nvSpPr>
        <p:spPr>
          <a:xfrm>
            <a:off x="4860032" y="1278558"/>
            <a:ext cx="417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YES</a:t>
            </a:r>
            <a:r>
              <a:rPr lang="en-US" sz="1000" dirty="0">
                <a:solidFill>
                  <a:srgbClr val="92D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this code can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  <a:p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cs-CZ" sz="1000" dirty="0">
                <a:highlight>
                  <a:srgbClr val="FFFFFF"/>
                </a:highlight>
                <a:latin typeface="Consolas" panose="020B0609020204030204" pitchFamily="49" charset="0"/>
              </a:rPr>
              <a:t>and 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then its member visibility applies)        </a:t>
            </a:r>
          </a:p>
          <a:p>
            <a:endParaRPr lang="en-US" sz="1000" dirty="0"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sz="1000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NO</a:t>
            </a:r>
            <a:r>
              <a:rPr lang="en-US" sz="1000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this code can NOT access the </a:t>
            </a:r>
            <a:r>
              <a:rPr lang="en-US" sz="1000" b="1" dirty="0">
                <a:highlight>
                  <a:srgbClr val="FFFFFF"/>
                </a:highlight>
                <a:latin typeface="Consolas" panose="020B0609020204030204" pitchFamily="49" charset="0"/>
              </a:rPr>
              <a:t>highlighted</a:t>
            </a:r>
            <a:r>
              <a:rPr lang="en-US" sz="1000" dirty="0">
                <a:highlight>
                  <a:srgbClr val="FFFFFF"/>
                </a:highlight>
                <a:latin typeface="Consolas" panose="020B0609020204030204" pitchFamily="49" charset="0"/>
              </a:rPr>
              <a:t> type</a:t>
            </a:r>
          </a:p>
        </p:txBody>
      </p:sp>
      <p:sp>
        <p:nvSpPr>
          <p:cNvPr id="8" name="Svitek: svislý 7">
            <a:extLst>
              <a:ext uri="{FF2B5EF4-FFF2-40B4-BE49-F238E27FC236}">
                <a16:creationId xmlns:a16="http://schemas.microsoft.com/office/drawing/2014/main" id="{751E1796-7D0B-460F-BA7C-CCEFA2F64E71}"/>
              </a:ext>
            </a:extLst>
          </p:cNvPr>
          <p:cNvSpPr/>
          <p:nvPr/>
        </p:nvSpPr>
        <p:spPr>
          <a:xfrm>
            <a:off x="107504" y="1015587"/>
            <a:ext cx="4032448" cy="3399260"/>
          </a:xfrm>
          <a:prstGeom prst="verticalScroll">
            <a:avLst>
              <a:gd name="adj" fmla="val 7882"/>
            </a:avLst>
          </a:prstGeom>
          <a:gradFill>
            <a:gsLst>
              <a:gs pos="0">
                <a:srgbClr val="CDF4FF"/>
              </a:gs>
              <a:gs pos="35000">
                <a:srgbClr val="DDF7FF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AB.cs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AlphaPrime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Nested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November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B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Bravo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C.cs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C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Charlie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BC4306C5-C2A3-4CF1-BD59-82B116AE6EEF}"/>
              </a:ext>
            </a:extLst>
          </p:cNvPr>
          <p:cNvCxnSpPr>
            <a:cxnSpLocks/>
          </p:cNvCxnSpPr>
          <p:nvPr/>
        </p:nvCxnSpPr>
        <p:spPr>
          <a:xfrm>
            <a:off x="611560" y="3573016"/>
            <a:ext cx="30963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A4382595-5DD8-4C34-A7AA-697530298275}"/>
              </a:ext>
            </a:extLst>
          </p:cNvPr>
          <p:cNvSpPr/>
          <p:nvPr/>
        </p:nvSpPr>
        <p:spPr>
          <a:xfrm>
            <a:off x="683568" y="1032337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Library.csproj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en-US" sz="1000" b="1" noProof="1">
                <a:latin typeface="Consolas" panose="020B0609020204030204" pitchFamily="49" charset="0"/>
              </a:rPr>
              <a:t>Library.dll</a:t>
            </a:r>
          </a:p>
        </p:txBody>
      </p:sp>
      <p:sp>
        <p:nvSpPr>
          <p:cNvPr id="12" name="Svitek: svislý 11">
            <a:extLst>
              <a:ext uri="{FF2B5EF4-FFF2-40B4-BE49-F238E27FC236}">
                <a16:creationId xmlns:a16="http://schemas.microsoft.com/office/drawing/2014/main" id="{FD998B12-EEDE-40FE-8BFD-782FEDCFEB9A}"/>
              </a:ext>
            </a:extLst>
          </p:cNvPr>
          <p:cNvSpPr/>
          <p:nvPr/>
        </p:nvSpPr>
        <p:spPr>
          <a:xfrm>
            <a:off x="75559" y="4725144"/>
            <a:ext cx="4032448" cy="1777935"/>
          </a:xfrm>
          <a:prstGeom prst="verticalScroll">
            <a:avLst>
              <a:gd name="adj" fmla="val 15947"/>
            </a:avLst>
          </a:prstGeom>
          <a:gradFill>
            <a:gsLst>
              <a:gs pos="0">
                <a:srgbClr val="F6E6F6"/>
              </a:gs>
              <a:gs pos="35000">
                <a:srgbClr val="F8ECF8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52000" rIns="0" bIns="0" rtlCol="0" anchor="ctr"/>
          <a:lstStyle/>
          <a:p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// + source file: XY.cs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X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Xray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 </a:t>
            </a:r>
            <a:r>
              <a:rPr lang="en-US" sz="1000" noProof="1">
                <a:latin typeface="Consolas" panose="020B0609020204030204" pitchFamily="49" charset="0"/>
              </a:rPr>
              <a:t>...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 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Y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000" noProof="1">
                <a:solidFill>
                  <a:srgbClr val="2B91AF"/>
                </a:solidFill>
                <a:latin typeface="Consolas" panose="020B0609020204030204" pitchFamily="49" charset="0"/>
              </a:rPr>
              <a:t>A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{</a:t>
            </a:r>
            <a:endParaRPr lang="en-US" sz="1000" noProof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sz="1000" noProof="1">
                <a:solidFill>
                  <a:srgbClr val="0000FF"/>
                </a:solidFill>
                <a:latin typeface="Consolas" panose="020B0609020204030204" pitchFamily="49" charset="0"/>
              </a:rPr>
              <a:t>    ? </a:t>
            </a:r>
            <a:r>
              <a:rPr lang="en-US" sz="1000" noProof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000" noProof="1">
                <a:solidFill>
                  <a:srgbClr val="000000"/>
                </a:solidFill>
                <a:latin typeface="Consolas" panose="020B0609020204030204" pitchFamily="49" charset="0"/>
              </a:rPr>
              <a:t> Yenkee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() {</a:t>
            </a:r>
            <a:r>
              <a:rPr lang="cs-CZ" sz="1000" noProof="1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cs-CZ" sz="1000" dirty="0">
                <a:latin typeface="Consolas" panose="020B0609020204030204" pitchFamily="49" charset="0"/>
              </a:rPr>
              <a:t>...</a:t>
            </a:r>
            <a:r>
              <a:rPr lang="cs-CZ" sz="1000" dirty="0">
                <a:solidFill>
                  <a:srgbClr val="D86AC2"/>
                </a:solidFill>
                <a:latin typeface="Consolas" panose="020B0609020204030204" pitchFamily="49" charset="0"/>
              </a:rPr>
              <a:t> </a:t>
            </a:r>
            <a:r>
              <a:rPr lang="en-US" sz="1000" noProof="1">
                <a:solidFill>
                  <a:srgbClr val="D86AC2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000" noProof="1">
                <a:solidFill>
                  <a:srgbClr val="1A94FF"/>
                </a:solidFill>
                <a:latin typeface="Consolas" panose="020B0609020204030204" pitchFamily="49" charset="0"/>
              </a:rPr>
              <a:t>}</a:t>
            </a:r>
            <a:endParaRPr lang="en-US" sz="1000" noProof="1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3B39D05-B14A-4A1D-9BDA-71E4B21CFEAA}"/>
              </a:ext>
            </a:extLst>
          </p:cNvPr>
          <p:cNvSpPr/>
          <p:nvPr/>
        </p:nvSpPr>
        <p:spPr>
          <a:xfrm>
            <a:off x="723631" y="4750988"/>
            <a:ext cx="3456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noProof="1">
                <a:latin typeface="Consolas" panose="020B0609020204030204" pitchFamily="49" charset="0"/>
              </a:rPr>
              <a:t>App.csproj -&gt;</a:t>
            </a:r>
            <a:r>
              <a:rPr lang="en-US" sz="1000" noProof="1">
                <a:latin typeface="Consolas" panose="020B0609020204030204" pitchFamily="49" charset="0"/>
              </a:rPr>
              <a:t> </a:t>
            </a:r>
            <a:r>
              <a:rPr lang="cs-CZ" sz="1000" b="1" noProof="1">
                <a:latin typeface="Consolas" panose="020B0609020204030204" pitchFamily="49" charset="0"/>
              </a:rPr>
              <a:t>App</a:t>
            </a:r>
            <a:r>
              <a:rPr lang="en-US" sz="1000" b="1" noProof="1">
                <a:latin typeface="Consolas" panose="020B0609020204030204" pitchFamily="49" charset="0"/>
              </a:rPr>
              <a:t>.dll</a:t>
            </a:r>
            <a:r>
              <a:rPr lang="cs-CZ" sz="1000" noProof="1">
                <a:latin typeface="Consolas" panose="020B0609020204030204" pitchFamily="49" charset="0"/>
              </a:rPr>
              <a:t> (</a:t>
            </a:r>
            <a:r>
              <a:rPr lang="en-US" sz="1000" noProof="1">
                <a:solidFill>
                  <a:srgbClr val="008000"/>
                </a:solidFill>
                <a:latin typeface="Consolas" panose="020B0609020204030204" pitchFamily="49" charset="0"/>
              </a:rPr>
              <a:t>references Library.dll</a:t>
            </a:r>
            <a:r>
              <a:rPr lang="cs-CZ" sz="1000" noProof="1">
                <a:latin typeface="Consolas" panose="020B0609020204030204" pitchFamily="49" charset="0"/>
              </a:rPr>
              <a:t>)</a:t>
            </a:r>
            <a:endParaRPr lang="en-US" sz="1000" b="1" noProof="1">
              <a:latin typeface="Consolas" panose="020B0609020204030204" pitchFamily="49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BE5D8B4E-63D7-4E7B-A552-AF22B6FE2E52}"/>
              </a:ext>
            </a:extLst>
          </p:cNvPr>
          <p:cNvSpPr/>
          <p:nvPr/>
        </p:nvSpPr>
        <p:spPr>
          <a:xfrm>
            <a:off x="431655" y="1687352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BBF41F0-5482-4AF4-8DD1-254567072264}"/>
              </a:ext>
            </a:extLst>
          </p:cNvPr>
          <p:cNvSpPr/>
          <p:nvPr/>
        </p:nvSpPr>
        <p:spPr>
          <a:xfrm>
            <a:off x="4932040" y="1772816"/>
            <a:ext cx="144016" cy="1464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6974C506-77D4-42B1-876A-7356F686CFE8}"/>
              </a:ext>
            </a:extLst>
          </p:cNvPr>
          <p:cNvSpPr/>
          <p:nvPr/>
        </p:nvSpPr>
        <p:spPr>
          <a:xfrm>
            <a:off x="4932663" y="1322237"/>
            <a:ext cx="144016" cy="1464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F1F8CBC-1687-486F-86A6-C7077A640374}"/>
              </a:ext>
            </a:extLst>
          </p:cNvPr>
          <p:cNvSpPr/>
          <p:nvPr/>
        </p:nvSpPr>
        <p:spPr>
          <a:xfrm>
            <a:off x="431655" y="2296740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95ADA0BC-B784-481E-81DA-8D02CD8B18DF}"/>
              </a:ext>
            </a:extLst>
          </p:cNvPr>
          <p:cNvSpPr/>
          <p:nvPr/>
        </p:nvSpPr>
        <p:spPr>
          <a:xfrm>
            <a:off x="431655" y="3198968"/>
            <a:ext cx="144016" cy="1440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9552931-0FF6-485A-9723-E33F7F8AC654}"/>
              </a:ext>
            </a:extLst>
          </p:cNvPr>
          <p:cNvSpPr/>
          <p:nvPr/>
        </p:nvSpPr>
        <p:spPr>
          <a:xfrm>
            <a:off x="431655" y="3833618"/>
            <a:ext cx="144016" cy="41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A79FD29B-DEFF-40B0-9261-4B5ADAD11D57}"/>
              </a:ext>
            </a:extLst>
          </p:cNvPr>
          <p:cNvSpPr/>
          <p:nvPr/>
        </p:nvSpPr>
        <p:spPr>
          <a:xfrm>
            <a:off x="431655" y="5277559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A5ACC202-8FAB-4E4F-8B59-FA30B1D0699E}"/>
              </a:ext>
            </a:extLst>
          </p:cNvPr>
          <p:cNvSpPr/>
          <p:nvPr/>
        </p:nvSpPr>
        <p:spPr>
          <a:xfrm>
            <a:off x="431655" y="5898202"/>
            <a:ext cx="144016" cy="412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Volný tvar: obrazec 22">
            <a:extLst>
              <a:ext uri="{FF2B5EF4-FFF2-40B4-BE49-F238E27FC236}">
                <a16:creationId xmlns:a16="http://schemas.microsoft.com/office/drawing/2014/main" id="{8A7FE325-AB1D-4F7F-936F-BF13904A05F9}"/>
              </a:ext>
            </a:extLst>
          </p:cNvPr>
          <p:cNvSpPr/>
          <p:nvPr/>
        </p:nvSpPr>
        <p:spPr>
          <a:xfrm>
            <a:off x="3673366" y="4248807"/>
            <a:ext cx="591206" cy="591207"/>
          </a:xfrm>
          <a:custGeom>
            <a:avLst/>
            <a:gdLst>
              <a:gd name="connsiteX0" fmla="*/ 378372 w 591206"/>
              <a:gd name="connsiteY0" fmla="*/ 591207 h 591207"/>
              <a:gd name="connsiteX1" fmla="*/ 441434 w 591206"/>
              <a:gd name="connsiteY1" fmla="*/ 583324 h 591207"/>
              <a:gd name="connsiteX2" fmla="*/ 465082 w 591206"/>
              <a:gd name="connsiteY2" fmla="*/ 575441 h 591207"/>
              <a:gd name="connsiteX3" fmla="*/ 504496 w 591206"/>
              <a:gd name="connsiteY3" fmla="*/ 567559 h 591207"/>
              <a:gd name="connsiteX4" fmla="*/ 528144 w 591206"/>
              <a:gd name="connsiteY4" fmla="*/ 551793 h 591207"/>
              <a:gd name="connsiteX5" fmla="*/ 551793 w 591206"/>
              <a:gd name="connsiteY5" fmla="*/ 543910 h 591207"/>
              <a:gd name="connsiteX6" fmla="*/ 559675 w 591206"/>
              <a:gd name="connsiteY6" fmla="*/ 520262 h 591207"/>
              <a:gd name="connsiteX7" fmla="*/ 591206 w 591206"/>
              <a:gd name="connsiteY7" fmla="*/ 472965 h 591207"/>
              <a:gd name="connsiteX8" fmla="*/ 583324 w 591206"/>
              <a:gd name="connsiteY8" fmla="*/ 362607 h 591207"/>
              <a:gd name="connsiteX9" fmla="*/ 543910 w 591206"/>
              <a:gd name="connsiteY9" fmla="*/ 291662 h 591207"/>
              <a:gd name="connsiteX10" fmla="*/ 528144 w 591206"/>
              <a:gd name="connsiteY10" fmla="*/ 260131 h 591207"/>
              <a:gd name="connsiteX11" fmla="*/ 433551 w 591206"/>
              <a:gd name="connsiteY11" fmla="*/ 212834 h 591207"/>
              <a:gd name="connsiteX12" fmla="*/ 394137 w 591206"/>
              <a:gd name="connsiteY12" fmla="*/ 204952 h 591207"/>
              <a:gd name="connsiteX13" fmla="*/ 236482 w 591206"/>
              <a:gd name="connsiteY13" fmla="*/ 189186 h 591207"/>
              <a:gd name="connsiteX14" fmla="*/ 204951 w 591206"/>
              <a:gd name="connsiteY14" fmla="*/ 181303 h 591207"/>
              <a:gd name="connsiteX15" fmla="*/ 157655 w 591206"/>
              <a:gd name="connsiteY15" fmla="*/ 165538 h 591207"/>
              <a:gd name="connsiteX16" fmla="*/ 134006 w 591206"/>
              <a:gd name="connsiteY16" fmla="*/ 141890 h 591207"/>
              <a:gd name="connsiteX17" fmla="*/ 118241 w 591206"/>
              <a:gd name="connsiteY17" fmla="*/ 118241 h 591207"/>
              <a:gd name="connsiteX18" fmla="*/ 86710 w 591206"/>
              <a:gd name="connsiteY18" fmla="*/ 94593 h 591207"/>
              <a:gd name="connsiteX19" fmla="*/ 63062 w 591206"/>
              <a:gd name="connsiteY19" fmla="*/ 63062 h 591207"/>
              <a:gd name="connsiteX20" fmla="*/ 15765 w 591206"/>
              <a:gd name="connsiteY20" fmla="*/ 23648 h 591207"/>
              <a:gd name="connsiteX21" fmla="*/ 0 w 591206"/>
              <a:gd name="connsiteY21" fmla="*/ 0 h 59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91206" h="591207">
                <a:moveTo>
                  <a:pt x="378372" y="591207"/>
                </a:moveTo>
                <a:cubicBezTo>
                  <a:pt x="399393" y="588579"/>
                  <a:pt x="420591" y="587114"/>
                  <a:pt x="441434" y="583324"/>
                </a:cubicBezTo>
                <a:cubicBezTo>
                  <a:pt x="449609" y="581838"/>
                  <a:pt x="457021" y="577456"/>
                  <a:pt x="465082" y="575441"/>
                </a:cubicBezTo>
                <a:cubicBezTo>
                  <a:pt x="478080" y="572192"/>
                  <a:pt x="491358" y="570186"/>
                  <a:pt x="504496" y="567559"/>
                </a:cubicBezTo>
                <a:cubicBezTo>
                  <a:pt x="512379" y="562304"/>
                  <a:pt x="519670" y="556030"/>
                  <a:pt x="528144" y="551793"/>
                </a:cubicBezTo>
                <a:cubicBezTo>
                  <a:pt x="535576" y="548077"/>
                  <a:pt x="545917" y="549786"/>
                  <a:pt x="551793" y="543910"/>
                </a:cubicBezTo>
                <a:cubicBezTo>
                  <a:pt x="557668" y="538035"/>
                  <a:pt x="555640" y="527525"/>
                  <a:pt x="559675" y="520262"/>
                </a:cubicBezTo>
                <a:cubicBezTo>
                  <a:pt x="568877" y="503698"/>
                  <a:pt x="591206" y="472965"/>
                  <a:pt x="591206" y="472965"/>
                </a:cubicBezTo>
                <a:cubicBezTo>
                  <a:pt x="588579" y="436179"/>
                  <a:pt x="588795" y="399079"/>
                  <a:pt x="583324" y="362607"/>
                </a:cubicBezTo>
                <a:cubicBezTo>
                  <a:pt x="573456" y="296819"/>
                  <a:pt x="572988" y="332371"/>
                  <a:pt x="543910" y="291662"/>
                </a:cubicBezTo>
                <a:cubicBezTo>
                  <a:pt x="537080" y="282100"/>
                  <a:pt x="536453" y="268440"/>
                  <a:pt x="528144" y="260131"/>
                </a:cubicBezTo>
                <a:cubicBezTo>
                  <a:pt x="504893" y="236880"/>
                  <a:pt x="465606" y="219244"/>
                  <a:pt x="433551" y="212834"/>
                </a:cubicBezTo>
                <a:cubicBezTo>
                  <a:pt x="420413" y="210207"/>
                  <a:pt x="407440" y="206548"/>
                  <a:pt x="394137" y="204952"/>
                </a:cubicBezTo>
                <a:cubicBezTo>
                  <a:pt x="341699" y="198660"/>
                  <a:pt x="289034" y="194441"/>
                  <a:pt x="236482" y="189186"/>
                </a:cubicBezTo>
                <a:cubicBezTo>
                  <a:pt x="225972" y="186558"/>
                  <a:pt x="215328" y="184416"/>
                  <a:pt x="204951" y="181303"/>
                </a:cubicBezTo>
                <a:cubicBezTo>
                  <a:pt x="189034" y="176528"/>
                  <a:pt x="157655" y="165538"/>
                  <a:pt x="157655" y="165538"/>
                </a:cubicBezTo>
                <a:cubicBezTo>
                  <a:pt x="149772" y="157655"/>
                  <a:pt x="141143" y="150454"/>
                  <a:pt x="134006" y="141890"/>
                </a:cubicBezTo>
                <a:cubicBezTo>
                  <a:pt x="127941" y="134612"/>
                  <a:pt x="124940" y="124940"/>
                  <a:pt x="118241" y="118241"/>
                </a:cubicBezTo>
                <a:cubicBezTo>
                  <a:pt x="108951" y="108951"/>
                  <a:pt x="96000" y="103883"/>
                  <a:pt x="86710" y="94593"/>
                </a:cubicBezTo>
                <a:cubicBezTo>
                  <a:pt x="77420" y="85303"/>
                  <a:pt x="71612" y="73037"/>
                  <a:pt x="63062" y="63062"/>
                </a:cubicBezTo>
                <a:cubicBezTo>
                  <a:pt x="42832" y="39461"/>
                  <a:pt x="40090" y="39865"/>
                  <a:pt x="15765" y="23648"/>
                </a:cubicBezTo>
                <a:lnTo>
                  <a:pt x="0" y="0"/>
                </a:lnTo>
              </a:path>
            </a:pathLst>
          </a:custGeom>
          <a:ln>
            <a:headEnd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2755BD7D-4804-46F2-9CD8-431A3EAE8B5E}"/>
              </a:ext>
            </a:extLst>
          </p:cNvPr>
          <p:cNvSpPr/>
          <p:nvPr/>
        </p:nvSpPr>
        <p:spPr>
          <a:xfrm>
            <a:off x="431655" y="3068931"/>
            <a:ext cx="144016" cy="105983"/>
          </a:xfrm>
          <a:prstGeom prst="rightArrow">
            <a:avLst>
              <a:gd name="adj1" fmla="val 50000"/>
              <a:gd name="adj2" fmla="val 8819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370837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4367</TotalTime>
  <Words>3106</Words>
  <Application>Microsoft Office PowerPoint</Application>
  <PresentationFormat>Předvádění na obrazovce (4:3)</PresentationFormat>
  <Paragraphs>548</Paragraphs>
  <Slides>19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7" baseType="lpstr">
      <vt:lpstr>Arial</vt:lpstr>
      <vt:lpstr>Calibri</vt:lpstr>
      <vt:lpstr>Consolas</vt:lpstr>
      <vt:lpstr>Courier New</vt:lpstr>
      <vt:lpstr>Times New Roman</vt:lpstr>
      <vt:lpstr>Verdana</vt:lpstr>
      <vt:lpstr>Wingdings</vt:lpstr>
      <vt:lpstr>D3S template</vt:lpstr>
      <vt:lpstr>Programming in C# Language 8th Lecture</vt:lpstr>
      <vt:lpstr>Properties Recap: Original/Decompiled</vt:lpstr>
      <vt:lpstr>Member Visibility: public</vt:lpstr>
      <vt:lpstr>Member Visibility: private</vt:lpstr>
      <vt:lpstr>Member Visibility: none = private</vt:lpstr>
      <vt:lpstr>Member Visibility: protected</vt:lpstr>
      <vt:lpstr>Member Visibility: internal</vt:lpstr>
      <vt:lpstr>Top-level Type Visibility: internal</vt:lpstr>
      <vt:lpstr>Top-level Type Visibility: none = internal</vt:lpstr>
      <vt:lpstr>Top-level Type Visibility: public</vt:lpstr>
      <vt:lpstr>Top-level Type Visibility: file (C# 11)</vt:lpstr>
      <vt:lpstr>Member Visibility: protected internal</vt:lpstr>
      <vt:lpstr>Member Visibility: private protected</vt:lpstr>
      <vt:lpstr>Visibility</vt:lpstr>
      <vt:lpstr>BONUS SLIDES FOLLOW</vt:lpstr>
      <vt:lpstr>Indexers (parametric properties)</vt:lpstr>
      <vt:lpstr>Indexers (other example 1)</vt:lpstr>
      <vt:lpstr>Indexers (other example 2)</vt:lpstr>
      <vt:lpstr>Special Operator Methods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Pavel Ježek</cp:lastModifiedBy>
  <cp:revision>142</cp:revision>
  <dcterms:created xsi:type="dcterms:W3CDTF">2006-10-10T18:27:24Z</dcterms:created>
  <dcterms:modified xsi:type="dcterms:W3CDTF">2025-11-20T12:40:47Z</dcterms:modified>
</cp:coreProperties>
</file>