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sldIdLst>
    <p:sldId id="256" r:id="rId2"/>
    <p:sldId id="363" r:id="rId3"/>
    <p:sldId id="364" r:id="rId4"/>
    <p:sldId id="366" r:id="rId5"/>
    <p:sldId id="381" r:id="rId6"/>
    <p:sldId id="382" r:id="rId7"/>
    <p:sldId id="481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63" autoAdjust="0"/>
    <p:restoredTop sz="94654" autoAdjust="0"/>
  </p:normalViewPr>
  <p:slideViewPr>
    <p:cSldViewPr>
      <p:cViewPr varScale="1">
        <p:scale>
          <a:sx n="121" d="100"/>
          <a:sy n="121" d="100"/>
        </p:scale>
        <p:origin x="19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C22BE-C237-49E6-8098-C33A48402A3F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5C4F5-2465-4F05-86E9-B0E5FABA98A4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5C4F5-2465-4F05-86E9-B0E5FABA98A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5C4F5-2465-4F05-86E9-B0E5FABA98A4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708025"/>
            <a:ext cx="4532312" cy="339883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18000"/>
            <a:ext cx="5029200" cy="4106863"/>
          </a:xfrm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Programming in C# Language</a:t>
            </a:r>
            <a:br>
              <a:rPr lang="en-US" dirty="0"/>
            </a:br>
            <a:r>
              <a:rPr lang="cs-CZ" dirty="0"/>
              <a:t>10</a:t>
            </a:r>
            <a:r>
              <a:rPr lang="cs-CZ" baseline="30000" dirty="0"/>
              <a:t>th</a:t>
            </a:r>
            <a:r>
              <a:rPr lang="en-US" dirty="0"/>
              <a:t> Lecture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Pavel</a:t>
            </a:r>
            <a:r>
              <a:rPr lang="en-US" dirty="0"/>
              <a:t> Je</a:t>
            </a:r>
            <a:r>
              <a:rPr lang="cs-CZ" dirty="0" err="1"/>
              <a:t>žek</a:t>
            </a:r>
            <a:br>
              <a:rPr lang="en-US" dirty="0"/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pavel.jezek@d3s.mff.cuni.cz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412875"/>
            <a:ext cx="4598988" cy="131445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b="1" dirty="0">
                <a:latin typeface="Arial" pitchFamily="34" charset="0"/>
                <a:cs typeface="Arial" pitchFamily="34" charset="0"/>
              </a:rPr>
              <a:t>value parameters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 (input parameters)</a:t>
            </a:r>
          </a:p>
          <a:p>
            <a:pPr marL="228600" indent="-228600" eaLnBrk="1" hangingPunct="1">
              <a:spcBef>
                <a:spcPct val="3000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100" dirty="0"/>
              <a:t>	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x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 {x = x + 1;}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void f()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 3;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); //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== 3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}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029199" y="1484784"/>
            <a:ext cx="3673475" cy="1069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"call by value"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formal parameter is a copy of the</a:t>
            </a:r>
            <a:br>
              <a:rPr lang="en-US" sz="1600" dirty="0">
                <a:latin typeface="Times New Roman" pitchFamily="18" charset="0"/>
              </a:rPr>
            </a:br>
            <a:r>
              <a:rPr lang="en-US" sz="1600" dirty="0">
                <a:latin typeface="Times New Roman" pitchFamily="18" charset="0"/>
              </a:rPr>
              <a:t>	actual parameter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actual parameter is an expression</a:t>
            </a:r>
          </a:p>
        </p:txBody>
      </p:sp>
    </p:spTree>
    <p:extLst>
      <p:ext uri="{BB962C8B-B14F-4D97-AF65-F5344CB8AC3E}">
        <p14:creationId xmlns:p14="http://schemas.microsoft.com/office/powerpoint/2010/main" val="2705616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412875"/>
            <a:ext cx="4598988" cy="131445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b="1" dirty="0">
                <a:latin typeface="Arial" pitchFamily="34" charset="0"/>
                <a:cs typeface="Arial" pitchFamily="34" charset="0"/>
              </a:rPr>
              <a:t>value parameters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 (input parameters)</a:t>
            </a:r>
          </a:p>
          <a:p>
            <a:pPr marL="228600" indent="-228600" eaLnBrk="1" hangingPunct="1">
              <a:spcBef>
                <a:spcPct val="3000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100" dirty="0"/>
              <a:t>	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x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 {x = x + 1;}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void f()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 3;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); //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== 3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}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029199" y="1484784"/>
            <a:ext cx="3673475" cy="1069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"call by value"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formal parameter is a copy of the</a:t>
            </a:r>
            <a:br>
              <a:rPr lang="en-US" sz="1600" dirty="0">
                <a:latin typeface="Times New Roman" pitchFamily="18" charset="0"/>
              </a:rPr>
            </a:br>
            <a:r>
              <a:rPr lang="en-US" sz="1600" dirty="0">
                <a:latin typeface="Times New Roman" pitchFamily="18" charset="0"/>
              </a:rPr>
              <a:t>	actual parameter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actual parameter is an expression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5800" y="2895600"/>
            <a:ext cx="8016876" cy="1536700"/>
            <a:chOff x="432" y="1824"/>
            <a:chExt cx="5050" cy="968"/>
          </a:xfrm>
        </p:grpSpPr>
        <p:sp>
          <p:nvSpPr>
            <p:cNvPr id="16391" name="Text Box 9"/>
            <p:cNvSpPr txBox="1">
              <a:spLocks noChangeArrowheads="1"/>
            </p:cNvSpPr>
            <p:nvPr/>
          </p:nvSpPr>
          <p:spPr bwMode="auto">
            <a:xfrm>
              <a:off x="3168" y="1832"/>
              <a:ext cx="2314" cy="82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"call by reference"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formal parameter is an alias for the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	actual parameter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	(address of actual parameter is passed)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actual parameter must be a variable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6392" name="Rectangle 10"/>
            <p:cNvSpPr>
              <a:spLocks noChangeArrowheads="1"/>
            </p:cNvSpPr>
            <p:nvPr/>
          </p:nvSpPr>
          <p:spPr bwMode="auto">
            <a:xfrm>
              <a:off x="432" y="1824"/>
              <a:ext cx="2736" cy="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500" b="1" dirty="0"/>
                <a:t>ref parameters</a:t>
              </a:r>
              <a:r>
                <a:rPr lang="en-US" sz="1500" dirty="0"/>
                <a:t> (transient parameters)</a:t>
              </a:r>
            </a:p>
            <a:p>
              <a:pPr marL="228600" indent="-228600">
                <a:spcBef>
                  <a:spcPct val="3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100" dirty="0"/>
                <a:t>	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void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Inc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ref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x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 { x = x + 1; }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void f() {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= 3;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Inc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ref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); //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== 4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1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875"/>
            <a:ext cx="4598988" cy="13144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value parameters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(input parameters)</a:t>
            </a:r>
          </a:p>
          <a:p>
            <a:pPr marL="228600" indent="-228600" eaLnBrk="1" hangingPunct="1">
              <a:spcBef>
                <a:spcPct val="3000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100" dirty="0"/>
              <a:t>	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x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 {x = x + 1;}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void f()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 3;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Inc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); //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== 3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457200" algn="l"/>
              </a:tabLst>
            </a:pPr>
            <a:r>
              <a:rPr lang="en-US" sz="1500" dirty="0">
                <a:latin typeface="Consolas" pitchFamily="49" charset="0"/>
                <a:cs typeface="Consolas" pitchFamily="49" charset="0"/>
              </a:rPr>
              <a:t>	}</a:t>
            </a:r>
            <a:endParaRPr lang="en-US" sz="15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009360" y="1331913"/>
            <a:ext cx="3884188" cy="1069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"call by value"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formal parameter is a copy of the</a:t>
            </a:r>
            <a:br>
              <a:rPr lang="en-US" sz="1600" dirty="0">
                <a:latin typeface="Times New Roman" pitchFamily="18" charset="0"/>
              </a:rPr>
            </a:br>
            <a:r>
              <a:rPr lang="en-US" sz="1600" dirty="0">
                <a:latin typeface="Times New Roman" pitchFamily="18" charset="0"/>
              </a:rPr>
              <a:t>	actual parameter</a:t>
            </a:r>
          </a:p>
          <a:p>
            <a:pPr eaLnBrk="0" hangingPunct="0">
              <a:tabLst>
                <a:tab pos="228600" algn="l"/>
              </a:tabLst>
            </a:pPr>
            <a:r>
              <a:rPr lang="en-US" sz="1600" dirty="0">
                <a:latin typeface="Times New Roman" pitchFamily="18" charset="0"/>
              </a:rPr>
              <a:t>-	actual parameter is an expression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3528" y="4610100"/>
            <a:ext cx="8587096" cy="1905000"/>
            <a:chOff x="432" y="2904"/>
            <a:chExt cx="5177" cy="1200"/>
          </a:xfrm>
        </p:grpSpPr>
        <p:sp>
          <p:nvSpPr>
            <p:cNvPr id="16393" name="Text Box 6"/>
            <p:cNvSpPr txBox="1">
              <a:spLocks noChangeArrowheads="1"/>
            </p:cNvSpPr>
            <p:nvPr/>
          </p:nvSpPr>
          <p:spPr bwMode="auto">
            <a:xfrm>
              <a:off x="3257" y="2940"/>
              <a:ext cx="2352" cy="67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similar to ref parameters</a:t>
              </a:r>
              <a:br>
                <a:rPr lang="en-US" sz="1600" dirty="0">
                  <a:latin typeface="Times New Roman" pitchFamily="18" charset="0"/>
                </a:rPr>
              </a:br>
              <a:r>
                <a:rPr lang="en-US" sz="1600" dirty="0">
                  <a:latin typeface="Times New Roman" pitchFamily="18" charset="0"/>
                </a:rPr>
                <a:t>	but no value is passed by the caller.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must not be used in the method before</a:t>
              </a:r>
              <a:br>
                <a:rPr lang="en-US" sz="1600" dirty="0">
                  <a:latin typeface="Times New Roman" pitchFamily="18" charset="0"/>
                </a:rPr>
              </a:br>
              <a:r>
                <a:rPr lang="en-US" sz="1600" dirty="0">
                  <a:latin typeface="Times New Roman" pitchFamily="18" charset="0"/>
                </a:rPr>
                <a:t>	it got a value.</a:t>
              </a:r>
            </a:p>
          </p:txBody>
        </p:sp>
        <p:sp>
          <p:nvSpPr>
            <p:cNvPr id="16394" name="Rectangle 7"/>
            <p:cNvSpPr>
              <a:spLocks noChangeArrowheads="1"/>
            </p:cNvSpPr>
            <p:nvPr/>
          </p:nvSpPr>
          <p:spPr bwMode="auto">
            <a:xfrm>
              <a:off x="432" y="2904"/>
              <a:ext cx="2736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500" b="1" dirty="0"/>
                <a:t>out parameters</a:t>
              </a:r>
              <a:r>
                <a:rPr lang="en-US" sz="1500" dirty="0"/>
                <a:t> (output parameters)</a:t>
              </a:r>
            </a:p>
            <a:p>
              <a:pPr marL="228600" indent="-228600">
                <a:spcBef>
                  <a:spcPct val="3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100" dirty="0"/>
                <a:t>	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void Read 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out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first, out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next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 {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first =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Console.Read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();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next =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Console.Read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();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}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void f() {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first, next;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Read(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out first, out next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}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23528" y="2895600"/>
            <a:ext cx="8569328" cy="1536700"/>
            <a:chOff x="432" y="1824"/>
            <a:chExt cx="5398" cy="968"/>
          </a:xfrm>
        </p:grpSpPr>
        <p:sp>
          <p:nvSpPr>
            <p:cNvPr id="16391" name="Text Box 9"/>
            <p:cNvSpPr txBox="1">
              <a:spLocks noChangeArrowheads="1"/>
            </p:cNvSpPr>
            <p:nvPr/>
          </p:nvSpPr>
          <p:spPr bwMode="auto">
            <a:xfrm>
              <a:off x="3384" y="1832"/>
              <a:ext cx="2446" cy="82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"call by reference"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formal parameter is an alias for the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	actual parameter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	(address of actual parameter is passed)</a:t>
              </a:r>
            </a:p>
            <a:p>
              <a:pPr eaLnBrk="0" hangingPunct="0">
                <a:tabLst>
                  <a:tab pos="228600" algn="l"/>
                </a:tabLst>
              </a:pPr>
              <a:r>
                <a:rPr lang="en-US" sz="1600" dirty="0">
                  <a:latin typeface="Times New Roman" pitchFamily="18" charset="0"/>
                </a:rPr>
                <a:t>-	actual parameter must be a variable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6392" name="Rectangle 10"/>
            <p:cNvSpPr>
              <a:spLocks noChangeArrowheads="1"/>
            </p:cNvSpPr>
            <p:nvPr/>
          </p:nvSpPr>
          <p:spPr bwMode="auto">
            <a:xfrm>
              <a:off x="432" y="1824"/>
              <a:ext cx="2736" cy="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500" b="1" dirty="0"/>
                <a:t>ref parameters</a:t>
              </a:r>
              <a:r>
                <a:rPr lang="en-US" sz="1500" dirty="0"/>
                <a:t> (transient parameters)</a:t>
              </a:r>
            </a:p>
            <a:p>
              <a:pPr marL="228600" indent="-228600">
                <a:spcBef>
                  <a:spcPct val="3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100" dirty="0"/>
                <a:t>	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void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Inc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ref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x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 { x = x + 1; }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void f() {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int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= 3;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	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Inc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sz="14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ref </a:t>
              </a:r>
              <a:r>
                <a:rPr lang="en-US" sz="1400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); // </a:t>
              </a:r>
              <a:r>
                <a:rPr lang="en-US" sz="1400" dirty="0" err="1">
                  <a:latin typeface="Consolas" pitchFamily="49" charset="0"/>
                  <a:cs typeface="Consolas" pitchFamily="49" charset="0"/>
                </a:rPr>
                <a:t>val</a:t>
              </a:r>
              <a:r>
                <a:rPr lang="en-US" sz="1400" dirty="0">
                  <a:latin typeface="Consolas" pitchFamily="49" charset="0"/>
                  <a:cs typeface="Consolas" pitchFamily="49" charset="0"/>
                </a:rPr>
                <a:t> == 4</a:t>
              </a:r>
            </a:p>
            <a:p>
              <a:pPr marL="228600" indent="-228600">
                <a:buClr>
                  <a:schemeClr val="tx2"/>
                </a:buClr>
                <a:buSzPct val="70000"/>
                <a:buFont typeface="Wingdings" pitchFamily="2" charset="2"/>
                <a:buNone/>
                <a:tabLst>
                  <a:tab pos="457200" algn="l"/>
                </a:tabLst>
              </a:pPr>
              <a:r>
                <a:rPr lang="en-US" sz="1400" dirty="0">
                  <a:latin typeface="Consolas" pitchFamily="49" charset="0"/>
                  <a:cs typeface="Consolas" pitchFamily="49" charset="0"/>
                </a:rPr>
                <a:t>	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714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Volný tvar 47"/>
          <p:cNvSpPr/>
          <p:nvPr/>
        </p:nvSpPr>
        <p:spPr>
          <a:xfrm>
            <a:off x="255224" y="1082309"/>
            <a:ext cx="8600345" cy="4800384"/>
          </a:xfrm>
          <a:custGeom>
            <a:avLst/>
            <a:gdLst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18732 w 8600345"/>
              <a:gd name="connsiteY6" fmla="*/ 3060713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97665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036421 w 8600345"/>
              <a:gd name="connsiteY7" fmla="*/ 3410669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39622 w 8600345"/>
              <a:gd name="connsiteY7" fmla="*/ 3715469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00345" h="4800384">
                <a:moveTo>
                  <a:pt x="3853932" y="1424"/>
                </a:moveTo>
                <a:cubicBezTo>
                  <a:pt x="3547251" y="7068"/>
                  <a:pt x="3293250" y="-41850"/>
                  <a:pt x="3063709" y="159469"/>
                </a:cubicBezTo>
                <a:cubicBezTo>
                  <a:pt x="2834168" y="360788"/>
                  <a:pt x="2915072" y="898891"/>
                  <a:pt x="2476687" y="1209335"/>
                </a:cubicBezTo>
                <a:cubicBezTo>
                  <a:pt x="2038302" y="1519779"/>
                  <a:pt x="845442" y="1785068"/>
                  <a:pt x="433398" y="2022135"/>
                </a:cubicBezTo>
                <a:cubicBezTo>
                  <a:pt x="21354" y="2259202"/>
                  <a:pt x="-16276" y="2460520"/>
                  <a:pt x="4420" y="2631735"/>
                </a:cubicBezTo>
                <a:cubicBezTo>
                  <a:pt x="25116" y="2802950"/>
                  <a:pt x="265946" y="2959113"/>
                  <a:pt x="557576" y="3049424"/>
                </a:cubicBezTo>
                <a:cubicBezTo>
                  <a:pt x="849206" y="3139735"/>
                  <a:pt x="1473858" y="3062594"/>
                  <a:pt x="1754199" y="3173601"/>
                </a:cubicBezTo>
                <a:cubicBezTo>
                  <a:pt x="2034540" y="3284608"/>
                  <a:pt x="2138022" y="3516032"/>
                  <a:pt x="2239622" y="3715469"/>
                </a:cubicBezTo>
                <a:cubicBezTo>
                  <a:pt x="2341222" y="3914906"/>
                  <a:pt x="2301709" y="4197129"/>
                  <a:pt x="2363798" y="4370225"/>
                </a:cubicBezTo>
                <a:cubicBezTo>
                  <a:pt x="2425887" y="4543321"/>
                  <a:pt x="2446584" y="4691958"/>
                  <a:pt x="2612154" y="4754047"/>
                </a:cubicBezTo>
                <a:cubicBezTo>
                  <a:pt x="2777724" y="4816136"/>
                  <a:pt x="3155902" y="4737114"/>
                  <a:pt x="3357220" y="4742758"/>
                </a:cubicBezTo>
                <a:cubicBezTo>
                  <a:pt x="3558538" y="4748402"/>
                  <a:pt x="3710939" y="4831187"/>
                  <a:pt x="3820065" y="4787913"/>
                </a:cubicBezTo>
                <a:cubicBezTo>
                  <a:pt x="3929191" y="4744639"/>
                  <a:pt x="4011976" y="4614817"/>
                  <a:pt x="4011976" y="4483113"/>
                </a:cubicBezTo>
                <a:cubicBezTo>
                  <a:pt x="4011976" y="4351409"/>
                  <a:pt x="3914139" y="4193365"/>
                  <a:pt x="3820065" y="3997691"/>
                </a:cubicBezTo>
                <a:cubicBezTo>
                  <a:pt x="3725991" y="3802017"/>
                  <a:pt x="3441888" y="3472758"/>
                  <a:pt x="3447532" y="3309069"/>
                </a:cubicBezTo>
                <a:cubicBezTo>
                  <a:pt x="3453176" y="3145380"/>
                  <a:pt x="3667665" y="3038136"/>
                  <a:pt x="3853932" y="3015558"/>
                </a:cubicBezTo>
                <a:cubicBezTo>
                  <a:pt x="4040199" y="2992980"/>
                  <a:pt x="4194480" y="3128447"/>
                  <a:pt x="4565132" y="3173602"/>
                </a:cubicBezTo>
                <a:cubicBezTo>
                  <a:pt x="4935784" y="3218757"/>
                  <a:pt x="5541621" y="3275202"/>
                  <a:pt x="6077843" y="3286491"/>
                </a:cubicBezTo>
                <a:cubicBezTo>
                  <a:pt x="6614065" y="3297780"/>
                  <a:pt x="7387354" y="3305305"/>
                  <a:pt x="7782465" y="3241335"/>
                </a:cubicBezTo>
                <a:cubicBezTo>
                  <a:pt x="8177576" y="3177365"/>
                  <a:pt x="8313042" y="3079528"/>
                  <a:pt x="8448509" y="2902669"/>
                </a:cubicBezTo>
                <a:cubicBezTo>
                  <a:pt x="8583976" y="2725810"/>
                  <a:pt x="8614080" y="2400313"/>
                  <a:pt x="8595265" y="2180180"/>
                </a:cubicBezTo>
                <a:cubicBezTo>
                  <a:pt x="8576450" y="1960047"/>
                  <a:pt x="8365724" y="1783187"/>
                  <a:pt x="8335620" y="1581869"/>
                </a:cubicBezTo>
                <a:cubicBezTo>
                  <a:pt x="8305516" y="1380551"/>
                  <a:pt x="8448510" y="1143484"/>
                  <a:pt x="8414643" y="972269"/>
                </a:cubicBezTo>
                <a:cubicBezTo>
                  <a:pt x="8380776" y="801054"/>
                  <a:pt x="8358198" y="624195"/>
                  <a:pt x="8132420" y="554580"/>
                </a:cubicBezTo>
                <a:cubicBezTo>
                  <a:pt x="7906642" y="484965"/>
                  <a:pt x="7406168" y="558343"/>
                  <a:pt x="7059976" y="554580"/>
                </a:cubicBezTo>
                <a:cubicBezTo>
                  <a:pt x="6713784" y="550817"/>
                  <a:pt x="6414628" y="603498"/>
                  <a:pt x="6055265" y="532002"/>
                </a:cubicBezTo>
                <a:cubicBezTo>
                  <a:pt x="5695902" y="460506"/>
                  <a:pt x="5274450" y="215913"/>
                  <a:pt x="4903798" y="125602"/>
                </a:cubicBezTo>
                <a:cubicBezTo>
                  <a:pt x="4533146" y="35291"/>
                  <a:pt x="4160613" y="-4220"/>
                  <a:pt x="3853932" y="1424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154167" y="4316290"/>
            <a:ext cx="8060869" cy="2253843"/>
          </a:xfrm>
          <a:custGeom>
            <a:avLst/>
            <a:gdLst>
              <a:gd name="connsiteX0" fmla="*/ 1146711 w 8063525"/>
              <a:gd name="connsiteY0" fmla="*/ 20185 h 2289251"/>
              <a:gd name="connsiteX1" fmla="*/ 570978 w 8063525"/>
              <a:gd name="connsiteY1" fmla="*/ 20185 h 2289251"/>
              <a:gd name="connsiteX2" fmla="*/ 221022 w 8063525"/>
              <a:gd name="connsiteY2" fmla="*/ 268540 h 2289251"/>
              <a:gd name="connsiteX3" fmla="*/ 40400 w 8063525"/>
              <a:gd name="connsiteY3" fmla="*/ 1194229 h 2289251"/>
              <a:gd name="connsiteX4" fmla="*/ 119422 w 8063525"/>
              <a:gd name="connsiteY4" fmla="*/ 2074762 h 2289251"/>
              <a:gd name="connsiteX5" fmla="*/ 1214445 w 8063525"/>
              <a:gd name="connsiteY5" fmla="*/ 2289251 h 2289251"/>
              <a:gd name="connsiteX6" fmla="*/ 2885200 w 8063525"/>
              <a:gd name="connsiteY6" fmla="*/ 2210229 h 2289251"/>
              <a:gd name="connsiteX7" fmla="*/ 6904045 w 8063525"/>
              <a:gd name="connsiteY7" fmla="*/ 2029607 h 2289251"/>
              <a:gd name="connsiteX8" fmla="*/ 7976489 w 8063525"/>
              <a:gd name="connsiteY8" fmla="*/ 1295829 h 2289251"/>
              <a:gd name="connsiteX9" fmla="*/ 5075245 w 8063525"/>
              <a:gd name="connsiteY9" fmla="*/ 313696 h 2289251"/>
              <a:gd name="connsiteX10" fmla="*/ 4014089 w 8063525"/>
              <a:gd name="connsiteY10" fmla="*/ 200807 h 2289251"/>
              <a:gd name="connsiteX11" fmla="*/ 4251156 w 8063525"/>
              <a:gd name="connsiteY11" fmla="*/ 866851 h 2289251"/>
              <a:gd name="connsiteX12" fmla="*/ 4341467 w 8063525"/>
              <a:gd name="connsiteY12" fmla="*/ 1544185 h 2289251"/>
              <a:gd name="connsiteX13" fmla="*/ 4160845 w 8063525"/>
              <a:gd name="connsiteY13" fmla="*/ 1747385 h 2289251"/>
              <a:gd name="connsiteX14" fmla="*/ 3630267 w 8063525"/>
              <a:gd name="connsiteY14" fmla="*/ 1679651 h 2289251"/>
              <a:gd name="connsiteX15" fmla="*/ 3291600 w 8063525"/>
              <a:gd name="connsiteY15" fmla="*/ 1645785 h 2289251"/>
              <a:gd name="connsiteX16" fmla="*/ 2749733 w 8063525"/>
              <a:gd name="connsiteY16" fmla="*/ 1713518 h 2289251"/>
              <a:gd name="connsiteX17" fmla="*/ 2399778 w 8063525"/>
              <a:gd name="connsiteY17" fmla="*/ 1566762 h 2289251"/>
              <a:gd name="connsiteX18" fmla="*/ 2546533 w 8063525"/>
              <a:gd name="connsiteY18" fmla="*/ 787829 h 2289251"/>
              <a:gd name="connsiteX19" fmla="*/ 2467511 w 8063525"/>
              <a:gd name="connsiteY19" fmla="*/ 268540 h 2289251"/>
              <a:gd name="connsiteX20" fmla="*/ 2174000 w 8063525"/>
              <a:gd name="connsiteY20" fmla="*/ 65340 h 2289251"/>
              <a:gd name="connsiteX21" fmla="*/ 1146711 w 8063525"/>
              <a:gd name="connsiteY21" fmla="*/ 20185 h 2289251"/>
              <a:gd name="connsiteX0" fmla="*/ 1146711 w 8063525"/>
              <a:gd name="connsiteY0" fmla="*/ 54210 h 2278121"/>
              <a:gd name="connsiteX1" fmla="*/ 570978 w 8063525"/>
              <a:gd name="connsiteY1" fmla="*/ 9055 h 2278121"/>
              <a:gd name="connsiteX2" fmla="*/ 221022 w 8063525"/>
              <a:gd name="connsiteY2" fmla="*/ 257410 h 2278121"/>
              <a:gd name="connsiteX3" fmla="*/ 40400 w 8063525"/>
              <a:gd name="connsiteY3" fmla="*/ 1183099 h 2278121"/>
              <a:gd name="connsiteX4" fmla="*/ 119422 w 8063525"/>
              <a:gd name="connsiteY4" fmla="*/ 2063632 h 2278121"/>
              <a:gd name="connsiteX5" fmla="*/ 1214445 w 8063525"/>
              <a:gd name="connsiteY5" fmla="*/ 2278121 h 2278121"/>
              <a:gd name="connsiteX6" fmla="*/ 2885200 w 8063525"/>
              <a:gd name="connsiteY6" fmla="*/ 2199099 h 2278121"/>
              <a:gd name="connsiteX7" fmla="*/ 6904045 w 8063525"/>
              <a:gd name="connsiteY7" fmla="*/ 2018477 h 2278121"/>
              <a:gd name="connsiteX8" fmla="*/ 7976489 w 8063525"/>
              <a:gd name="connsiteY8" fmla="*/ 1284699 h 2278121"/>
              <a:gd name="connsiteX9" fmla="*/ 5075245 w 8063525"/>
              <a:gd name="connsiteY9" fmla="*/ 302566 h 2278121"/>
              <a:gd name="connsiteX10" fmla="*/ 4014089 w 8063525"/>
              <a:gd name="connsiteY10" fmla="*/ 189677 h 2278121"/>
              <a:gd name="connsiteX11" fmla="*/ 4251156 w 8063525"/>
              <a:gd name="connsiteY11" fmla="*/ 855721 h 2278121"/>
              <a:gd name="connsiteX12" fmla="*/ 4341467 w 8063525"/>
              <a:gd name="connsiteY12" fmla="*/ 1533055 h 2278121"/>
              <a:gd name="connsiteX13" fmla="*/ 4160845 w 8063525"/>
              <a:gd name="connsiteY13" fmla="*/ 1736255 h 2278121"/>
              <a:gd name="connsiteX14" fmla="*/ 3630267 w 8063525"/>
              <a:gd name="connsiteY14" fmla="*/ 1668521 h 2278121"/>
              <a:gd name="connsiteX15" fmla="*/ 3291600 w 8063525"/>
              <a:gd name="connsiteY15" fmla="*/ 1634655 h 2278121"/>
              <a:gd name="connsiteX16" fmla="*/ 2749733 w 8063525"/>
              <a:gd name="connsiteY16" fmla="*/ 1702388 h 2278121"/>
              <a:gd name="connsiteX17" fmla="*/ 2399778 w 8063525"/>
              <a:gd name="connsiteY17" fmla="*/ 1555632 h 2278121"/>
              <a:gd name="connsiteX18" fmla="*/ 2546533 w 8063525"/>
              <a:gd name="connsiteY18" fmla="*/ 776699 h 2278121"/>
              <a:gd name="connsiteX19" fmla="*/ 2467511 w 8063525"/>
              <a:gd name="connsiteY19" fmla="*/ 257410 h 2278121"/>
              <a:gd name="connsiteX20" fmla="*/ 2174000 w 8063525"/>
              <a:gd name="connsiteY20" fmla="*/ 54210 h 2278121"/>
              <a:gd name="connsiteX21" fmla="*/ 1146711 w 8063525"/>
              <a:gd name="connsiteY21" fmla="*/ 54210 h 2278121"/>
              <a:gd name="connsiteX0" fmla="*/ 1146711 w 8063525"/>
              <a:gd name="connsiteY0" fmla="*/ 15052 h 2238963"/>
              <a:gd name="connsiteX1" fmla="*/ 570978 w 8063525"/>
              <a:gd name="connsiteY1" fmla="*/ 15052 h 2238963"/>
              <a:gd name="connsiteX2" fmla="*/ 221022 w 8063525"/>
              <a:gd name="connsiteY2" fmla="*/ 218252 h 2238963"/>
              <a:gd name="connsiteX3" fmla="*/ 40400 w 8063525"/>
              <a:gd name="connsiteY3" fmla="*/ 1143941 h 2238963"/>
              <a:gd name="connsiteX4" fmla="*/ 119422 w 8063525"/>
              <a:gd name="connsiteY4" fmla="*/ 2024474 h 2238963"/>
              <a:gd name="connsiteX5" fmla="*/ 1214445 w 8063525"/>
              <a:gd name="connsiteY5" fmla="*/ 2238963 h 2238963"/>
              <a:gd name="connsiteX6" fmla="*/ 2885200 w 8063525"/>
              <a:gd name="connsiteY6" fmla="*/ 2159941 h 2238963"/>
              <a:gd name="connsiteX7" fmla="*/ 6904045 w 8063525"/>
              <a:gd name="connsiteY7" fmla="*/ 1979319 h 2238963"/>
              <a:gd name="connsiteX8" fmla="*/ 7976489 w 8063525"/>
              <a:gd name="connsiteY8" fmla="*/ 1245541 h 2238963"/>
              <a:gd name="connsiteX9" fmla="*/ 5075245 w 8063525"/>
              <a:gd name="connsiteY9" fmla="*/ 263408 h 2238963"/>
              <a:gd name="connsiteX10" fmla="*/ 4014089 w 8063525"/>
              <a:gd name="connsiteY10" fmla="*/ 150519 h 2238963"/>
              <a:gd name="connsiteX11" fmla="*/ 4251156 w 8063525"/>
              <a:gd name="connsiteY11" fmla="*/ 816563 h 2238963"/>
              <a:gd name="connsiteX12" fmla="*/ 4341467 w 8063525"/>
              <a:gd name="connsiteY12" fmla="*/ 1493897 h 2238963"/>
              <a:gd name="connsiteX13" fmla="*/ 4160845 w 8063525"/>
              <a:gd name="connsiteY13" fmla="*/ 1697097 h 2238963"/>
              <a:gd name="connsiteX14" fmla="*/ 3630267 w 8063525"/>
              <a:gd name="connsiteY14" fmla="*/ 1629363 h 2238963"/>
              <a:gd name="connsiteX15" fmla="*/ 3291600 w 8063525"/>
              <a:gd name="connsiteY15" fmla="*/ 1595497 h 2238963"/>
              <a:gd name="connsiteX16" fmla="*/ 2749733 w 8063525"/>
              <a:gd name="connsiteY16" fmla="*/ 1663230 h 2238963"/>
              <a:gd name="connsiteX17" fmla="*/ 2399778 w 8063525"/>
              <a:gd name="connsiteY17" fmla="*/ 1516474 h 2238963"/>
              <a:gd name="connsiteX18" fmla="*/ 2546533 w 8063525"/>
              <a:gd name="connsiteY18" fmla="*/ 737541 h 2238963"/>
              <a:gd name="connsiteX19" fmla="*/ 2467511 w 8063525"/>
              <a:gd name="connsiteY19" fmla="*/ 218252 h 2238963"/>
              <a:gd name="connsiteX20" fmla="*/ 2174000 w 8063525"/>
              <a:gd name="connsiteY20" fmla="*/ 15052 h 2238963"/>
              <a:gd name="connsiteX21" fmla="*/ 1146711 w 8063525"/>
              <a:gd name="connsiteY21" fmla="*/ 15052 h 2238963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467511 w 8063525"/>
              <a:gd name="connsiteY19" fmla="*/ 221624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151422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4055 w 8060869"/>
              <a:gd name="connsiteY0" fmla="*/ 29932 h 2253843"/>
              <a:gd name="connsiteX1" fmla="*/ 568322 w 8060869"/>
              <a:gd name="connsiteY1" fmla="*/ 29932 h 2253843"/>
              <a:gd name="connsiteX2" fmla="*/ 173210 w 8060869"/>
              <a:gd name="connsiteY2" fmla="*/ 391176 h 2253843"/>
              <a:gd name="connsiteX3" fmla="*/ 37744 w 8060869"/>
              <a:gd name="connsiteY3" fmla="*/ 1158821 h 2253843"/>
              <a:gd name="connsiteX4" fmla="*/ 116766 w 8060869"/>
              <a:gd name="connsiteY4" fmla="*/ 2039354 h 2253843"/>
              <a:gd name="connsiteX5" fmla="*/ 1211789 w 8060869"/>
              <a:gd name="connsiteY5" fmla="*/ 2253843 h 2253843"/>
              <a:gd name="connsiteX6" fmla="*/ 2882544 w 8060869"/>
              <a:gd name="connsiteY6" fmla="*/ 2174821 h 2253843"/>
              <a:gd name="connsiteX7" fmla="*/ 6901389 w 8060869"/>
              <a:gd name="connsiteY7" fmla="*/ 1994199 h 2253843"/>
              <a:gd name="connsiteX8" fmla="*/ 7973833 w 8060869"/>
              <a:gd name="connsiteY8" fmla="*/ 1260421 h 2253843"/>
              <a:gd name="connsiteX9" fmla="*/ 5072589 w 8060869"/>
              <a:gd name="connsiteY9" fmla="*/ 278288 h 2253843"/>
              <a:gd name="connsiteX10" fmla="*/ 4011433 w 8060869"/>
              <a:gd name="connsiteY10" fmla="*/ 165399 h 2253843"/>
              <a:gd name="connsiteX11" fmla="*/ 4248500 w 8060869"/>
              <a:gd name="connsiteY11" fmla="*/ 831443 h 2253843"/>
              <a:gd name="connsiteX12" fmla="*/ 4338811 w 8060869"/>
              <a:gd name="connsiteY12" fmla="*/ 1508777 h 2253843"/>
              <a:gd name="connsiteX13" fmla="*/ 4158189 w 8060869"/>
              <a:gd name="connsiteY13" fmla="*/ 1711977 h 2253843"/>
              <a:gd name="connsiteX14" fmla="*/ 3627611 w 8060869"/>
              <a:gd name="connsiteY14" fmla="*/ 1644243 h 2253843"/>
              <a:gd name="connsiteX15" fmla="*/ 3288944 w 8060869"/>
              <a:gd name="connsiteY15" fmla="*/ 1610377 h 2253843"/>
              <a:gd name="connsiteX16" fmla="*/ 2747077 w 8060869"/>
              <a:gd name="connsiteY16" fmla="*/ 1678110 h 2253843"/>
              <a:gd name="connsiteX17" fmla="*/ 2397122 w 8060869"/>
              <a:gd name="connsiteY17" fmla="*/ 1531354 h 2253843"/>
              <a:gd name="connsiteX18" fmla="*/ 2261654 w 8060869"/>
              <a:gd name="connsiteY18" fmla="*/ 1045932 h 2253843"/>
              <a:gd name="connsiteX19" fmla="*/ 2148766 w 8060869"/>
              <a:gd name="connsiteY19" fmla="*/ 515355 h 2253843"/>
              <a:gd name="connsiteX20" fmla="*/ 1776233 w 8060869"/>
              <a:gd name="connsiteY20" fmla="*/ 108954 h 2253843"/>
              <a:gd name="connsiteX21" fmla="*/ 1144055 w 8060869"/>
              <a:gd name="connsiteY21" fmla="*/ 29932 h 225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060869" h="2253843">
                <a:moveTo>
                  <a:pt x="1144055" y="29932"/>
                </a:moveTo>
                <a:cubicBezTo>
                  <a:pt x="942737" y="16762"/>
                  <a:pt x="730130" y="-30275"/>
                  <a:pt x="568322" y="29932"/>
                </a:cubicBezTo>
                <a:cubicBezTo>
                  <a:pt x="406515" y="90139"/>
                  <a:pt x="261640" y="203028"/>
                  <a:pt x="173210" y="391176"/>
                </a:cubicBezTo>
                <a:cubicBezTo>
                  <a:pt x="84780" y="579324"/>
                  <a:pt x="47151" y="884125"/>
                  <a:pt x="37744" y="1158821"/>
                </a:cubicBezTo>
                <a:cubicBezTo>
                  <a:pt x="28337" y="1433517"/>
                  <a:pt x="-78908" y="1856850"/>
                  <a:pt x="116766" y="2039354"/>
                </a:cubicBezTo>
                <a:cubicBezTo>
                  <a:pt x="312440" y="2221858"/>
                  <a:pt x="750826" y="2231265"/>
                  <a:pt x="1211789" y="2253843"/>
                </a:cubicBezTo>
                <a:lnTo>
                  <a:pt x="2882544" y="2174821"/>
                </a:lnTo>
                <a:cubicBezTo>
                  <a:pt x="3830811" y="2131547"/>
                  <a:pt x="6052841" y="2146599"/>
                  <a:pt x="6901389" y="1994199"/>
                </a:cubicBezTo>
                <a:cubicBezTo>
                  <a:pt x="7749937" y="1841799"/>
                  <a:pt x="8278633" y="1546406"/>
                  <a:pt x="7973833" y="1260421"/>
                </a:cubicBezTo>
                <a:cubicBezTo>
                  <a:pt x="7669033" y="974436"/>
                  <a:pt x="5732989" y="460792"/>
                  <a:pt x="5072589" y="278288"/>
                </a:cubicBezTo>
                <a:cubicBezTo>
                  <a:pt x="4412189" y="95784"/>
                  <a:pt x="4148781" y="73207"/>
                  <a:pt x="4011433" y="165399"/>
                </a:cubicBezTo>
                <a:cubicBezTo>
                  <a:pt x="3874085" y="257591"/>
                  <a:pt x="4193937" y="607547"/>
                  <a:pt x="4248500" y="831443"/>
                </a:cubicBezTo>
                <a:cubicBezTo>
                  <a:pt x="4303063" y="1055339"/>
                  <a:pt x="4353863" y="1362021"/>
                  <a:pt x="4338811" y="1508777"/>
                </a:cubicBezTo>
                <a:cubicBezTo>
                  <a:pt x="4323759" y="1655533"/>
                  <a:pt x="4276722" y="1689399"/>
                  <a:pt x="4158189" y="1711977"/>
                </a:cubicBezTo>
                <a:cubicBezTo>
                  <a:pt x="4039656" y="1734555"/>
                  <a:pt x="3772485" y="1661176"/>
                  <a:pt x="3627611" y="1644243"/>
                </a:cubicBezTo>
                <a:cubicBezTo>
                  <a:pt x="3482737" y="1627310"/>
                  <a:pt x="3435700" y="1604733"/>
                  <a:pt x="3288944" y="1610377"/>
                </a:cubicBezTo>
                <a:cubicBezTo>
                  <a:pt x="3142188" y="1616021"/>
                  <a:pt x="2895714" y="1691280"/>
                  <a:pt x="2747077" y="1678110"/>
                </a:cubicBezTo>
                <a:cubicBezTo>
                  <a:pt x="2598440" y="1664940"/>
                  <a:pt x="2478026" y="1636717"/>
                  <a:pt x="2397122" y="1531354"/>
                </a:cubicBezTo>
                <a:cubicBezTo>
                  <a:pt x="2316218" y="1425991"/>
                  <a:pt x="2303047" y="1215265"/>
                  <a:pt x="2261654" y="1045932"/>
                </a:cubicBezTo>
                <a:cubicBezTo>
                  <a:pt x="2220261" y="876599"/>
                  <a:pt x="2210855" y="635770"/>
                  <a:pt x="2148766" y="515355"/>
                </a:cubicBezTo>
                <a:cubicBezTo>
                  <a:pt x="2086677" y="394940"/>
                  <a:pt x="1943685" y="189858"/>
                  <a:pt x="1776233" y="108954"/>
                </a:cubicBezTo>
                <a:cubicBezTo>
                  <a:pt x="1608781" y="28050"/>
                  <a:pt x="1345373" y="43102"/>
                  <a:pt x="1144055" y="2993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9" name="Volný tvar 88"/>
          <p:cNvSpPr/>
          <p:nvPr/>
        </p:nvSpPr>
        <p:spPr>
          <a:xfrm>
            <a:off x="7106758" y="1010202"/>
            <a:ext cx="1587034" cy="46894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5543" h="937887">
                <a:moveTo>
                  <a:pt x="451556" y="14733"/>
                </a:moveTo>
                <a:cubicBezTo>
                  <a:pt x="662282" y="-9726"/>
                  <a:pt x="1079971" y="-2200"/>
                  <a:pt x="1286934" y="26022"/>
                </a:cubicBezTo>
                <a:cubicBezTo>
                  <a:pt x="1493897" y="54244"/>
                  <a:pt x="1653823" y="42955"/>
                  <a:pt x="1693334" y="184066"/>
                </a:cubicBezTo>
                <a:cubicBezTo>
                  <a:pt x="1732845" y="325177"/>
                  <a:pt x="1742252" y="754156"/>
                  <a:pt x="1524000" y="872689"/>
                </a:cubicBezTo>
                <a:cubicBezTo>
                  <a:pt x="1305748" y="991222"/>
                  <a:pt x="637822" y="915962"/>
                  <a:pt x="383822" y="895266"/>
                </a:cubicBezTo>
                <a:cubicBezTo>
                  <a:pt x="129822" y="874570"/>
                  <a:pt x="60207" y="868926"/>
                  <a:pt x="0" y="748511"/>
                </a:cubicBezTo>
                <a:cubicBezTo>
                  <a:pt x="-60207" y="628096"/>
                  <a:pt x="-52681" y="295074"/>
                  <a:pt x="22578" y="172778"/>
                </a:cubicBezTo>
                <a:cubicBezTo>
                  <a:pt x="97837" y="50482"/>
                  <a:pt x="240830" y="39192"/>
                  <a:pt x="451556" y="14733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 Type Inheritance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37567" y="11406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System.Object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13955" y="3714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classes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7615" y="353050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delegates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delegate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09615" y="10437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pointers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 *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47615" y="253805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System.Delegate</a:t>
            </a:r>
            <a:endParaRPr lang="en-US" sz="11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91767" y="3059564"/>
            <a:ext cx="2295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System.MulticastDelegate</a:t>
            </a:r>
            <a:endParaRPr lang="en-US" sz="11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71600" y="3356992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System.ValueType</a:t>
            </a:r>
            <a:endParaRPr lang="en-US" sz="11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790842" y="5482839"/>
            <a:ext cx="1430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System.Enum</a:t>
            </a:r>
            <a:endParaRPr lang="en-US" sz="11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219423" y="2538057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System.Array</a:t>
            </a:r>
            <a:endParaRPr lang="en-US" sz="11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291437" y="300570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arrays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Type[]</a:t>
            </a:r>
            <a:r>
              <a:rPr lang="en-US" sz="700" dirty="0"/>
              <a:t> or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Type[,]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73548" y="24841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System.String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08749" y="1767018"/>
            <a:ext cx="1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interfaces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17" name="Přímá spojnice se šipkou 16"/>
          <p:cNvCxnSpPr>
            <a:stCxn id="4" idx="2"/>
            <a:endCxn id="12" idx="0"/>
          </p:cNvCxnSpPr>
          <p:nvPr/>
        </p:nvCxnSpPr>
        <p:spPr>
          <a:xfrm>
            <a:off x="4129655" y="1510006"/>
            <a:ext cx="1953864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2" idx="2"/>
            <a:endCxn id="13" idx="0"/>
          </p:cNvCxnSpPr>
          <p:nvPr/>
        </p:nvCxnSpPr>
        <p:spPr>
          <a:xfrm>
            <a:off x="6083519" y="2799667"/>
            <a:ext cx="6" cy="2060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4" idx="2"/>
            <a:endCxn id="8" idx="0"/>
          </p:cNvCxnSpPr>
          <p:nvPr/>
        </p:nvCxnSpPr>
        <p:spPr>
          <a:xfrm>
            <a:off x="4129655" y="1510006"/>
            <a:ext cx="3610048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8" idx="2"/>
            <a:endCxn id="9" idx="0"/>
          </p:cNvCxnSpPr>
          <p:nvPr/>
        </p:nvCxnSpPr>
        <p:spPr>
          <a:xfrm>
            <a:off x="7739703" y="2799667"/>
            <a:ext cx="0" cy="25989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9" idx="2"/>
            <a:endCxn id="6" idx="0"/>
          </p:cNvCxnSpPr>
          <p:nvPr/>
        </p:nvCxnSpPr>
        <p:spPr>
          <a:xfrm>
            <a:off x="7739703" y="3321174"/>
            <a:ext cx="0" cy="2093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2"/>
            <a:endCxn id="5" idx="0"/>
          </p:cNvCxnSpPr>
          <p:nvPr/>
        </p:nvCxnSpPr>
        <p:spPr>
          <a:xfrm>
            <a:off x="4129655" y="1510006"/>
            <a:ext cx="1476388" cy="22040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4" idx="2"/>
            <a:endCxn id="14" idx="0"/>
          </p:cNvCxnSpPr>
          <p:nvPr/>
        </p:nvCxnSpPr>
        <p:spPr>
          <a:xfrm>
            <a:off x="4129655" y="1510006"/>
            <a:ext cx="135981" cy="97419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4" idx="2"/>
            <a:endCxn id="10" idx="0"/>
          </p:cNvCxnSpPr>
          <p:nvPr/>
        </p:nvCxnSpPr>
        <p:spPr>
          <a:xfrm flipH="1">
            <a:off x="1835696" y="1510006"/>
            <a:ext cx="2293959" cy="18469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6135848" y="5482785"/>
            <a:ext cx="1584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structures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2714010" y="598666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enumerations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87471" y="50985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System.Int32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1064179" y="544210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System.Int64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1407" y="545118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System.Double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515463" y="57697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System.Boolean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1209564" y="6115305"/>
            <a:ext cx="47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…</a:t>
            </a:r>
          </a:p>
        </p:txBody>
      </p:sp>
      <p:cxnSp>
        <p:nvCxnSpPr>
          <p:cNvPr id="66" name="Přímá spojnice se šipkou 65"/>
          <p:cNvCxnSpPr>
            <a:stCxn id="10" idx="2"/>
            <a:endCxn id="60" idx="0"/>
          </p:cNvCxnSpPr>
          <p:nvPr/>
        </p:nvCxnSpPr>
        <p:spPr>
          <a:xfrm flipH="1">
            <a:off x="1379559" y="3618602"/>
            <a:ext cx="456137" cy="14798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763181" y="4591338"/>
            <a:ext cx="1440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simple types</a:t>
            </a:r>
          </a:p>
        </p:txBody>
      </p:sp>
      <p:cxnSp>
        <p:nvCxnSpPr>
          <p:cNvPr id="68" name="Přímá spojnice se šipkou 67"/>
          <p:cNvCxnSpPr>
            <a:stCxn id="11" idx="2"/>
            <a:endCxn id="43" idx="0"/>
          </p:cNvCxnSpPr>
          <p:nvPr/>
        </p:nvCxnSpPr>
        <p:spPr>
          <a:xfrm>
            <a:off x="3506098" y="5744449"/>
            <a:ext cx="0" cy="24221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296107" y="54678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System.Nullable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Type?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75" name="Přímá spojnice se šipkou 74"/>
          <p:cNvCxnSpPr>
            <a:stCxn id="10" idx="2"/>
            <a:endCxn id="11" idx="0"/>
          </p:cNvCxnSpPr>
          <p:nvPr/>
        </p:nvCxnSpPr>
        <p:spPr>
          <a:xfrm>
            <a:off x="1835696" y="3618602"/>
            <a:ext cx="1670402" cy="18642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>
            <a:stCxn id="10" idx="2"/>
            <a:endCxn id="73" idx="0"/>
          </p:cNvCxnSpPr>
          <p:nvPr/>
        </p:nvCxnSpPr>
        <p:spPr>
          <a:xfrm>
            <a:off x="1835696" y="3618602"/>
            <a:ext cx="3252499" cy="18492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>
            <a:stCxn id="10" idx="2"/>
            <a:endCxn id="42" idx="0"/>
          </p:cNvCxnSpPr>
          <p:nvPr/>
        </p:nvCxnSpPr>
        <p:spPr>
          <a:xfrm>
            <a:off x="1835696" y="3618602"/>
            <a:ext cx="5092240" cy="186418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15" idx="1"/>
          </p:cNvCxnSpPr>
          <p:nvPr/>
        </p:nvCxnSpPr>
        <p:spPr>
          <a:xfrm>
            <a:off x="4129655" y="1510006"/>
            <a:ext cx="2979094" cy="441678"/>
          </a:xfrm>
          <a:prstGeom prst="straightConnector1">
            <a:avLst/>
          </a:prstGeom>
          <a:ln w="127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>
            <a:off x="5897228" y="4091030"/>
            <a:ext cx="281520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/>
          <p:nvPr/>
        </p:nvCxnSpPr>
        <p:spPr>
          <a:xfrm>
            <a:off x="5619202" y="4083436"/>
            <a:ext cx="140760" cy="1274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5308707" y="4080098"/>
            <a:ext cx="89284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aoblený obdélník 48"/>
          <p:cNvSpPr/>
          <p:nvPr/>
        </p:nvSpPr>
        <p:spPr>
          <a:xfrm>
            <a:off x="5192689" y="2383253"/>
            <a:ext cx="3084982" cy="1515517"/>
          </a:xfrm>
          <a:prstGeom prst="roundRect">
            <a:avLst>
              <a:gd name="adj" fmla="val 565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Interfaces are not inherited from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System.Object</a:t>
            </a:r>
            <a:r>
              <a:rPr lang="en-US" sz="1400" dirty="0"/>
              <a:t>, but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System.Object</a:t>
            </a:r>
            <a:r>
              <a:rPr lang="en-US" sz="1400" dirty="0"/>
              <a:t> members are callable/accessible via any interface type expression.</a:t>
            </a:r>
          </a:p>
        </p:txBody>
      </p:sp>
      <p:cxnSp>
        <p:nvCxnSpPr>
          <p:cNvPr id="50" name="Přímá spojnice se šipkou 49"/>
          <p:cNvCxnSpPr>
            <a:stCxn id="49" idx="0"/>
          </p:cNvCxnSpPr>
          <p:nvPr/>
        </p:nvCxnSpPr>
        <p:spPr>
          <a:xfrm flipH="1" flipV="1">
            <a:off x="6300192" y="1844824"/>
            <a:ext cx="434988" cy="5384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47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Volný tvar 47"/>
          <p:cNvSpPr/>
          <p:nvPr/>
        </p:nvSpPr>
        <p:spPr>
          <a:xfrm>
            <a:off x="255224" y="1082309"/>
            <a:ext cx="8600345" cy="4800384"/>
          </a:xfrm>
          <a:custGeom>
            <a:avLst/>
            <a:gdLst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18732 w 8600345"/>
              <a:gd name="connsiteY6" fmla="*/ 3060713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97665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036421 w 8600345"/>
              <a:gd name="connsiteY7" fmla="*/ 3410669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39622 w 8600345"/>
              <a:gd name="connsiteY7" fmla="*/ 3715469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00345" h="4800384">
                <a:moveTo>
                  <a:pt x="3853932" y="1424"/>
                </a:moveTo>
                <a:cubicBezTo>
                  <a:pt x="3547251" y="7068"/>
                  <a:pt x="3293250" y="-41850"/>
                  <a:pt x="3063709" y="159469"/>
                </a:cubicBezTo>
                <a:cubicBezTo>
                  <a:pt x="2834168" y="360788"/>
                  <a:pt x="2915072" y="898891"/>
                  <a:pt x="2476687" y="1209335"/>
                </a:cubicBezTo>
                <a:cubicBezTo>
                  <a:pt x="2038302" y="1519779"/>
                  <a:pt x="845442" y="1785068"/>
                  <a:pt x="433398" y="2022135"/>
                </a:cubicBezTo>
                <a:cubicBezTo>
                  <a:pt x="21354" y="2259202"/>
                  <a:pt x="-16276" y="2460520"/>
                  <a:pt x="4420" y="2631735"/>
                </a:cubicBezTo>
                <a:cubicBezTo>
                  <a:pt x="25116" y="2802950"/>
                  <a:pt x="265946" y="2959113"/>
                  <a:pt x="557576" y="3049424"/>
                </a:cubicBezTo>
                <a:cubicBezTo>
                  <a:pt x="849206" y="3139735"/>
                  <a:pt x="1473858" y="3062594"/>
                  <a:pt x="1754199" y="3173601"/>
                </a:cubicBezTo>
                <a:cubicBezTo>
                  <a:pt x="2034540" y="3284608"/>
                  <a:pt x="2138022" y="3516032"/>
                  <a:pt x="2239622" y="3715469"/>
                </a:cubicBezTo>
                <a:cubicBezTo>
                  <a:pt x="2341222" y="3914906"/>
                  <a:pt x="2301709" y="4197129"/>
                  <a:pt x="2363798" y="4370225"/>
                </a:cubicBezTo>
                <a:cubicBezTo>
                  <a:pt x="2425887" y="4543321"/>
                  <a:pt x="2446584" y="4691958"/>
                  <a:pt x="2612154" y="4754047"/>
                </a:cubicBezTo>
                <a:cubicBezTo>
                  <a:pt x="2777724" y="4816136"/>
                  <a:pt x="3155902" y="4737114"/>
                  <a:pt x="3357220" y="4742758"/>
                </a:cubicBezTo>
                <a:cubicBezTo>
                  <a:pt x="3558538" y="4748402"/>
                  <a:pt x="3710939" y="4831187"/>
                  <a:pt x="3820065" y="4787913"/>
                </a:cubicBezTo>
                <a:cubicBezTo>
                  <a:pt x="3929191" y="4744639"/>
                  <a:pt x="4011976" y="4614817"/>
                  <a:pt x="4011976" y="4483113"/>
                </a:cubicBezTo>
                <a:cubicBezTo>
                  <a:pt x="4011976" y="4351409"/>
                  <a:pt x="3914139" y="4193365"/>
                  <a:pt x="3820065" y="3997691"/>
                </a:cubicBezTo>
                <a:cubicBezTo>
                  <a:pt x="3725991" y="3802017"/>
                  <a:pt x="3441888" y="3472758"/>
                  <a:pt x="3447532" y="3309069"/>
                </a:cubicBezTo>
                <a:cubicBezTo>
                  <a:pt x="3453176" y="3145380"/>
                  <a:pt x="3667665" y="3038136"/>
                  <a:pt x="3853932" y="3015558"/>
                </a:cubicBezTo>
                <a:cubicBezTo>
                  <a:pt x="4040199" y="2992980"/>
                  <a:pt x="4194480" y="3128447"/>
                  <a:pt x="4565132" y="3173602"/>
                </a:cubicBezTo>
                <a:cubicBezTo>
                  <a:pt x="4935784" y="3218757"/>
                  <a:pt x="5541621" y="3275202"/>
                  <a:pt x="6077843" y="3286491"/>
                </a:cubicBezTo>
                <a:cubicBezTo>
                  <a:pt x="6614065" y="3297780"/>
                  <a:pt x="7387354" y="3305305"/>
                  <a:pt x="7782465" y="3241335"/>
                </a:cubicBezTo>
                <a:cubicBezTo>
                  <a:pt x="8177576" y="3177365"/>
                  <a:pt x="8313042" y="3079528"/>
                  <a:pt x="8448509" y="2902669"/>
                </a:cubicBezTo>
                <a:cubicBezTo>
                  <a:pt x="8583976" y="2725810"/>
                  <a:pt x="8614080" y="2400313"/>
                  <a:pt x="8595265" y="2180180"/>
                </a:cubicBezTo>
                <a:cubicBezTo>
                  <a:pt x="8576450" y="1960047"/>
                  <a:pt x="8365724" y="1783187"/>
                  <a:pt x="8335620" y="1581869"/>
                </a:cubicBezTo>
                <a:cubicBezTo>
                  <a:pt x="8305516" y="1380551"/>
                  <a:pt x="8448510" y="1143484"/>
                  <a:pt x="8414643" y="972269"/>
                </a:cubicBezTo>
                <a:cubicBezTo>
                  <a:pt x="8380776" y="801054"/>
                  <a:pt x="8358198" y="624195"/>
                  <a:pt x="8132420" y="554580"/>
                </a:cubicBezTo>
                <a:cubicBezTo>
                  <a:pt x="7906642" y="484965"/>
                  <a:pt x="7406168" y="558343"/>
                  <a:pt x="7059976" y="554580"/>
                </a:cubicBezTo>
                <a:cubicBezTo>
                  <a:pt x="6713784" y="550817"/>
                  <a:pt x="6414628" y="603498"/>
                  <a:pt x="6055265" y="532002"/>
                </a:cubicBezTo>
                <a:cubicBezTo>
                  <a:pt x="5695902" y="460506"/>
                  <a:pt x="5274450" y="215913"/>
                  <a:pt x="4903798" y="125602"/>
                </a:cubicBezTo>
                <a:cubicBezTo>
                  <a:pt x="4533146" y="35291"/>
                  <a:pt x="4160613" y="-4220"/>
                  <a:pt x="3853932" y="1424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154167" y="4316290"/>
            <a:ext cx="8060869" cy="2253843"/>
          </a:xfrm>
          <a:custGeom>
            <a:avLst/>
            <a:gdLst>
              <a:gd name="connsiteX0" fmla="*/ 1146711 w 8063525"/>
              <a:gd name="connsiteY0" fmla="*/ 20185 h 2289251"/>
              <a:gd name="connsiteX1" fmla="*/ 570978 w 8063525"/>
              <a:gd name="connsiteY1" fmla="*/ 20185 h 2289251"/>
              <a:gd name="connsiteX2" fmla="*/ 221022 w 8063525"/>
              <a:gd name="connsiteY2" fmla="*/ 268540 h 2289251"/>
              <a:gd name="connsiteX3" fmla="*/ 40400 w 8063525"/>
              <a:gd name="connsiteY3" fmla="*/ 1194229 h 2289251"/>
              <a:gd name="connsiteX4" fmla="*/ 119422 w 8063525"/>
              <a:gd name="connsiteY4" fmla="*/ 2074762 h 2289251"/>
              <a:gd name="connsiteX5" fmla="*/ 1214445 w 8063525"/>
              <a:gd name="connsiteY5" fmla="*/ 2289251 h 2289251"/>
              <a:gd name="connsiteX6" fmla="*/ 2885200 w 8063525"/>
              <a:gd name="connsiteY6" fmla="*/ 2210229 h 2289251"/>
              <a:gd name="connsiteX7" fmla="*/ 6904045 w 8063525"/>
              <a:gd name="connsiteY7" fmla="*/ 2029607 h 2289251"/>
              <a:gd name="connsiteX8" fmla="*/ 7976489 w 8063525"/>
              <a:gd name="connsiteY8" fmla="*/ 1295829 h 2289251"/>
              <a:gd name="connsiteX9" fmla="*/ 5075245 w 8063525"/>
              <a:gd name="connsiteY9" fmla="*/ 313696 h 2289251"/>
              <a:gd name="connsiteX10" fmla="*/ 4014089 w 8063525"/>
              <a:gd name="connsiteY10" fmla="*/ 200807 h 2289251"/>
              <a:gd name="connsiteX11" fmla="*/ 4251156 w 8063525"/>
              <a:gd name="connsiteY11" fmla="*/ 866851 h 2289251"/>
              <a:gd name="connsiteX12" fmla="*/ 4341467 w 8063525"/>
              <a:gd name="connsiteY12" fmla="*/ 1544185 h 2289251"/>
              <a:gd name="connsiteX13" fmla="*/ 4160845 w 8063525"/>
              <a:gd name="connsiteY13" fmla="*/ 1747385 h 2289251"/>
              <a:gd name="connsiteX14" fmla="*/ 3630267 w 8063525"/>
              <a:gd name="connsiteY14" fmla="*/ 1679651 h 2289251"/>
              <a:gd name="connsiteX15" fmla="*/ 3291600 w 8063525"/>
              <a:gd name="connsiteY15" fmla="*/ 1645785 h 2289251"/>
              <a:gd name="connsiteX16" fmla="*/ 2749733 w 8063525"/>
              <a:gd name="connsiteY16" fmla="*/ 1713518 h 2289251"/>
              <a:gd name="connsiteX17" fmla="*/ 2399778 w 8063525"/>
              <a:gd name="connsiteY17" fmla="*/ 1566762 h 2289251"/>
              <a:gd name="connsiteX18" fmla="*/ 2546533 w 8063525"/>
              <a:gd name="connsiteY18" fmla="*/ 787829 h 2289251"/>
              <a:gd name="connsiteX19" fmla="*/ 2467511 w 8063525"/>
              <a:gd name="connsiteY19" fmla="*/ 268540 h 2289251"/>
              <a:gd name="connsiteX20" fmla="*/ 2174000 w 8063525"/>
              <a:gd name="connsiteY20" fmla="*/ 65340 h 2289251"/>
              <a:gd name="connsiteX21" fmla="*/ 1146711 w 8063525"/>
              <a:gd name="connsiteY21" fmla="*/ 20185 h 2289251"/>
              <a:gd name="connsiteX0" fmla="*/ 1146711 w 8063525"/>
              <a:gd name="connsiteY0" fmla="*/ 54210 h 2278121"/>
              <a:gd name="connsiteX1" fmla="*/ 570978 w 8063525"/>
              <a:gd name="connsiteY1" fmla="*/ 9055 h 2278121"/>
              <a:gd name="connsiteX2" fmla="*/ 221022 w 8063525"/>
              <a:gd name="connsiteY2" fmla="*/ 257410 h 2278121"/>
              <a:gd name="connsiteX3" fmla="*/ 40400 w 8063525"/>
              <a:gd name="connsiteY3" fmla="*/ 1183099 h 2278121"/>
              <a:gd name="connsiteX4" fmla="*/ 119422 w 8063525"/>
              <a:gd name="connsiteY4" fmla="*/ 2063632 h 2278121"/>
              <a:gd name="connsiteX5" fmla="*/ 1214445 w 8063525"/>
              <a:gd name="connsiteY5" fmla="*/ 2278121 h 2278121"/>
              <a:gd name="connsiteX6" fmla="*/ 2885200 w 8063525"/>
              <a:gd name="connsiteY6" fmla="*/ 2199099 h 2278121"/>
              <a:gd name="connsiteX7" fmla="*/ 6904045 w 8063525"/>
              <a:gd name="connsiteY7" fmla="*/ 2018477 h 2278121"/>
              <a:gd name="connsiteX8" fmla="*/ 7976489 w 8063525"/>
              <a:gd name="connsiteY8" fmla="*/ 1284699 h 2278121"/>
              <a:gd name="connsiteX9" fmla="*/ 5075245 w 8063525"/>
              <a:gd name="connsiteY9" fmla="*/ 302566 h 2278121"/>
              <a:gd name="connsiteX10" fmla="*/ 4014089 w 8063525"/>
              <a:gd name="connsiteY10" fmla="*/ 189677 h 2278121"/>
              <a:gd name="connsiteX11" fmla="*/ 4251156 w 8063525"/>
              <a:gd name="connsiteY11" fmla="*/ 855721 h 2278121"/>
              <a:gd name="connsiteX12" fmla="*/ 4341467 w 8063525"/>
              <a:gd name="connsiteY12" fmla="*/ 1533055 h 2278121"/>
              <a:gd name="connsiteX13" fmla="*/ 4160845 w 8063525"/>
              <a:gd name="connsiteY13" fmla="*/ 1736255 h 2278121"/>
              <a:gd name="connsiteX14" fmla="*/ 3630267 w 8063525"/>
              <a:gd name="connsiteY14" fmla="*/ 1668521 h 2278121"/>
              <a:gd name="connsiteX15" fmla="*/ 3291600 w 8063525"/>
              <a:gd name="connsiteY15" fmla="*/ 1634655 h 2278121"/>
              <a:gd name="connsiteX16" fmla="*/ 2749733 w 8063525"/>
              <a:gd name="connsiteY16" fmla="*/ 1702388 h 2278121"/>
              <a:gd name="connsiteX17" fmla="*/ 2399778 w 8063525"/>
              <a:gd name="connsiteY17" fmla="*/ 1555632 h 2278121"/>
              <a:gd name="connsiteX18" fmla="*/ 2546533 w 8063525"/>
              <a:gd name="connsiteY18" fmla="*/ 776699 h 2278121"/>
              <a:gd name="connsiteX19" fmla="*/ 2467511 w 8063525"/>
              <a:gd name="connsiteY19" fmla="*/ 257410 h 2278121"/>
              <a:gd name="connsiteX20" fmla="*/ 2174000 w 8063525"/>
              <a:gd name="connsiteY20" fmla="*/ 54210 h 2278121"/>
              <a:gd name="connsiteX21" fmla="*/ 1146711 w 8063525"/>
              <a:gd name="connsiteY21" fmla="*/ 54210 h 2278121"/>
              <a:gd name="connsiteX0" fmla="*/ 1146711 w 8063525"/>
              <a:gd name="connsiteY0" fmla="*/ 15052 h 2238963"/>
              <a:gd name="connsiteX1" fmla="*/ 570978 w 8063525"/>
              <a:gd name="connsiteY1" fmla="*/ 15052 h 2238963"/>
              <a:gd name="connsiteX2" fmla="*/ 221022 w 8063525"/>
              <a:gd name="connsiteY2" fmla="*/ 218252 h 2238963"/>
              <a:gd name="connsiteX3" fmla="*/ 40400 w 8063525"/>
              <a:gd name="connsiteY3" fmla="*/ 1143941 h 2238963"/>
              <a:gd name="connsiteX4" fmla="*/ 119422 w 8063525"/>
              <a:gd name="connsiteY4" fmla="*/ 2024474 h 2238963"/>
              <a:gd name="connsiteX5" fmla="*/ 1214445 w 8063525"/>
              <a:gd name="connsiteY5" fmla="*/ 2238963 h 2238963"/>
              <a:gd name="connsiteX6" fmla="*/ 2885200 w 8063525"/>
              <a:gd name="connsiteY6" fmla="*/ 2159941 h 2238963"/>
              <a:gd name="connsiteX7" fmla="*/ 6904045 w 8063525"/>
              <a:gd name="connsiteY7" fmla="*/ 1979319 h 2238963"/>
              <a:gd name="connsiteX8" fmla="*/ 7976489 w 8063525"/>
              <a:gd name="connsiteY8" fmla="*/ 1245541 h 2238963"/>
              <a:gd name="connsiteX9" fmla="*/ 5075245 w 8063525"/>
              <a:gd name="connsiteY9" fmla="*/ 263408 h 2238963"/>
              <a:gd name="connsiteX10" fmla="*/ 4014089 w 8063525"/>
              <a:gd name="connsiteY10" fmla="*/ 150519 h 2238963"/>
              <a:gd name="connsiteX11" fmla="*/ 4251156 w 8063525"/>
              <a:gd name="connsiteY11" fmla="*/ 816563 h 2238963"/>
              <a:gd name="connsiteX12" fmla="*/ 4341467 w 8063525"/>
              <a:gd name="connsiteY12" fmla="*/ 1493897 h 2238963"/>
              <a:gd name="connsiteX13" fmla="*/ 4160845 w 8063525"/>
              <a:gd name="connsiteY13" fmla="*/ 1697097 h 2238963"/>
              <a:gd name="connsiteX14" fmla="*/ 3630267 w 8063525"/>
              <a:gd name="connsiteY14" fmla="*/ 1629363 h 2238963"/>
              <a:gd name="connsiteX15" fmla="*/ 3291600 w 8063525"/>
              <a:gd name="connsiteY15" fmla="*/ 1595497 h 2238963"/>
              <a:gd name="connsiteX16" fmla="*/ 2749733 w 8063525"/>
              <a:gd name="connsiteY16" fmla="*/ 1663230 h 2238963"/>
              <a:gd name="connsiteX17" fmla="*/ 2399778 w 8063525"/>
              <a:gd name="connsiteY17" fmla="*/ 1516474 h 2238963"/>
              <a:gd name="connsiteX18" fmla="*/ 2546533 w 8063525"/>
              <a:gd name="connsiteY18" fmla="*/ 737541 h 2238963"/>
              <a:gd name="connsiteX19" fmla="*/ 2467511 w 8063525"/>
              <a:gd name="connsiteY19" fmla="*/ 218252 h 2238963"/>
              <a:gd name="connsiteX20" fmla="*/ 2174000 w 8063525"/>
              <a:gd name="connsiteY20" fmla="*/ 15052 h 2238963"/>
              <a:gd name="connsiteX21" fmla="*/ 1146711 w 8063525"/>
              <a:gd name="connsiteY21" fmla="*/ 15052 h 2238963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467511 w 8063525"/>
              <a:gd name="connsiteY19" fmla="*/ 221624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151422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4055 w 8060869"/>
              <a:gd name="connsiteY0" fmla="*/ 29932 h 2253843"/>
              <a:gd name="connsiteX1" fmla="*/ 568322 w 8060869"/>
              <a:gd name="connsiteY1" fmla="*/ 29932 h 2253843"/>
              <a:gd name="connsiteX2" fmla="*/ 173210 w 8060869"/>
              <a:gd name="connsiteY2" fmla="*/ 391176 h 2253843"/>
              <a:gd name="connsiteX3" fmla="*/ 37744 w 8060869"/>
              <a:gd name="connsiteY3" fmla="*/ 1158821 h 2253843"/>
              <a:gd name="connsiteX4" fmla="*/ 116766 w 8060869"/>
              <a:gd name="connsiteY4" fmla="*/ 2039354 h 2253843"/>
              <a:gd name="connsiteX5" fmla="*/ 1211789 w 8060869"/>
              <a:gd name="connsiteY5" fmla="*/ 2253843 h 2253843"/>
              <a:gd name="connsiteX6" fmla="*/ 2882544 w 8060869"/>
              <a:gd name="connsiteY6" fmla="*/ 2174821 h 2253843"/>
              <a:gd name="connsiteX7" fmla="*/ 6901389 w 8060869"/>
              <a:gd name="connsiteY7" fmla="*/ 1994199 h 2253843"/>
              <a:gd name="connsiteX8" fmla="*/ 7973833 w 8060869"/>
              <a:gd name="connsiteY8" fmla="*/ 1260421 h 2253843"/>
              <a:gd name="connsiteX9" fmla="*/ 5072589 w 8060869"/>
              <a:gd name="connsiteY9" fmla="*/ 278288 h 2253843"/>
              <a:gd name="connsiteX10" fmla="*/ 4011433 w 8060869"/>
              <a:gd name="connsiteY10" fmla="*/ 165399 h 2253843"/>
              <a:gd name="connsiteX11" fmla="*/ 4248500 w 8060869"/>
              <a:gd name="connsiteY11" fmla="*/ 831443 h 2253843"/>
              <a:gd name="connsiteX12" fmla="*/ 4338811 w 8060869"/>
              <a:gd name="connsiteY12" fmla="*/ 1508777 h 2253843"/>
              <a:gd name="connsiteX13" fmla="*/ 4158189 w 8060869"/>
              <a:gd name="connsiteY13" fmla="*/ 1711977 h 2253843"/>
              <a:gd name="connsiteX14" fmla="*/ 3627611 w 8060869"/>
              <a:gd name="connsiteY14" fmla="*/ 1644243 h 2253843"/>
              <a:gd name="connsiteX15" fmla="*/ 3288944 w 8060869"/>
              <a:gd name="connsiteY15" fmla="*/ 1610377 h 2253843"/>
              <a:gd name="connsiteX16" fmla="*/ 2747077 w 8060869"/>
              <a:gd name="connsiteY16" fmla="*/ 1678110 h 2253843"/>
              <a:gd name="connsiteX17" fmla="*/ 2397122 w 8060869"/>
              <a:gd name="connsiteY17" fmla="*/ 1531354 h 2253843"/>
              <a:gd name="connsiteX18" fmla="*/ 2261654 w 8060869"/>
              <a:gd name="connsiteY18" fmla="*/ 1045932 h 2253843"/>
              <a:gd name="connsiteX19" fmla="*/ 2148766 w 8060869"/>
              <a:gd name="connsiteY19" fmla="*/ 515355 h 2253843"/>
              <a:gd name="connsiteX20" fmla="*/ 1776233 w 8060869"/>
              <a:gd name="connsiteY20" fmla="*/ 108954 h 2253843"/>
              <a:gd name="connsiteX21" fmla="*/ 1144055 w 8060869"/>
              <a:gd name="connsiteY21" fmla="*/ 29932 h 225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060869" h="2253843">
                <a:moveTo>
                  <a:pt x="1144055" y="29932"/>
                </a:moveTo>
                <a:cubicBezTo>
                  <a:pt x="942737" y="16762"/>
                  <a:pt x="730130" y="-30275"/>
                  <a:pt x="568322" y="29932"/>
                </a:cubicBezTo>
                <a:cubicBezTo>
                  <a:pt x="406515" y="90139"/>
                  <a:pt x="261640" y="203028"/>
                  <a:pt x="173210" y="391176"/>
                </a:cubicBezTo>
                <a:cubicBezTo>
                  <a:pt x="84780" y="579324"/>
                  <a:pt x="47151" y="884125"/>
                  <a:pt x="37744" y="1158821"/>
                </a:cubicBezTo>
                <a:cubicBezTo>
                  <a:pt x="28337" y="1433517"/>
                  <a:pt x="-78908" y="1856850"/>
                  <a:pt x="116766" y="2039354"/>
                </a:cubicBezTo>
                <a:cubicBezTo>
                  <a:pt x="312440" y="2221858"/>
                  <a:pt x="750826" y="2231265"/>
                  <a:pt x="1211789" y="2253843"/>
                </a:cubicBezTo>
                <a:lnTo>
                  <a:pt x="2882544" y="2174821"/>
                </a:lnTo>
                <a:cubicBezTo>
                  <a:pt x="3830811" y="2131547"/>
                  <a:pt x="6052841" y="2146599"/>
                  <a:pt x="6901389" y="1994199"/>
                </a:cubicBezTo>
                <a:cubicBezTo>
                  <a:pt x="7749937" y="1841799"/>
                  <a:pt x="8278633" y="1546406"/>
                  <a:pt x="7973833" y="1260421"/>
                </a:cubicBezTo>
                <a:cubicBezTo>
                  <a:pt x="7669033" y="974436"/>
                  <a:pt x="5732989" y="460792"/>
                  <a:pt x="5072589" y="278288"/>
                </a:cubicBezTo>
                <a:cubicBezTo>
                  <a:pt x="4412189" y="95784"/>
                  <a:pt x="4148781" y="73207"/>
                  <a:pt x="4011433" y="165399"/>
                </a:cubicBezTo>
                <a:cubicBezTo>
                  <a:pt x="3874085" y="257591"/>
                  <a:pt x="4193937" y="607547"/>
                  <a:pt x="4248500" y="831443"/>
                </a:cubicBezTo>
                <a:cubicBezTo>
                  <a:pt x="4303063" y="1055339"/>
                  <a:pt x="4353863" y="1362021"/>
                  <a:pt x="4338811" y="1508777"/>
                </a:cubicBezTo>
                <a:cubicBezTo>
                  <a:pt x="4323759" y="1655533"/>
                  <a:pt x="4276722" y="1689399"/>
                  <a:pt x="4158189" y="1711977"/>
                </a:cubicBezTo>
                <a:cubicBezTo>
                  <a:pt x="4039656" y="1734555"/>
                  <a:pt x="3772485" y="1661176"/>
                  <a:pt x="3627611" y="1644243"/>
                </a:cubicBezTo>
                <a:cubicBezTo>
                  <a:pt x="3482737" y="1627310"/>
                  <a:pt x="3435700" y="1604733"/>
                  <a:pt x="3288944" y="1610377"/>
                </a:cubicBezTo>
                <a:cubicBezTo>
                  <a:pt x="3142188" y="1616021"/>
                  <a:pt x="2895714" y="1691280"/>
                  <a:pt x="2747077" y="1678110"/>
                </a:cubicBezTo>
                <a:cubicBezTo>
                  <a:pt x="2598440" y="1664940"/>
                  <a:pt x="2478026" y="1636717"/>
                  <a:pt x="2397122" y="1531354"/>
                </a:cubicBezTo>
                <a:cubicBezTo>
                  <a:pt x="2316218" y="1425991"/>
                  <a:pt x="2303047" y="1215265"/>
                  <a:pt x="2261654" y="1045932"/>
                </a:cubicBezTo>
                <a:cubicBezTo>
                  <a:pt x="2220261" y="876599"/>
                  <a:pt x="2210855" y="635770"/>
                  <a:pt x="2148766" y="515355"/>
                </a:cubicBezTo>
                <a:cubicBezTo>
                  <a:pt x="2086677" y="394940"/>
                  <a:pt x="1943685" y="189858"/>
                  <a:pt x="1776233" y="108954"/>
                </a:cubicBezTo>
                <a:cubicBezTo>
                  <a:pt x="1608781" y="28050"/>
                  <a:pt x="1345373" y="43102"/>
                  <a:pt x="1144055" y="2993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9" name="Volný tvar 88"/>
          <p:cNvSpPr/>
          <p:nvPr/>
        </p:nvSpPr>
        <p:spPr>
          <a:xfrm>
            <a:off x="7106758" y="1010202"/>
            <a:ext cx="1587034" cy="46894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5543" h="937887">
                <a:moveTo>
                  <a:pt x="451556" y="14733"/>
                </a:moveTo>
                <a:cubicBezTo>
                  <a:pt x="662282" y="-9726"/>
                  <a:pt x="1079971" y="-2200"/>
                  <a:pt x="1286934" y="26022"/>
                </a:cubicBezTo>
                <a:cubicBezTo>
                  <a:pt x="1493897" y="54244"/>
                  <a:pt x="1653823" y="42955"/>
                  <a:pt x="1693334" y="184066"/>
                </a:cubicBezTo>
                <a:cubicBezTo>
                  <a:pt x="1732845" y="325177"/>
                  <a:pt x="1742252" y="754156"/>
                  <a:pt x="1524000" y="872689"/>
                </a:cubicBezTo>
                <a:cubicBezTo>
                  <a:pt x="1305748" y="991222"/>
                  <a:pt x="637822" y="915962"/>
                  <a:pt x="383822" y="895266"/>
                </a:cubicBezTo>
                <a:cubicBezTo>
                  <a:pt x="129822" y="874570"/>
                  <a:pt x="60207" y="868926"/>
                  <a:pt x="0" y="748511"/>
                </a:cubicBezTo>
                <a:cubicBezTo>
                  <a:pt x="-60207" y="628096"/>
                  <a:pt x="-52681" y="295074"/>
                  <a:pt x="22578" y="172778"/>
                </a:cubicBezTo>
                <a:cubicBezTo>
                  <a:pt x="97837" y="50482"/>
                  <a:pt x="240830" y="39192"/>
                  <a:pt x="451556" y="14733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 Type Inheritance (Sealed Types)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37567" y="11406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System.Object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13955" y="3714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classes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7615" y="353050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delegates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delegate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09615" y="10437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pointers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 *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47615" y="253805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System.Delegate</a:t>
            </a:r>
            <a:endParaRPr lang="en-US" sz="11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91767" y="3059564"/>
            <a:ext cx="2295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System.MulticastDelegate</a:t>
            </a:r>
            <a:endParaRPr lang="en-US" sz="11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71600" y="3356992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System.ValueType</a:t>
            </a:r>
            <a:endParaRPr lang="en-US" sz="11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790842" y="5482839"/>
            <a:ext cx="1430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System.Enum</a:t>
            </a:r>
            <a:endParaRPr lang="en-US" sz="11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219423" y="2538057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System.Array</a:t>
            </a:r>
            <a:endParaRPr lang="en-US" sz="11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291437" y="300570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arrays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Type[]</a:t>
            </a:r>
            <a:r>
              <a:rPr lang="en-US" sz="700" dirty="0"/>
              <a:t> or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Type[,]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73548" y="24841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System.String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08749" y="1767018"/>
            <a:ext cx="1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interfaces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17" name="Přímá spojnice se šipkou 16"/>
          <p:cNvCxnSpPr>
            <a:stCxn id="4" idx="2"/>
            <a:endCxn id="12" idx="0"/>
          </p:cNvCxnSpPr>
          <p:nvPr/>
        </p:nvCxnSpPr>
        <p:spPr>
          <a:xfrm>
            <a:off x="4129655" y="1510006"/>
            <a:ext cx="1953864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2" idx="2"/>
            <a:endCxn id="13" idx="0"/>
          </p:cNvCxnSpPr>
          <p:nvPr/>
        </p:nvCxnSpPr>
        <p:spPr>
          <a:xfrm>
            <a:off x="6083519" y="2799667"/>
            <a:ext cx="6" cy="2060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4" idx="2"/>
            <a:endCxn id="8" idx="0"/>
          </p:cNvCxnSpPr>
          <p:nvPr/>
        </p:nvCxnSpPr>
        <p:spPr>
          <a:xfrm>
            <a:off x="4129655" y="1510006"/>
            <a:ext cx="3610048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8" idx="2"/>
            <a:endCxn id="9" idx="0"/>
          </p:cNvCxnSpPr>
          <p:nvPr/>
        </p:nvCxnSpPr>
        <p:spPr>
          <a:xfrm>
            <a:off x="7739703" y="2799667"/>
            <a:ext cx="0" cy="25989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9" idx="2"/>
            <a:endCxn id="6" idx="0"/>
          </p:cNvCxnSpPr>
          <p:nvPr/>
        </p:nvCxnSpPr>
        <p:spPr>
          <a:xfrm>
            <a:off x="7739703" y="3321174"/>
            <a:ext cx="0" cy="2093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2"/>
            <a:endCxn id="5" idx="0"/>
          </p:cNvCxnSpPr>
          <p:nvPr/>
        </p:nvCxnSpPr>
        <p:spPr>
          <a:xfrm>
            <a:off x="4129655" y="1510006"/>
            <a:ext cx="1476388" cy="22040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4" idx="2"/>
            <a:endCxn id="14" idx="0"/>
          </p:cNvCxnSpPr>
          <p:nvPr/>
        </p:nvCxnSpPr>
        <p:spPr>
          <a:xfrm>
            <a:off x="4129655" y="1510006"/>
            <a:ext cx="135981" cy="97419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4" idx="2"/>
            <a:endCxn id="10" idx="0"/>
          </p:cNvCxnSpPr>
          <p:nvPr/>
        </p:nvCxnSpPr>
        <p:spPr>
          <a:xfrm flipH="1">
            <a:off x="1835696" y="1510006"/>
            <a:ext cx="2293959" cy="18469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6135848" y="5482785"/>
            <a:ext cx="1584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structures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2714010" y="598666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enumerations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87471" y="50985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System.Int32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1064179" y="544210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System.Int64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1407" y="545118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System.Double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515463" y="57697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System.Boolean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1209564" y="6115305"/>
            <a:ext cx="47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…</a:t>
            </a:r>
          </a:p>
        </p:txBody>
      </p:sp>
      <p:cxnSp>
        <p:nvCxnSpPr>
          <p:cNvPr id="66" name="Přímá spojnice se šipkou 65"/>
          <p:cNvCxnSpPr>
            <a:stCxn id="10" idx="2"/>
            <a:endCxn id="60" idx="0"/>
          </p:cNvCxnSpPr>
          <p:nvPr/>
        </p:nvCxnSpPr>
        <p:spPr>
          <a:xfrm flipH="1">
            <a:off x="1379559" y="3618602"/>
            <a:ext cx="456137" cy="14798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763181" y="4591338"/>
            <a:ext cx="1440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simple types</a:t>
            </a:r>
          </a:p>
        </p:txBody>
      </p:sp>
      <p:cxnSp>
        <p:nvCxnSpPr>
          <p:cNvPr id="68" name="Přímá spojnice se šipkou 67"/>
          <p:cNvCxnSpPr>
            <a:stCxn id="11" idx="2"/>
            <a:endCxn id="43" idx="0"/>
          </p:cNvCxnSpPr>
          <p:nvPr/>
        </p:nvCxnSpPr>
        <p:spPr>
          <a:xfrm>
            <a:off x="3506098" y="5744449"/>
            <a:ext cx="0" cy="24221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296107" y="54678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System.Nullable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Type?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75" name="Přímá spojnice se šipkou 74"/>
          <p:cNvCxnSpPr>
            <a:stCxn id="10" idx="2"/>
            <a:endCxn id="11" idx="0"/>
          </p:cNvCxnSpPr>
          <p:nvPr/>
        </p:nvCxnSpPr>
        <p:spPr>
          <a:xfrm>
            <a:off x="1835696" y="3618602"/>
            <a:ext cx="1670402" cy="18642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>
            <a:stCxn id="10" idx="2"/>
            <a:endCxn id="73" idx="0"/>
          </p:cNvCxnSpPr>
          <p:nvPr/>
        </p:nvCxnSpPr>
        <p:spPr>
          <a:xfrm>
            <a:off x="1835696" y="3618602"/>
            <a:ext cx="3252499" cy="18492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>
            <a:stCxn id="10" idx="2"/>
            <a:endCxn id="42" idx="0"/>
          </p:cNvCxnSpPr>
          <p:nvPr/>
        </p:nvCxnSpPr>
        <p:spPr>
          <a:xfrm>
            <a:off x="1835696" y="3618602"/>
            <a:ext cx="5092240" cy="186418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15" idx="1"/>
          </p:cNvCxnSpPr>
          <p:nvPr/>
        </p:nvCxnSpPr>
        <p:spPr>
          <a:xfrm>
            <a:off x="4129655" y="1510006"/>
            <a:ext cx="2979094" cy="441678"/>
          </a:xfrm>
          <a:prstGeom prst="straightConnector1">
            <a:avLst/>
          </a:prstGeom>
          <a:ln w="127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>
            <a:off x="5897228" y="4091030"/>
            <a:ext cx="281520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/>
          <p:nvPr/>
        </p:nvCxnSpPr>
        <p:spPr>
          <a:xfrm>
            <a:off x="5619202" y="4083436"/>
            <a:ext cx="140760" cy="1274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5308707" y="4080098"/>
            <a:ext cx="89284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aoblený obdélník 48"/>
          <p:cNvSpPr/>
          <p:nvPr/>
        </p:nvSpPr>
        <p:spPr>
          <a:xfrm>
            <a:off x="2817821" y="6203730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0" name="Zaoblený obdélník 49"/>
          <p:cNvSpPr/>
          <p:nvPr/>
        </p:nvSpPr>
        <p:spPr>
          <a:xfrm>
            <a:off x="4221354" y="5688980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1" name="Zaoblený obdélník 50"/>
          <p:cNvSpPr/>
          <p:nvPr/>
        </p:nvSpPr>
        <p:spPr>
          <a:xfrm>
            <a:off x="6205244" y="5882805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2" name="Zaoblený obdélník 51"/>
          <p:cNvSpPr/>
          <p:nvPr/>
        </p:nvSpPr>
        <p:spPr>
          <a:xfrm>
            <a:off x="3560430" y="2719433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3" name="Zaoblený obdélník 52"/>
          <p:cNvSpPr/>
          <p:nvPr/>
        </p:nvSpPr>
        <p:spPr>
          <a:xfrm>
            <a:off x="6948264" y="3750899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4" name="Zaoblený obdélník 53"/>
          <p:cNvSpPr/>
          <p:nvPr/>
        </p:nvSpPr>
        <p:spPr>
          <a:xfrm>
            <a:off x="5730868" y="3227547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5" name="Zaoblený obdélník 54"/>
          <p:cNvSpPr/>
          <p:nvPr/>
        </p:nvSpPr>
        <p:spPr>
          <a:xfrm>
            <a:off x="921028" y="5451532"/>
            <a:ext cx="773046" cy="3401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  <p:sp>
        <p:nvSpPr>
          <p:cNvPr id="56" name="Zaoblený obdélník 55"/>
          <p:cNvSpPr/>
          <p:nvPr/>
        </p:nvSpPr>
        <p:spPr>
          <a:xfrm>
            <a:off x="4676645" y="3936893"/>
            <a:ext cx="1012937" cy="548046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itchFamily="34" charset="0"/>
                <a:cs typeface="Arial" pitchFamily="34" charset="0"/>
              </a:rPr>
              <a:t>Optionally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sealed</a:t>
            </a:r>
          </a:p>
        </p:txBody>
      </p:sp>
    </p:spTree>
    <p:extLst>
      <p:ext uri="{BB962C8B-B14F-4D97-AF65-F5344CB8AC3E}">
        <p14:creationId xmlns:p14="http://schemas.microsoft.com/office/powerpoint/2010/main" val="158356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Volný tvar 47"/>
          <p:cNvSpPr/>
          <p:nvPr/>
        </p:nvSpPr>
        <p:spPr>
          <a:xfrm>
            <a:off x="255224" y="1082309"/>
            <a:ext cx="8600345" cy="4800384"/>
          </a:xfrm>
          <a:custGeom>
            <a:avLst/>
            <a:gdLst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18732 w 8600345"/>
              <a:gd name="connsiteY6" fmla="*/ 3060713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97665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036421 w 8600345"/>
              <a:gd name="connsiteY7" fmla="*/ 3410669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39622 w 8600345"/>
              <a:gd name="connsiteY7" fmla="*/ 3715469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00345" h="4800384">
                <a:moveTo>
                  <a:pt x="3853932" y="1424"/>
                </a:moveTo>
                <a:cubicBezTo>
                  <a:pt x="3547251" y="7068"/>
                  <a:pt x="3293250" y="-41850"/>
                  <a:pt x="3063709" y="159469"/>
                </a:cubicBezTo>
                <a:cubicBezTo>
                  <a:pt x="2834168" y="360788"/>
                  <a:pt x="2915072" y="898891"/>
                  <a:pt x="2476687" y="1209335"/>
                </a:cubicBezTo>
                <a:cubicBezTo>
                  <a:pt x="2038302" y="1519779"/>
                  <a:pt x="845442" y="1785068"/>
                  <a:pt x="433398" y="2022135"/>
                </a:cubicBezTo>
                <a:cubicBezTo>
                  <a:pt x="21354" y="2259202"/>
                  <a:pt x="-16276" y="2460520"/>
                  <a:pt x="4420" y="2631735"/>
                </a:cubicBezTo>
                <a:cubicBezTo>
                  <a:pt x="25116" y="2802950"/>
                  <a:pt x="265946" y="2959113"/>
                  <a:pt x="557576" y="3049424"/>
                </a:cubicBezTo>
                <a:cubicBezTo>
                  <a:pt x="849206" y="3139735"/>
                  <a:pt x="1473858" y="3062594"/>
                  <a:pt x="1754199" y="3173601"/>
                </a:cubicBezTo>
                <a:cubicBezTo>
                  <a:pt x="2034540" y="3284608"/>
                  <a:pt x="2138022" y="3516032"/>
                  <a:pt x="2239622" y="3715469"/>
                </a:cubicBezTo>
                <a:cubicBezTo>
                  <a:pt x="2341222" y="3914906"/>
                  <a:pt x="2301709" y="4197129"/>
                  <a:pt x="2363798" y="4370225"/>
                </a:cubicBezTo>
                <a:cubicBezTo>
                  <a:pt x="2425887" y="4543321"/>
                  <a:pt x="2446584" y="4691958"/>
                  <a:pt x="2612154" y="4754047"/>
                </a:cubicBezTo>
                <a:cubicBezTo>
                  <a:pt x="2777724" y="4816136"/>
                  <a:pt x="3155902" y="4737114"/>
                  <a:pt x="3357220" y="4742758"/>
                </a:cubicBezTo>
                <a:cubicBezTo>
                  <a:pt x="3558538" y="4748402"/>
                  <a:pt x="3710939" y="4831187"/>
                  <a:pt x="3820065" y="4787913"/>
                </a:cubicBezTo>
                <a:cubicBezTo>
                  <a:pt x="3929191" y="4744639"/>
                  <a:pt x="4011976" y="4614817"/>
                  <a:pt x="4011976" y="4483113"/>
                </a:cubicBezTo>
                <a:cubicBezTo>
                  <a:pt x="4011976" y="4351409"/>
                  <a:pt x="3914139" y="4193365"/>
                  <a:pt x="3820065" y="3997691"/>
                </a:cubicBezTo>
                <a:cubicBezTo>
                  <a:pt x="3725991" y="3802017"/>
                  <a:pt x="3441888" y="3472758"/>
                  <a:pt x="3447532" y="3309069"/>
                </a:cubicBezTo>
                <a:cubicBezTo>
                  <a:pt x="3453176" y="3145380"/>
                  <a:pt x="3667665" y="3038136"/>
                  <a:pt x="3853932" y="3015558"/>
                </a:cubicBezTo>
                <a:cubicBezTo>
                  <a:pt x="4040199" y="2992980"/>
                  <a:pt x="4194480" y="3128447"/>
                  <a:pt x="4565132" y="3173602"/>
                </a:cubicBezTo>
                <a:cubicBezTo>
                  <a:pt x="4935784" y="3218757"/>
                  <a:pt x="5541621" y="3275202"/>
                  <a:pt x="6077843" y="3286491"/>
                </a:cubicBezTo>
                <a:cubicBezTo>
                  <a:pt x="6614065" y="3297780"/>
                  <a:pt x="7387354" y="3305305"/>
                  <a:pt x="7782465" y="3241335"/>
                </a:cubicBezTo>
                <a:cubicBezTo>
                  <a:pt x="8177576" y="3177365"/>
                  <a:pt x="8313042" y="3079528"/>
                  <a:pt x="8448509" y="2902669"/>
                </a:cubicBezTo>
                <a:cubicBezTo>
                  <a:pt x="8583976" y="2725810"/>
                  <a:pt x="8614080" y="2400313"/>
                  <a:pt x="8595265" y="2180180"/>
                </a:cubicBezTo>
                <a:cubicBezTo>
                  <a:pt x="8576450" y="1960047"/>
                  <a:pt x="8365724" y="1783187"/>
                  <a:pt x="8335620" y="1581869"/>
                </a:cubicBezTo>
                <a:cubicBezTo>
                  <a:pt x="8305516" y="1380551"/>
                  <a:pt x="8448510" y="1143484"/>
                  <a:pt x="8414643" y="972269"/>
                </a:cubicBezTo>
                <a:cubicBezTo>
                  <a:pt x="8380776" y="801054"/>
                  <a:pt x="8358198" y="624195"/>
                  <a:pt x="8132420" y="554580"/>
                </a:cubicBezTo>
                <a:cubicBezTo>
                  <a:pt x="7906642" y="484965"/>
                  <a:pt x="7406168" y="558343"/>
                  <a:pt x="7059976" y="554580"/>
                </a:cubicBezTo>
                <a:cubicBezTo>
                  <a:pt x="6713784" y="550817"/>
                  <a:pt x="6414628" y="603498"/>
                  <a:pt x="6055265" y="532002"/>
                </a:cubicBezTo>
                <a:cubicBezTo>
                  <a:pt x="5695902" y="460506"/>
                  <a:pt x="5274450" y="215913"/>
                  <a:pt x="4903798" y="125602"/>
                </a:cubicBezTo>
                <a:cubicBezTo>
                  <a:pt x="4533146" y="35291"/>
                  <a:pt x="4160613" y="-4220"/>
                  <a:pt x="3853932" y="1424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154167" y="4316290"/>
            <a:ext cx="8060869" cy="2253843"/>
          </a:xfrm>
          <a:custGeom>
            <a:avLst/>
            <a:gdLst>
              <a:gd name="connsiteX0" fmla="*/ 1146711 w 8063525"/>
              <a:gd name="connsiteY0" fmla="*/ 20185 h 2289251"/>
              <a:gd name="connsiteX1" fmla="*/ 570978 w 8063525"/>
              <a:gd name="connsiteY1" fmla="*/ 20185 h 2289251"/>
              <a:gd name="connsiteX2" fmla="*/ 221022 w 8063525"/>
              <a:gd name="connsiteY2" fmla="*/ 268540 h 2289251"/>
              <a:gd name="connsiteX3" fmla="*/ 40400 w 8063525"/>
              <a:gd name="connsiteY3" fmla="*/ 1194229 h 2289251"/>
              <a:gd name="connsiteX4" fmla="*/ 119422 w 8063525"/>
              <a:gd name="connsiteY4" fmla="*/ 2074762 h 2289251"/>
              <a:gd name="connsiteX5" fmla="*/ 1214445 w 8063525"/>
              <a:gd name="connsiteY5" fmla="*/ 2289251 h 2289251"/>
              <a:gd name="connsiteX6" fmla="*/ 2885200 w 8063525"/>
              <a:gd name="connsiteY6" fmla="*/ 2210229 h 2289251"/>
              <a:gd name="connsiteX7" fmla="*/ 6904045 w 8063525"/>
              <a:gd name="connsiteY7" fmla="*/ 2029607 h 2289251"/>
              <a:gd name="connsiteX8" fmla="*/ 7976489 w 8063525"/>
              <a:gd name="connsiteY8" fmla="*/ 1295829 h 2289251"/>
              <a:gd name="connsiteX9" fmla="*/ 5075245 w 8063525"/>
              <a:gd name="connsiteY9" fmla="*/ 313696 h 2289251"/>
              <a:gd name="connsiteX10" fmla="*/ 4014089 w 8063525"/>
              <a:gd name="connsiteY10" fmla="*/ 200807 h 2289251"/>
              <a:gd name="connsiteX11" fmla="*/ 4251156 w 8063525"/>
              <a:gd name="connsiteY11" fmla="*/ 866851 h 2289251"/>
              <a:gd name="connsiteX12" fmla="*/ 4341467 w 8063525"/>
              <a:gd name="connsiteY12" fmla="*/ 1544185 h 2289251"/>
              <a:gd name="connsiteX13" fmla="*/ 4160845 w 8063525"/>
              <a:gd name="connsiteY13" fmla="*/ 1747385 h 2289251"/>
              <a:gd name="connsiteX14" fmla="*/ 3630267 w 8063525"/>
              <a:gd name="connsiteY14" fmla="*/ 1679651 h 2289251"/>
              <a:gd name="connsiteX15" fmla="*/ 3291600 w 8063525"/>
              <a:gd name="connsiteY15" fmla="*/ 1645785 h 2289251"/>
              <a:gd name="connsiteX16" fmla="*/ 2749733 w 8063525"/>
              <a:gd name="connsiteY16" fmla="*/ 1713518 h 2289251"/>
              <a:gd name="connsiteX17" fmla="*/ 2399778 w 8063525"/>
              <a:gd name="connsiteY17" fmla="*/ 1566762 h 2289251"/>
              <a:gd name="connsiteX18" fmla="*/ 2546533 w 8063525"/>
              <a:gd name="connsiteY18" fmla="*/ 787829 h 2289251"/>
              <a:gd name="connsiteX19" fmla="*/ 2467511 w 8063525"/>
              <a:gd name="connsiteY19" fmla="*/ 268540 h 2289251"/>
              <a:gd name="connsiteX20" fmla="*/ 2174000 w 8063525"/>
              <a:gd name="connsiteY20" fmla="*/ 65340 h 2289251"/>
              <a:gd name="connsiteX21" fmla="*/ 1146711 w 8063525"/>
              <a:gd name="connsiteY21" fmla="*/ 20185 h 2289251"/>
              <a:gd name="connsiteX0" fmla="*/ 1146711 w 8063525"/>
              <a:gd name="connsiteY0" fmla="*/ 54210 h 2278121"/>
              <a:gd name="connsiteX1" fmla="*/ 570978 w 8063525"/>
              <a:gd name="connsiteY1" fmla="*/ 9055 h 2278121"/>
              <a:gd name="connsiteX2" fmla="*/ 221022 w 8063525"/>
              <a:gd name="connsiteY2" fmla="*/ 257410 h 2278121"/>
              <a:gd name="connsiteX3" fmla="*/ 40400 w 8063525"/>
              <a:gd name="connsiteY3" fmla="*/ 1183099 h 2278121"/>
              <a:gd name="connsiteX4" fmla="*/ 119422 w 8063525"/>
              <a:gd name="connsiteY4" fmla="*/ 2063632 h 2278121"/>
              <a:gd name="connsiteX5" fmla="*/ 1214445 w 8063525"/>
              <a:gd name="connsiteY5" fmla="*/ 2278121 h 2278121"/>
              <a:gd name="connsiteX6" fmla="*/ 2885200 w 8063525"/>
              <a:gd name="connsiteY6" fmla="*/ 2199099 h 2278121"/>
              <a:gd name="connsiteX7" fmla="*/ 6904045 w 8063525"/>
              <a:gd name="connsiteY7" fmla="*/ 2018477 h 2278121"/>
              <a:gd name="connsiteX8" fmla="*/ 7976489 w 8063525"/>
              <a:gd name="connsiteY8" fmla="*/ 1284699 h 2278121"/>
              <a:gd name="connsiteX9" fmla="*/ 5075245 w 8063525"/>
              <a:gd name="connsiteY9" fmla="*/ 302566 h 2278121"/>
              <a:gd name="connsiteX10" fmla="*/ 4014089 w 8063525"/>
              <a:gd name="connsiteY10" fmla="*/ 189677 h 2278121"/>
              <a:gd name="connsiteX11" fmla="*/ 4251156 w 8063525"/>
              <a:gd name="connsiteY11" fmla="*/ 855721 h 2278121"/>
              <a:gd name="connsiteX12" fmla="*/ 4341467 w 8063525"/>
              <a:gd name="connsiteY12" fmla="*/ 1533055 h 2278121"/>
              <a:gd name="connsiteX13" fmla="*/ 4160845 w 8063525"/>
              <a:gd name="connsiteY13" fmla="*/ 1736255 h 2278121"/>
              <a:gd name="connsiteX14" fmla="*/ 3630267 w 8063525"/>
              <a:gd name="connsiteY14" fmla="*/ 1668521 h 2278121"/>
              <a:gd name="connsiteX15" fmla="*/ 3291600 w 8063525"/>
              <a:gd name="connsiteY15" fmla="*/ 1634655 h 2278121"/>
              <a:gd name="connsiteX16" fmla="*/ 2749733 w 8063525"/>
              <a:gd name="connsiteY16" fmla="*/ 1702388 h 2278121"/>
              <a:gd name="connsiteX17" fmla="*/ 2399778 w 8063525"/>
              <a:gd name="connsiteY17" fmla="*/ 1555632 h 2278121"/>
              <a:gd name="connsiteX18" fmla="*/ 2546533 w 8063525"/>
              <a:gd name="connsiteY18" fmla="*/ 776699 h 2278121"/>
              <a:gd name="connsiteX19" fmla="*/ 2467511 w 8063525"/>
              <a:gd name="connsiteY19" fmla="*/ 257410 h 2278121"/>
              <a:gd name="connsiteX20" fmla="*/ 2174000 w 8063525"/>
              <a:gd name="connsiteY20" fmla="*/ 54210 h 2278121"/>
              <a:gd name="connsiteX21" fmla="*/ 1146711 w 8063525"/>
              <a:gd name="connsiteY21" fmla="*/ 54210 h 2278121"/>
              <a:gd name="connsiteX0" fmla="*/ 1146711 w 8063525"/>
              <a:gd name="connsiteY0" fmla="*/ 15052 h 2238963"/>
              <a:gd name="connsiteX1" fmla="*/ 570978 w 8063525"/>
              <a:gd name="connsiteY1" fmla="*/ 15052 h 2238963"/>
              <a:gd name="connsiteX2" fmla="*/ 221022 w 8063525"/>
              <a:gd name="connsiteY2" fmla="*/ 218252 h 2238963"/>
              <a:gd name="connsiteX3" fmla="*/ 40400 w 8063525"/>
              <a:gd name="connsiteY3" fmla="*/ 1143941 h 2238963"/>
              <a:gd name="connsiteX4" fmla="*/ 119422 w 8063525"/>
              <a:gd name="connsiteY4" fmla="*/ 2024474 h 2238963"/>
              <a:gd name="connsiteX5" fmla="*/ 1214445 w 8063525"/>
              <a:gd name="connsiteY5" fmla="*/ 2238963 h 2238963"/>
              <a:gd name="connsiteX6" fmla="*/ 2885200 w 8063525"/>
              <a:gd name="connsiteY6" fmla="*/ 2159941 h 2238963"/>
              <a:gd name="connsiteX7" fmla="*/ 6904045 w 8063525"/>
              <a:gd name="connsiteY7" fmla="*/ 1979319 h 2238963"/>
              <a:gd name="connsiteX8" fmla="*/ 7976489 w 8063525"/>
              <a:gd name="connsiteY8" fmla="*/ 1245541 h 2238963"/>
              <a:gd name="connsiteX9" fmla="*/ 5075245 w 8063525"/>
              <a:gd name="connsiteY9" fmla="*/ 263408 h 2238963"/>
              <a:gd name="connsiteX10" fmla="*/ 4014089 w 8063525"/>
              <a:gd name="connsiteY10" fmla="*/ 150519 h 2238963"/>
              <a:gd name="connsiteX11" fmla="*/ 4251156 w 8063525"/>
              <a:gd name="connsiteY11" fmla="*/ 816563 h 2238963"/>
              <a:gd name="connsiteX12" fmla="*/ 4341467 w 8063525"/>
              <a:gd name="connsiteY12" fmla="*/ 1493897 h 2238963"/>
              <a:gd name="connsiteX13" fmla="*/ 4160845 w 8063525"/>
              <a:gd name="connsiteY13" fmla="*/ 1697097 h 2238963"/>
              <a:gd name="connsiteX14" fmla="*/ 3630267 w 8063525"/>
              <a:gd name="connsiteY14" fmla="*/ 1629363 h 2238963"/>
              <a:gd name="connsiteX15" fmla="*/ 3291600 w 8063525"/>
              <a:gd name="connsiteY15" fmla="*/ 1595497 h 2238963"/>
              <a:gd name="connsiteX16" fmla="*/ 2749733 w 8063525"/>
              <a:gd name="connsiteY16" fmla="*/ 1663230 h 2238963"/>
              <a:gd name="connsiteX17" fmla="*/ 2399778 w 8063525"/>
              <a:gd name="connsiteY17" fmla="*/ 1516474 h 2238963"/>
              <a:gd name="connsiteX18" fmla="*/ 2546533 w 8063525"/>
              <a:gd name="connsiteY18" fmla="*/ 737541 h 2238963"/>
              <a:gd name="connsiteX19" fmla="*/ 2467511 w 8063525"/>
              <a:gd name="connsiteY19" fmla="*/ 218252 h 2238963"/>
              <a:gd name="connsiteX20" fmla="*/ 2174000 w 8063525"/>
              <a:gd name="connsiteY20" fmla="*/ 15052 h 2238963"/>
              <a:gd name="connsiteX21" fmla="*/ 1146711 w 8063525"/>
              <a:gd name="connsiteY21" fmla="*/ 15052 h 2238963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467511 w 8063525"/>
              <a:gd name="connsiteY19" fmla="*/ 221624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151422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4055 w 8060869"/>
              <a:gd name="connsiteY0" fmla="*/ 29932 h 2253843"/>
              <a:gd name="connsiteX1" fmla="*/ 568322 w 8060869"/>
              <a:gd name="connsiteY1" fmla="*/ 29932 h 2253843"/>
              <a:gd name="connsiteX2" fmla="*/ 173210 w 8060869"/>
              <a:gd name="connsiteY2" fmla="*/ 391176 h 2253843"/>
              <a:gd name="connsiteX3" fmla="*/ 37744 w 8060869"/>
              <a:gd name="connsiteY3" fmla="*/ 1158821 h 2253843"/>
              <a:gd name="connsiteX4" fmla="*/ 116766 w 8060869"/>
              <a:gd name="connsiteY4" fmla="*/ 2039354 h 2253843"/>
              <a:gd name="connsiteX5" fmla="*/ 1211789 w 8060869"/>
              <a:gd name="connsiteY5" fmla="*/ 2253843 h 2253843"/>
              <a:gd name="connsiteX6" fmla="*/ 2882544 w 8060869"/>
              <a:gd name="connsiteY6" fmla="*/ 2174821 h 2253843"/>
              <a:gd name="connsiteX7" fmla="*/ 6901389 w 8060869"/>
              <a:gd name="connsiteY7" fmla="*/ 1994199 h 2253843"/>
              <a:gd name="connsiteX8" fmla="*/ 7973833 w 8060869"/>
              <a:gd name="connsiteY8" fmla="*/ 1260421 h 2253843"/>
              <a:gd name="connsiteX9" fmla="*/ 5072589 w 8060869"/>
              <a:gd name="connsiteY9" fmla="*/ 278288 h 2253843"/>
              <a:gd name="connsiteX10" fmla="*/ 4011433 w 8060869"/>
              <a:gd name="connsiteY10" fmla="*/ 165399 h 2253843"/>
              <a:gd name="connsiteX11" fmla="*/ 4248500 w 8060869"/>
              <a:gd name="connsiteY11" fmla="*/ 831443 h 2253843"/>
              <a:gd name="connsiteX12" fmla="*/ 4338811 w 8060869"/>
              <a:gd name="connsiteY12" fmla="*/ 1508777 h 2253843"/>
              <a:gd name="connsiteX13" fmla="*/ 4158189 w 8060869"/>
              <a:gd name="connsiteY13" fmla="*/ 1711977 h 2253843"/>
              <a:gd name="connsiteX14" fmla="*/ 3627611 w 8060869"/>
              <a:gd name="connsiteY14" fmla="*/ 1644243 h 2253843"/>
              <a:gd name="connsiteX15" fmla="*/ 3288944 w 8060869"/>
              <a:gd name="connsiteY15" fmla="*/ 1610377 h 2253843"/>
              <a:gd name="connsiteX16" fmla="*/ 2747077 w 8060869"/>
              <a:gd name="connsiteY16" fmla="*/ 1678110 h 2253843"/>
              <a:gd name="connsiteX17" fmla="*/ 2397122 w 8060869"/>
              <a:gd name="connsiteY17" fmla="*/ 1531354 h 2253843"/>
              <a:gd name="connsiteX18" fmla="*/ 2261654 w 8060869"/>
              <a:gd name="connsiteY18" fmla="*/ 1045932 h 2253843"/>
              <a:gd name="connsiteX19" fmla="*/ 2148766 w 8060869"/>
              <a:gd name="connsiteY19" fmla="*/ 515355 h 2253843"/>
              <a:gd name="connsiteX20" fmla="*/ 1776233 w 8060869"/>
              <a:gd name="connsiteY20" fmla="*/ 108954 h 2253843"/>
              <a:gd name="connsiteX21" fmla="*/ 1144055 w 8060869"/>
              <a:gd name="connsiteY21" fmla="*/ 29932 h 225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060869" h="2253843">
                <a:moveTo>
                  <a:pt x="1144055" y="29932"/>
                </a:moveTo>
                <a:cubicBezTo>
                  <a:pt x="942737" y="16762"/>
                  <a:pt x="730130" y="-30275"/>
                  <a:pt x="568322" y="29932"/>
                </a:cubicBezTo>
                <a:cubicBezTo>
                  <a:pt x="406515" y="90139"/>
                  <a:pt x="261640" y="203028"/>
                  <a:pt x="173210" y="391176"/>
                </a:cubicBezTo>
                <a:cubicBezTo>
                  <a:pt x="84780" y="579324"/>
                  <a:pt x="47151" y="884125"/>
                  <a:pt x="37744" y="1158821"/>
                </a:cubicBezTo>
                <a:cubicBezTo>
                  <a:pt x="28337" y="1433517"/>
                  <a:pt x="-78908" y="1856850"/>
                  <a:pt x="116766" y="2039354"/>
                </a:cubicBezTo>
                <a:cubicBezTo>
                  <a:pt x="312440" y="2221858"/>
                  <a:pt x="750826" y="2231265"/>
                  <a:pt x="1211789" y="2253843"/>
                </a:cubicBezTo>
                <a:lnTo>
                  <a:pt x="2882544" y="2174821"/>
                </a:lnTo>
                <a:cubicBezTo>
                  <a:pt x="3830811" y="2131547"/>
                  <a:pt x="6052841" y="2146599"/>
                  <a:pt x="6901389" y="1994199"/>
                </a:cubicBezTo>
                <a:cubicBezTo>
                  <a:pt x="7749937" y="1841799"/>
                  <a:pt x="8278633" y="1546406"/>
                  <a:pt x="7973833" y="1260421"/>
                </a:cubicBezTo>
                <a:cubicBezTo>
                  <a:pt x="7669033" y="974436"/>
                  <a:pt x="5732989" y="460792"/>
                  <a:pt x="5072589" y="278288"/>
                </a:cubicBezTo>
                <a:cubicBezTo>
                  <a:pt x="4412189" y="95784"/>
                  <a:pt x="4148781" y="73207"/>
                  <a:pt x="4011433" y="165399"/>
                </a:cubicBezTo>
                <a:cubicBezTo>
                  <a:pt x="3874085" y="257591"/>
                  <a:pt x="4193937" y="607547"/>
                  <a:pt x="4248500" y="831443"/>
                </a:cubicBezTo>
                <a:cubicBezTo>
                  <a:pt x="4303063" y="1055339"/>
                  <a:pt x="4353863" y="1362021"/>
                  <a:pt x="4338811" y="1508777"/>
                </a:cubicBezTo>
                <a:cubicBezTo>
                  <a:pt x="4323759" y="1655533"/>
                  <a:pt x="4276722" y="1689399"/>
                  <a:pt x="4158189" y="1711977"/>
                </a:cubicBezTo>
                <a:cubicBezTo>
                  <a:pt x="4039656" y="1734555"/>
                  <a:pt x="3772485" y="1661176"/>
                  <a:pt x="3627611" y="1644243"/>
                </a:cubicBezTo>
                <a:cubicBezTo>
                  <a:pt x="3482737" y="1627310"/>
                  <a:pt x="3435700" y="1604733"/>
                  <a:pt x="3288944" y="1610377"/>
                </a:cubicBezTo>
                <a:cubicBezTo>
                  <a:pt x="3142188" y="1616021"/>
                  <a:pt x="2895714" y="1691280"/>
                  <a:pt x="2747077" y="1678110"/>
                </a:cubicBezTo>
                <a:cubicBezTo>
                  <a:pt x="2598440" y="1664940"/>
                  <a:pt x="2478026" y="1636717"/>
                  <a:pt x="2397122" y="1531354"/>
                </a:cubicBezTo>
                <a:cubicBezTo>
                  <a:pt x="2316218" y="1425991"/>
                  <a:pt x="2303047" y="1215265"/>
                  <a:pt x="2261654" y="1045932"/>
                </a:cubicBezTo>
                <a:cubicBezTo>
                  <a:pt x="2220261" y="876599"/>
                  <a:pt x="2210855" y="635770"/>
                  <a:pt x="2148766" y="515355"/>
                </a:cubicBezTo>
                <a:cubicBezTo>
                  <a:pt x="2086677" y="394940"/>
                  <a:pt x="1943685" y="189858"/>
                  <a:pt x="1776233" y="108954"/>
                </a:cubicBezTo>
                <a:cubicBezTo>
                  <a:pt x="1608781" y="28050"/>
                  <a:pt x="1345373" y="43102"/>
                  <a:pt x="1144055" y="2993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9" name="Volný tvar 88"/>
          <p:cNvSpPr/>
          <p:nvPr/>
        </p:nvSpPr>
        <p:spPr>
          <a:xfrm>
            <a:off x="7106758" y="1010202"/>
            <a:ext cx="1587034" cy="46894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5543" h="937887">
                <a:moveTo>
                  <a:pt x="451556" y="14733"/>
                </a:moveTo>
                <a:cubicBezTo>
                  <a:pt x="662282" y="-9726"/>
                  <a:pt x="1079971" y="-2200"/>
                  <a:pt x="1286934" y="26022"/>
                </a:cubicBezTo>
                <a:cubicBezTo>
                  <a:pt x="1493897" y="54244"/>
                  <a:pt x="1653823" y="42955"/>
                  <a:pt x="1693334" y="184066"/>
                </a:cubicBezTo>
                <a:cubicBezTo>
                  <a:pt x="1732845" y="325177"/>
                  <a:pt x="1742252" y="754156"/>
                  <a:pt x="1524000" y="872689"/>
                </a:cubicBezTo>
                <a:cubicBezTo>
                  <a:pt x="1305748" y="991222"/>
                  <a:pt x="637822" y="915962"/>
                  <a:pt x="383822" y="895266"/>
                </a:cubicBezTo>
                <a:cubicBezTo>
                  <a:pt x="129822" y="874570"/>
                  <a:pt x="60207" y="868926"/>
                  <a:pt x="0" y="748511"/>
                </a:cubicBezTo>
                <a:cubicBezTo>
                  <a:pt x="-60207" y="628096"/>
                  <a:pt x="-52681" y="295074"/>
                  <a:pt x="22578" y="172778"/>
                </a:cubicBezTo>
                <a:cubicBezTo>
                  <a:pt x="97837" y="50482"/>
                  <a:pt x="240830" y="39192"/>
                  <a:pt x="451556" y="14733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 Type Inheritance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37567" y="11406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System.Object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13955" y="3714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classes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7615" y="353050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delegates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delegate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09615" y="10437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pointers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 *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47615" y="253805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System.Delegate</a:t>
            </a:r>
            <a:endParaRPr lang="en-US" sz="11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91767" y="3059564"/>
            <a:ext cx="2295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System.MulticastDelegate</a:t>
            </a:r>
            <a:endParaRPr lang="en-US" sz="11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71600" y="3356992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System.ValueType</a:t>
            </a:r>
            <a:endParaRPr lang="en-US" sz="11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790842" y="5482839"/>
            <a:ext cx="1430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System.Enum</a:t>
            </a:r>
            <a:endParaRPr lang="en-US" sz="11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219423" y="2538057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System.Array</a:t>
            </a:r>
            <a:endParaRPr lang="en-US" sz="11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291437" y="300570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arrays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Type[]</a:t>
            </a:r>
            <a:r>
              <a:rPr lang="en-US" sz="700" dirty="0"/>
              <a:t> or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Type[,]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73548" y="24841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System.String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08749" y="1767018"/>
            <a:ext cx="1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interfaces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17" name="Přímá spojnice se šipkou 16"/>
          <p:cNvCxnSpPr>
            <a:stCxn id="4" idx="2"/>
            <a:endCxn id="12" idx="0"/>
          </p:cNvCxnSpPr>
          <p:nvPr/>
        </p:nvCxnSpPr>
        <p:spPr>
          <a:xfrm>
            <a:off x="4129655" y="1510006"/>
            <a:ext cx="1953864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2" idx="2"/>
            <a:endCxn id="13" idx="0"/>
          </p:cNvCxnSpPr>
          <p:nvPr/>
        </p:nvCxnSpPr>
        <p:spPr>
          <a:xfrm>
            <a:off x="6083519" y="2799667"/>
            <a:ext cx="6" cy="2060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4" idx="2"/>
            <a:endCxn id="8" idx="0"/>
          </p:cNvCxnSpPr>
          <p:nvPr/>
        </p:nvCxnSpPr>
        <p:spPr>
          <a:xfrm>
            <a:off x="4129655" y="1510006"/>
            <a:ext cx="3610048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8" idx="2"/>
            <a:endCxn id="9" idx="0"/>
          </p:cNvCxnSpPr>
          <p:nvPr/>
        </p:nvCxnSpPr>
        <p:spPr>
          <a:xfrm>
            <a:off x="7739703" y="2799667"/>
            <a:ext cx="0" cy="25989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9" idx="2"/>
            <a:endCxn id="6" idx="0"/>
          </p:cNvCxnSpPr>
          <p:nvPr/>
        </p:nvCxnSpPr>
        <p:spPr>
          <a:xfrm>
            <a:off x="7739703" y="3321174"/>
            <a:ext cx="0" cy="2093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2"/>
            <a:endCxn id="5" idx="0"/>
          </p:cNvCxnSpPr>
          <p:nvPr/>
        </p:nvCxnSpPr>
        <p:spPr>
          <a:xfrm>
            <a:off x="4129655" y="1510006"/>
            <a:ext cx="1476388" cy="22040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4" idx="2"/>
            <a:endCxn id="14" idx="0"/>
          </p:cNvCxnSpPr>
          <p:nvPr/>
        </p:nvCxnSpPr>
        <p:spPr>
          <a:xfrm>
            <a:off x="4129655" y="1510006"/>
            <a:ext cx="135981" cy="97419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4" idx="2"/>
            <a:endCxn id="10" idx="0"/>
          </p:cNvCxnSpPr>
          <p:nvPr/>
        </p:nvCxnSpPr>
        <p:spPr>
          <a:xfrm flipH="1">
            <a:off x="1835696" y="1510006"/>
            <a:ext cx="2293959" cy="18469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6135848" y="5482785"/>
            <a:ext cx="1584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structures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2714010" y="598666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enumerations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87471" y="50985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System.Int32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1064179" y="544210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System.Int64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1407" y="545118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System.Double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515463" y="57697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System.Boolean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1209564" y="6115305"/>
            <a:ext cx="47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…</a:t>
            </a:r>
          </a:p>
        </p:txBody>
      </p:sp>
      <p:cxnSp>
        <p:nvCxnSpPr>
          <p:cNvPr id="66" name="Přímá spojnice se šipkou 65"/>
          <p:cNvCxnSpPr>
            <a:stCxn id="10" idx="2"/>
            <a:endCxn id="60" idx="0"/>
          </p:cNvCxnSpPr>
          <p:nvPr/>
        </p:nvCxnSpPr>
        <p:spPr>
          <a:xfrm flipH="1">
            <a:off x="1379559" y="3618602"/>
            <a:ext cx="456137" cy="14798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763181" y="4591338"/>
            <a:ext cx="1440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simple types</a:t>
            </a:r>
          </a:p>
        </p:txBody>
      </p:sp>
      <p:cxnSp>
        <p:nvCxnSpPr>
          <p:cNvPr id="68" name="Přímá spojnice se šipkou 67"/>
          <p:cNvCxnSpPr>
            <a:stCxn id="11" idx="2"/>
            <a:endCxn id="43" idx="0"/>
          </p:cNvCxnSpPr>
          <p:nvPr/>
        </p:nvCxnSpPr>
        <p:spPr>
          <a:xfrm>
            <a:off x="3506098" y="5744449"/>
            <a:ext cx="0" cy="24221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296107" y="54678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System.Nullable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Type?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75" name="Přímá spojnice se šipkou 74"/>
          <p:cNvCxnSpPr>
            <a:stCxn id="10" idx="2"/>
            <a:endCxn id="11" idx="0"/>
          </p:cNvCxnSpPr>
          <p:nvPr/>
        </p:nvCxnSpPr>
        <p:spPr>
          <a:xfrm>
            <a:off x="1835696" y="3618602"/>
            <a:ext cx="1670402" cy="18642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>
            <a:stCxn id="10" idx="2"/>
            <a:endCxn id="73" idx="0"/>
          </p:cNvCxnSpPr>
          <p:nvPr/>
        </p:nvCxnSpPr>
        <p:spPr>
          <a:xfrm>
            <a:off x="1835696" y="3618602"/>
            <a:ext cx="3252499" cy="18492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>
            <a:stCxn id="10" idx="2"/>
            <a:endCxn id="42" idx="0"/>
          </p:cNvCxnSpPr>
          <p:nvPr/>
        </p:nvCxnSpPr>
        <p:spPr>
          <a:xfrm>
            <a:off x="1835696" y="3618602"/>
            <a:ext cx="5092240" cy="186418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15" idx="1"/>
          </p:cNvCxnSpPr>
          <p:nvPr/>
        </p:nvCxnSpPr>
        <p:spPr>
          <a:xfrm>
            <a:off x="4129655" y="1510006"/>
            <a:ext cx="2979094" cy="441678"/>
          </a:xfrm>
          <a:prstGeom prst="straightConnector1">
            <a:avLst/>
          </a:prstGeom>
          <a:ln w="127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>
            <a:off x="5897228" y="4091030"/>
            <a:ext cx="281520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/>
          <p:nvPr/>
        </p:nvCxnSpPr>
        <p:spPr>
          <a:xfrm>
            <a:off x="5619202" y="4083436"/>
            <a:ext cx="140760" cy="1274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5308707" y="4080098"/>
            <a:ext cx="89284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974756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4890</TotalTime>
  <Words>1069</Words>
  <Application>Microsoft Office PowerPoint</Application>
  <PresentationFormat>Předvádění na obrazovce (4:3)</PresentationFormat>
  <Paragraphs>148</Paragraphs>
  <Slides>7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Consolas</vt:lpstr>
      <vt:lpstr>Courier New</vt:lpstr>
      <vt:lpstr>Times New Roman</vt:lpstr>
      <vt:lpstr>Verdana</vt:lpstr>
      <vt:lpstr>Wingdings</vt:lpstr>
      <vt:lpstr>D3S template</vt:lpstr>
      <vt:lpstr>Programming in C# Language 10th Lecture</vt:lpstr>
      <vt:lpstr>Parameters</vt:lpstr>
      <vt:lpstr>Parameters</vt:lpstr>
      <vt:lpstr>Parameters</vt:lpstr>
      <vt:lpstr>CLI Type Inheritance</vt:lpstr>
      <vt:lpstr>CLI Type Inheritance (Sealed Types)</vt:lpstr>
      <vt:lpstr>CLI Type Inheritance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Sonic</cp:lastModifiedBy>
  <cp:revision>121</cp:revision>
  <dcterms:created xsi:type="dcterms:W3CDTF">2006-10-10T18:27:24Z</dcterms:created>
  <dcterms:modified xsi:type="dcterms:W3CDTF">2024-12-09T13:05:56Z</dcterms:modified>
</cp:coreProperties>
</file>