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9"/>
  </p:notesMasterIdLst>
  <p:sldIdLst>
    <p:sldId id="256" r:id="rId2"/>
    <p:sldId id="481" r:id="rId3"/>
    <p:sldId id="468" r:id="rId4"/>
    <p:sldId id="482" r:id="rId5"/>
    <p:sldId id="464" r:id="rId6"/>
    <p:sldId id="466" r:id="rId7"/>
    <p:sldId id="467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77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63" autoAdjust="0"/>
    <p:restoredTop sz="94654" autoAdjust="0"/>
  </p:normalViewPr>
  <p:slideViewPr>
    <p:cSldViewPr>
      <p:cViewPr varScale="1">
        <p:scale>
          <a:sx n="121" d="100"/>
          <a:sy n="121" d="100"/>
        </p:scale>
        <p:origin x="1926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4E5D35-4E42-419E-AD3C-53338384C6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592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C22BE-C237-49E6-8098-C33A48402A3F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FC28C5-9C48-40BA-B235-374365484DB8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6338" y="708025"/>
            <a:ext cx="4532312" cy="3398838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318000"/>
            <a:ext cx="5029200" cy="4106863"/>
          </a:xfrm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1FFB58-8A88-40A1-9083-8A05C3C61620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6338" y="708025"/>
            <a:ext cx="4532312" cy="3398838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318000"/>
            <a:ext cx="5029200" cy="4106863"/>
          </a:xfrm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7255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98FD52-D11E-4622-BC1F-BD8770EE5950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6338" y="708025"/>
            <a:ext cx="4532312" cy="3398838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318000"/>
            <a:ext cx="5029200" cy="4106863"/>
          </a:xfrm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98FD52-D11E-4622-BC1F-BD8770EE5950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6338" y="708025"/>
            <a:ext cx="4532312" cy="3398838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318000"/>
            <a:ext cx="5029200" cy="4106863"/>
          </a:xfrm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98FD52-D11E-4622-BC1F-BD8770EE5950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6338" y="708025"/>
            <a:ext cx="4532312" cy="3398838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318000"/>
            <a:ext cx="5029200" cy="4106863"/>
          </a:xfrm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gradFill flip="none" rotWithShape="1">
          <a:gsLst>
            <a:gs pos="50000">
              <a:schemeClr val="bg1"/>
            </a:gs>
            <a:gs pos="100000">
              <a:schemeClr val="bg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9552" y="3036499"/>
            <a:ext cx="7920880" cy="17647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effectLst>
            <a:outerShdw blurRad="88900" dist="38100" dir="2700000" algn="tl" rotWithShape="0">
              <a:prstClr val="black">
                <a:alpha val="33000"/>
              </a:prstClr>
            </a:outerShdw>
          </a:effectLst>
        </p:spPr>
        <p:txBody>
          <a:bodyPr wrap="square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620688"/>
            <a:ext cx="7858180" cy="2088232"/>
          </a:xfrm>
        </p:spPr>
        <p:txBody>
          <a:bodyPr anchor="b" anchorCtr="0">
            <a:noAutofit/>
          </a:bodyPr>
          <a:lstStyle>
            <a:lvl1pPr algn="ctr">
              <a:defRPr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91880" y="3290114"/>
            <a:ext cx="4968552" cy="1723062"/>
          </a:xfrm>
        </p:spPr>
        <p:txBody>
          <a:bodyPr/>
          <a:lstStyle>
            <a:lvl1pPr marL="0" indent="0" algn="r">
              <a:buNone/>
              <a:defRPr b="1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Author</a:t>
            </a:r>
            <a:r>
              <a:rPr lang="en-US" dirty="0"/>
              <a:t>(s)</a:t>
            </a:r>
          </a:p>
        </p:txBody>
      </p:sp>
      <p:pic>
        <p:nvPicPr>
          <p:cNvPr id="3074" name="Picture 2" descr="C:\Repositories\MFF\organisation\MFF\DDDS\Logo\D3S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498" y="3361552"/>
            <a:ext cx="2773982" cy="857256"/>
          </a:xfrm>
          <a:prstGeom prst="rect">
            <a:avLst/>
          </a:prstGeom>
          <a:noFill/>
        </p:spPr>
      </p:pic>
      <p:pic>
        <p:nvPicPr>
          <p:cNvPr id="3076" name="Picture 4" descr="C:\Repositories\MFF\organisation\MFF\DDDS\Logo\karelI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1113554" y="4531943"/>
            <a:ext cx="1496672" cy="1452436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717201" y="6007860"/>
            <a:ext cx="23038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CHARLES UNIVERSITY </a:t>
            </a:r>
            <a:r>
              <a:rPr lang="cs-CZ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 </a:t>
            </a:r>
            <a:r>
              <a:rPr lang="en-US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PRAGUE</a:t>
            </a:r>
            <a:endParaRPr lang="cs-CZ" sz="1200" b="0" cap="non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7529" y="2989372"/>
            <a:ext cx="26484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0" u="none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http://d3s.mff.cuni.cz/~jezek</a:t>
            </a:r>
            <a:endParaRPr lang="cs-CZ" sz="1200" b="0" u="none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552" y="6248345"/>
            <a:ext cx="2654358" cy="27699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effectLst>
            <a:outerShdw blurRad="88900" dist="38100" dir="2700000" algn="tl" rotWithShape="0">
              <a:prstClr val="black">
                <a:alpha val="33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faculty of mathematics and physics</a:t>
            </a:r>
            <a:endParaRPr kumimoji="0" lang="cs-CZ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Repositories\MFF\organisation\MFF\DDDS\Slides\slides_logo_faint.png"/>
          <p:cNvPicPr>
            <a:picLocks noChangeAspect="1" noChangeArrowheads="1"/>
          </p:cNvPicPr>
          <p:nvPr/>
        </p:nvPicPr>
        <p:blipFill>
          <a:blip r:embed="rId2" cstate="print"/>
          <a:srcRect r="1729"/>
          <a:stretch>
            <a:fillRect/>
          </a:stretch>
        </p:blipFill>
        <p:spPr bwMode="auto">
          <a:xfrm>
            <a:off x="7519988" y="6088905"/>
            <a:ext cx="1624012" cy="633413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gradFill flip="none" rotWithShape="1">
            <a:gsLst>
              <a:gs pos="75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95000"/>
                </a:schemeClr>
              </a:gs>
              <a:gs pos="75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836712"/>
          </a:xfrm>
        </p:spPr>
        <p:txBody>
          <a:bodyPr/>
          <a:lstStyle>
            <a:lvl1pPr>
              <a:defRPr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669360"/>
            <a:ext cx="8604448" cy="188640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6456" y="6669360"/>
            <a:ext cx="467544" cy="188640"/>
          </a:xfrm>
          <a:effectLst>
            <a:outerShdw blurRad="50800" dist="38100" dir="2700000" sx="110000" sy="110000" algn="tl" rotWithShape="0">
              <a:schemeClr val="bg1"/>
            </a:outerShdw>
          </a:effectLst>
        </p:spPr>
        <p:txBody>
          <a:bodyPr/>
          <a:lstStyle>
            <a:lvl1pPr algn="r">
              <a:defRPr sz="11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E8361A1-175A-42D3-BB19-9AEE94864B6C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  <p:pic>
        <p:nvPicPr>
          <p:cNvPr id="1027" name="Picture 3" descr="C:\Repositories\MFF\organisation\MFF\DDDS\Slides\bar2.png"/>
          <p:cNvPicPr>
            <a:picLocks noChangeAspect="1" noChangeArrowheads="1"/>
          </p:cNvPicPr>
          <p:nvPr/>
        </p:nvPicPr>
        <p:blipFill>
          <a:blip r:embed="rId3" cstate="print"/>
          <a:srcRect l="1150" r="1914"/>
          <a:stretch>
            <a:fillRect/>
          </a:stretch>
        </p:blipFill>
        <p:spPr bwMode="auto">
          <a:xfrm flipH="1">
            <a:off x="0" y="787219"/>
            <a:ext cx="9144000" cy="193509"/>
          </a:xfrm>
          <a:prstGeom prst="rect">
            <a:avLst/>
          </a:prstGeom>
          <a:noFill/>
        </p:spPr>
      </p:pic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467544" y="1340768"/>
            <a:ext cx="8208912" cy="504056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9F813-6420-4FB4-98EF-41C2DF390912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76" y="71414"/>
            <a:ext cx="8229600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level`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3444189-8B34-413A-9B65-B8341BD389A4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110000"/>
        <a:buFontTx/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SzPct val="110000"/>
        <a:buFontTx/>
        <a:buBlip>
          <a:blip r:embed="rId6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Programming in C# Language</a:t>
            </a:r>
            <a:br>
              <a:rPr lang="en-US" dirty="0"/>
            </a:br>
            <a:r>
              <a:rPr lang="cs-CZ" dirty="0"/>
              <a:t>11</a:t>
            </a:r>
            <a:r>
              <a:rPr lang="cs-CZ" baseline="30000" dirty="0"/>
              <a:t>th</a:t>
            </a:r>
            <a:r>
              <a:rPr lang="en-US" dirty="0"/>
              <a:t> Lecture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Pavel</a:t>
            </a:r>
            <a:r>
              <a:rPr lang="en-US" dirty="0"/>
              <a:t> Je</a:t>
            </a:r>
            <a:r>
              <a:rPr lang="cs-CZ" dirty="0" err="1"/>
              <a:t>žek</a:t>
            </a:r>
            <a:br>
              <a:rPr lang="en-US" dirty="0"/>
            </a:b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pavel.jezek@d3s.mff.cuni.cz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391025" y="6021388"/>
            <a:ext cx="4752975" cy="8366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imes New Roman" charset="0"/>
              </a:rPr>
              <a:t>Some of the slides are based on University of Linz .NET presentations.</a:t>
            </a:r>
          </a:p>
          <a:p>
            <a:pPr algn="ctr"/>
            <a:r>
              <a:rPr lang="en-US" sz="1200" dirty="0">
                <a:latin typeface="Times New Roman" charset="0"/>
              </a:rPr>
              <a:t>© University of Linz, Institute for System Software, 2004</a:t>
            </a:r>
          </a:p>
          <a:p>
            <a:pPr algn="ctr"/>
            <a:r>
              <a:rPr lang="en-US" sz="1200" dirty="0">
                <a:latin typeface="Times New Roman" charset="0"/>
              </a:rPr>
              <a:t>published under the Microsoft Curriculum License</a:t>
            </a:r>
          </a:p>
          <a:p>
            <a:pPr algn="ctr"/>
            <a:r>
              <a:rPr lang="en-US" sz="1200" dirty="0">
                <a:latin typeface="Times New Roman" charset="0"/>
              </a:rPr>
              <a:t>(http://www.msdnaa.net/curriculum/license_curriculum.aspx)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Volný tvar 47"/>
          <p:cNvSpPr/>
          <p:nvPr/>
        </p:nvSpPr>
        <p:spPr>
          <a:xfrm>
            <a:off x="255224" y="1082309"/>
            <a:ext cx="8600345" cy="4800384"/>
          </a:xfrm>
          <a:custGeom>
            <a:avLst/>
            <a:gdLst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18732 w 8600345"/>
              <a:gd name="connsiteY6" fmla="*/ 3060713 h 4800384"/>
              <a:gd name="connsiteX7" fmla="*/ 2273487 w 8600345"/>
              <a:gd name="connsiteY7" fmla="*/ 3151024 h 4800384"/>
              <a:gd name="connsiteX8" fmla="*/ 2634732 w 8600345"/>
              <a:gd name="connsiteY8" fmla="*/ 3670313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273487 w 8600345"/>
              <a:gd name="connsiteY7" fmla="*/ 3151024 h 4800384"/>
              <a:gd name="connsiteX8" fmla="*/ 2634732 w 8600345"/>
              <a:gd name="connsiteY8" fmla="*/ 3670313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634732 w 8600345"/>
              <a:gd name="connsiteY8" fmla="*/ 3670313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318643 w 8600345"/>
              <a:gd name="connsiteY8" fmla="*/ 3794491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318643 w 8600345"/>
              <a:gd name="connsiteY8" fmla="*/ 3794491 h 4800384"/>
              <a:gd name="connsiteX9" fmla="*/ 2397665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318643 w 8600345"/>
              <a:gd name="connsiteY8" fmla="*/ 3794491 h 4800384"/>
              <a:gd name="connsiteX9" fmla="*/ 2363798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250910 w 8600345"/>
              <a:gd name="connsiteY8" fmla="*/ 3794491 h 4800384"/>
              <a:gd name="connsiteX9" fmla="*/ 2363798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036421 w 8600345"/>
              <a:gd name="connsiteY7" fmla="*/ 3410669 h 4800384"/>
              <a:gd name="connsiteX8" fmla="*/ 2250910 w 8600345"/>
              <a:gd name="connsiteY8" fmla="*/ 3794491 h 4800384"/>
              <a:gd name="connsiteX9" fmla="*/ 2363798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250910 w 8600345"/>
              <a:gd name="connsiteY7" fmla="*/ 3794491 h 4800384"/>
              <a:gd name="connsiteX8" fmla="*/ 2363798 w 8600345"/>
              <a:gd name="connsiteY8" fmla="*/ 4370225 h 4800384"/>
              <a:gd name="connsiteX9" fmla="*/ 2612154 w 8600345"/>
              <a:gd name="connsiteY9" fmla="*/ 4754047 h 4800384"/>
              <a:gd name="connsiteX10" fmla="*/ 3357220 w 8600345"/>
              <a:gd name="connsiteY10" fmla="*/ 4742758 h 4800384"/>
              <a:gd name="connsiteX11" fmla="*/ 3820065 w 8600345"/>
              <a:gd name="connsiteY11" fmla="*/ 4787913 h 4800384"/>
              <a:gd name="connsiteX12" fmla="*/ 4011976 w 8600345"/>
              <a:gd name="connsiteY12" fmla="*/ 4483113 h 4800384"/>
              <a:gd name="connsiteX13" fmla="*/ 3820065 w 8600345"/>
              <a:gd name="connsiteY13" fmla="*/ 3997691 h 4800384"/>
              <a:gd name="connsiteX14" fmla="*/ 3447532 w 8600345"/>
              <a:gd name="connsiteY14" fmla="*/ 3309069 h 4800384"/>
              <a:gd name="connsiteX15" fmla="*/ 3853932 w 8600345"/>
              <a:gd name="connsiteY15" fmla="*/ 3015558 h 4800384"/>
              <a:gd name="connsiteX16" fmla="*/ 4565132 w 8600345"/>
              <a:gd name="connsiteY16" fmla="*/ 3173602 h 4800384"/>
              <a:gd name="connsiteX17" fmla="*/ 6077843 w 8600345"/>
              <a:gd name="connsiteY17" fmla="*/ 3286491 h 4800384"/>
              <a:gd name="connsiteX18" fmla="*/ 7782465 w 8600345"/>
              <a:gd name="connsiteY18" fmla="*/ 3241335 h 4800384"/>
              <a:gd name="connsiteX19" fmla="*/ 8448509 w 8600345"/>
              <a:gd name="connsiteY19" fmla="*/ 2902669 h 4800384"/>
              <a:gd name="connsiteX20" fmla="*/ 8595265 w 8600345"/>
              <a:gd name="connsiteY20" fmla="*/ 2180180 h 4800384"/>
              <a:gd name="connsiteX21" fmla="*/ 8335620 w 8600345"/>
              <a:gd name="connsiteY21" fmla="*/ 1581869 h 4800384"/>
              <a:gd name="connsiteX22" fmla="*/ 8414643 w 8600345"/>
              <a:gd name="connsiteY22" fmla="*/ 972269 h 4800384"/>
              <a:gd name="connsiteX23" fmla="*/ 8132420 w 8600345"/>
              <a:gd name="connsiteY23" fmla="*/ 554580 h 4800384"/>
              <a:gd name="connsiteX24" fmla="*/ 7059976 w 8600345"/>
              <a:gd name="connsiteY24" fmla="*/ 554580 h 4800384"/>
              <a:gd name="connsiteX25" fmla="*/ 6055265 w 8600345"/>
              <a:gd name="connsiteY25" fmla="*/ 532002 h 4800384"/>
              <a:gd name="connsiteX26" fmla="*/ 4903798 w 8600345"/>
              <a:gd name="connsiteY26" fmla="*/ 125602 h 4800384"/>
              <a:gd name="connsiteX27" fmla="*/ 3853932 w 8600345"/>
              <a:gd name="connsiteY27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754199 w 8600345"/>
              <a:gd name="connsiteY6" fmla="*/ 3173601 h 4800384"/>
              <a:gd name="connsiteX7" fmla="*/ 2250910 w 8600345"/>
              <a:gd name="connsiteY7" fmla="*/ 3794491 h 4800384"/>
              <a:gd name="connsiteX8" fmla="*/ 2363798 w 8600345"/>
              <a:gd name="connsiteY8" fmla="*/ 4370225 h 4800384"/>
              <a:gd name="connsiteX9" fmla="*/ 2612154 w 8600345"/>
              <a:gd name="connsiteY9" fmla="*/ 4754047 h 4800384"/>
              <a:gd name="connsiteX10" fmla="*/ 3357220 w 8600345"/>
              <a:gd name="connsiteY10" fmla="*/ 4742758 h 4800384"/>
              <a:gd name="connsiteX11" fmla="*/ 3820065 w 8600345"/>
              <a:gd name="connsiteY11" fmla="*/ 4787913 h 4800384"/>
              <a:gd name="connsiteX12" fmla="*/ 4011976 w 8600345"/>
              <a:gd name="connsiteY12" fmla="*/ 4483113 h 4800384"/>
              <a:gd name="connsiteX13" fmla="*/ 3820065 w 8600345"/>
              <a:gd name="connsiteY13" fmla="*/ 3997691 h 4800384"/>
              <a:gd name="connsiteX14" fmla="*/ 3447532 w 8600345"/>
              <a:gd name="connsiteY14" fmla="*/ 3309069 h 4800384"/>
              <a:gd name="connsiteX15" fmla="*/ 3853932 w 8600345"/>
              <a:gd name="connsiteY15" fmla="*/ 3015558 h 4800384"/>
              <a:gd name="connsiteX16" fmla="*/ 4565132 w 8600345"/>
              <a:gd name="connsiteY16" fmla="*/ 3173602 h 4800384"/>
              <a:gd name="connsiteX17" fmla="*/ 6077843 w 8600345"/>
              <a:gd name="connsiteY17" fmla="*/ 3286491 h 4800384"/>
              <a:gd name="connsiteX18" fmla="*/ 7782465 w 8600345"/>
              <a:gd name="connsiteY18" fmla="*/ 3241335 h 4800384"/>
              <a:gd name="connsiteX19" fmla="*/ 8448509 w 8600345"/>
              <a:gd name="connsiteY19" fmla="*/ 2902669 h 4800384"/>
              <a:gd name="connsiteX20" fmla="*/ 8595265 w 8600345"/>
              <a:gd name="connsiteY20" fmla="*/ 2180180 h 4800384"/>
              <a:gd name="connsiteX21" fmla="*/ 8335620 w 8600345"/>
              <a:gd name="connsiteY21" fmla="*/ 1581869 h 4800384"/>
              <a:gd name="connsiteX22" fmla="*/ 8414643 w 8600345"/>
              <a:gd name="connsiteY22" fmla="*/ 972269 h 4800384"/>
              <a:gd name="connsiteX23" fmla="*/ 8132420 w 8600345"/>
              <a:gd name="connsiteY23" fmla="*/ 554580 h 4800384"/>
              <a:gd name="connsiteX24" fmla="*/ 7059976 w 8600345"/>
              <a:gd name="connsiteY24" fmla="*/ 554580 h 4800384"/>
              <a:gd name="connsiteX25" fmla="*/ 6055265 w 8600345"/>
              <a:gd name="connsiteY25" fmla="*/ 532002 h 4800384"/>
              <a:gd name="connsiteX26" fmla="*/ 4903798 w 8600345"/>
              <a:gd name="connsiteY26" fmla="*/ 125602 h 4800384"/>
              <a:gd name="connsiteX27" fmla="*/ 3853932 w 8600345"/>
              <a:gd name="connsiteY27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754199 w 8600345"/>
              <a:gd name="connsiteY6" fmla="*/ 3173601 h 4800384"/>
              <a:gd name="connsiteX7" fmla="*/ 2239622 w 8600345"/>
              <a:gd name="connsiteY7" fmla="*/ 3715469 h 4800384"/>
              <a:gd name="connsiteX8" fmla="*/ 2363798 w 8600345"/>
              <a:gd name="connsiteY8" fmla="*/ 4370225 h 4800384"/>
              <a:gd name="connsiteX9" fmla="*/ 2612154 w 8600345"/>
              <a:gd name="connsiteY9" fmla="*/ 4754047 h 4800384"/>
              <a:gd name="connsiteX10" fmla="*/ 3357220 w 8600345"/>
              <a:gd name="connsiteY10" fmla="*/ 4742758 h 4800384"/>
              <a:gd name="connsiteX11" fmla="*/ 3820065 w 8600345"/>
              <a:gd name="connsiteY11" fmla="*/ 4787913 h 4800384"/>
              <a:gd name="connsiteX12" fmla="*/ 4011976 w 8600345"/>
              <a:gd name="connsiteY12" fmla="*/ 4483113 h 4800384"/>
              <a:gd name="connsiteX13" fmla="*/ 3820065 w 8600345"/>
              <a:gd name="connsiteY13" fmla="*/ 3997691 h 4800384"/>
              <a:gd name="connsiteX14" fmla="*/ 3447532 w 8600345"/>
              <a:gd name="connsiteY14" fmla="*/ 3309069 h 4800384"/>
              <a:gd name="connsiteX15" fmla="*/ 3853932 w 8600345"/>
              <a:gd name="connsiteY15" fmla="*/ 3015558 h 4800384"/>
              <a:gd name="connsiteX16" fmla="*/ 4565132 w 8600345"/>
              <a:gd name="connsiteY16" fmla="*/ 3173602 h 4800384"/>
              <a:gd name="connsiteX17" fmla="*/ 6077843 w 8600345"/>
              <a:gd name="connsiteY17" fmla="*/ 3286491 h 4800384"/>
              <a:gd name="connsiteX18" fmla="*/ 7782465 w 8600345"/>
              <a:gd name="connsiteY18" fmla="*/ 3241335 h 4800384"/>
              <a:gd name="connsiteX19" fmla="*/ 8448509 w 8600345"/>
              <a:gd name="connsiteY19" fmla="*/ 2902669 h 4800384"/>
              <a:gd name="connsiteX20" fmla="*/ 8595265 w 8600345"/>
              <a:gd name="connsiteY20" fmla="*/ 2180180 h 4800384"/>
              <a:gd name="connsiteX21" fmla="*/ 8335620 w 8600345"/>
              <a:gd name="connsiteY21" fmla="*/ 1581869 h 4800384"/>
              <a:gd name="connsiteX22" fmla="*/ 8414643 w 8600345"/>
              <a:gd name="connsiteY22" fmla="*/ 972269 h 4800384"/>
              <a:gd name="connsiteX23" fmla="*/ 8132420 w 8600345"/>
              <a:gd name="connsiteY23" fmla="*/ 554580 h 4800384"/>
              <a:gd name="connsiteX24" fmla="*/ 7059976 w 8600345"/>
              <a:gd name="connsiteY24" fmla="*/ 554580 h 4800384"/>
              <a:gd name="connsiteX25" fmla="*/ 6055265 w 8600345"/>
              <a:gd name="connsiteY25" fmla="*/ 532002 h 4800384"/>
              <a:gd name="connsiteX26" fmla="*/ 4903798 w 8600345"/>
              <a:gd name="connsiteY26" fmla="*/ 125602 h 4800384"/>
              <a:gd name="connsiteX27" fmla="*/ 3853932 w 8600345"/>
              <a:gd name="connsiteY27" fmla="*/ 1424 h 4800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8600345" h="4800384">
                <a:moveTo>
                  <a:pt x="3853932" y="1424"/>
                </a:moveTo>
                <a:cubicBezTo>
                  <a:pt x="3547251" y="7068"/>
                  <a:pt x="3293250" y="-41850"/>
                  <a:pt x="3063709" y="159469"/>
                </a:cubicBezTo>
                <a:cubicBezTo>
                  <a:pt x="2834168" y="360788"/>
                  <a:pt x="2915072" y="898891"/>
                  <a:pt x="2476687" y="1209335"/>
                </a:cubicBezTo>
                <a:cubicBezTo>
                  <a:pt x="2038302" y="1519779"/>
                  <a:pt x="845442" y="1785068"/>
                  <a:pt x="433398" y="2022135"/>
                </a:cubicBezTo>
                <a:cubicBezTo>
                  <a:pt x="21354" y="2259202"/>
                  <a:pt x="-16276" y="2460520"/>
                  <a:pt x="4420" y="2631735"/>
                </a:cubicBezTo>
                <a:cubicBezTo>
                  <a:pt x="25116" y="2802950"/>
                  <a:pt x="265946" y="2959113"/>
                  <a:pt x="557576" y="3049424"/>
                </a:cubicBezTo>
                <a:cubicBezTo>
                  <a:pt x="849206" y="3139735"/>
                  <a:pt x="1473858" y="3062594"/>
                  <a:pt x="1754199" y="3173601"/>
                </a:cubicBezTo>
                <a:cubicBezTo>
                  <a:pt x="2034540" y="3284608"/>
                  <a:pt x="2138022" y="3516032"/>
                  <a:pt x="2239622" y="3715469"/>
                </a:cubicBezTo>
                <a:cubicBezTo>
                  <a:pt x="2341222" y="3914906"/>
                  <a:pt x="2301709" y="4197129"/>
                  <a:pt x="2363798" y="4370225"/>
                </a:cubicBezTo>
                <a:cubicBezTo>
                  <a:pt x="2425887" y="4543321"/>
                  <a:pt x="2446584" y="4691958"/>
                  <a:pt x="2612154" y="4754047"/>
                </a:cubicBezTo>
                <a:cubicBezTo>
                  <a:pt x="2777724" y="4816136"/>
                  <a:pt x="3155902" y="4737114"/>
                  <a:pt x="3357220" y="4742758"/>
                </a:cubicBezTo>
                <a:cubicBezTo>
                  <a:pt x="3558538" y="4748402"/>
                  <a:pt x="3710939" y="4831187"/>
                  <a:pt x="3820065" y="4787913"/>
                </a:cubicBezTo>
                <a:cubicBezTo>
                  <a:pt x="3929191" y="4744639"/>
                  <a:pt x="4011976" y="4614817"/>
                  <a:pt x="4011976" y="4483113"/>
                </a:cubicBezTo>
                <a:cubicBezTo>
                  <a:pt x="4011976" y="4351409"/>
                  <a:pt x="3914139" y="4193365"/>
                  <a:pt x="3820065" y="3997691"/>
                </a:cubicBezTo>
                <a:cubicBezTo>
                  <a:pt x="3725991" y="3802017"/>
                  <a:pt x="3441888" y="3472758"/>
                  <a:pt x="3447532" y="3309069"/>
                </a:cubicBezTo>
                <a:cubicBezTo>
                  <a:pt x="3453176" y="3145380"/>
                  <a:pt x="3667665" y="3038136"/>
                  <a:pt x="3853932" y="3015558"/>
                </a:cubicBezTo>
                <a:cubicBezTo>
                  <a:pt x="4040199" y="2992980"/>
                  <a:pt x="4194480" y="3128447"/>
                  <a:pt x="4565132" y="3173602"/>
                </a:cubicBezTo>
                <a:cubicBezTo>
                  <a:pt x="4935784" y="3218757"/>
                  <a:pt x="5541621" y="3275202"/>
                  <a:pt x="6077843" y="3286491"/>
                </a:cubicBezTo>
                <a:cubicBezTo>
                  <a:pt x="6614065" y="3297780"/>
                  <a:pt x="7387354" y="3305305"/>
                  <a:pt x="7782465" y="3241335"/>
                </a:cubicBezTo>
                <a:cubicBezTo>
                  <a:pt x="8177576" y="3177365"/>
                  <a:pt x="8313042" y="3079528"/>
                  <a:pt x="8448509" y="2902669"/>
                </a:cubicBezTo>
                <a:cubicBezTo>
                  <a:pt x="8583976" y="2725810"/>
                  <a:pt x="8614080" y="2400313"/>
                  <a:pt x="8595265" y="2180180"/>
                </a:cubicBezTo>
                <a:cubicBezTo>
                  <a:pt x="8576450" y="1960047"/>
                  <a:pt x="8365724" y="1783187"/>
                  <a:pt x="8335620" y="1581869"/>
                </a:cubicBezTo>
                <a:cubicBezTo>
                  <a:pt x="8305516" y="1380551"/>
                  <a:pt x="8448510" y="1143484"/>
                  <a:pt x="8414643" y="972269"/>
                </a:cubicBezTo>
                <a:cubicBezTo>
                  <a:pt x="8380776" y="801054"/>
                  <a:pt x="8358198" y="624195"/>
                  <a:pt x="8132420" y="554580"/>
                </a:cubicBezTo>
                <a:cubicBezTo>
                  <a:pt x="7906642" y="484965"/>
                  <a:pt x="7406168" y="558343"/>
                  <a:pt x="7059976" y="554580"/>
                </a:cubicBezTo>
                <a:cubicBezTo>
                  <a:pt x="6713784" y="550817"/>
                  <a:pt x="6414628" y="603498"/>
                  <a:pt x="6055265" y="532002"/>
                </a:cubicBezTo>
                <a:cubicBezTo>
                  <a:pt x="5695902" y="460506"/>
                  <a:pt x="5274450" y="215913"/>
                  <a:pt x="4903798" y="125602"/>
                </a:cubicBezTo>
                <a:cubicBezTo>
                  <a:pt x="4533146" y="35291"/>
                  <a:pt x="4160613" y="-4220"/>
                  <a:pt x="3853932" y="1424"/>
                </a:cubicBez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47" name="Volný tvar 46"/>
          <p:cNvSpPr/>
          <p:nvPr/>
        </p:nvSpPr>
        <p:spPr>
          <a:xfrm>
            <a:off x="154167" y="4316290"/>
            <a:ext cx="8060869" cy="2253843"/>
          </a:xfrm>
          <a:custGeom>
            <a:avLst/>
            <a:gdLst>
              <a:gd name="connsiteX0" fmla="*/ 1146711 w 8063525"/>
              <a:gd name="connsiteY0" fmla="*/ 20185 h 2289251"/>
              <a:gd name="connsiteX1" fmla="*/ 570978 w 8063525"/>
              <a:gd name="connsiteY1" fmla="*/ 20185 h 2289251"/>
              <a:gd name="connsiteX2" fmla="*/ 221022 w 8063525"/>
              <a:gd name="connsiteY2" fmla="*/ 268540 h 2289251"/>
              <a:gd name="connsiteX3" fmla="*/ 40400 w 8063525"/>
              <a:gd name="connsiteY3" fmla="*/ 1194229 h 2289251"/>
              <a:gd name="connsiteX4" fmla="*/ 119422 w 8063525"/>
              <a:gd name="connsiteY4" fmla="*/ 2074762 h 2289251"/>
              <a:gd name="connsiteX5" fmla="*/ 1214445 w 8063525"/>
              <a:gd name="connsiteY5" fmla="*/ 2289251 h 2289251"/>
              <a:gd name="connsiteX6" fmla="*/ 2885200 w 8063525"/>
              <a:gd name="connsiteY6" fmla="*/ 2210229 h 2289251"/>
              <a:gd name="connsiteX7" fmla="*/ 6904045 w 8063525"/>
              <a:gd name="connsiteY7" fmla="*/ 2029607 h 2289251"/>
              <a:gd name="connsiteX8" fmla="*/ 7976489 w 8063525"/>
              <a:gd name="connsiteY8" fmla="*/ 1295829 h 2289251"/>
              <a:gd name="connsiteX9" fmla="*/ 5075245 w 8063525"/>
              <a:gd name="connsiteY9" fmla="*/ 313696 h 2289251"/>
              <a:gd name="connsiteX10" fmla="*/ 4014089 w 8063525"/>
              <a:gd name="connsiteY10" fmla="*/ 200807 h 2289251"/>
              <a:gd name="connsiteX11" fmla="*/ 4251156 w 8063525"/>
              <a:gd name="connsiteY11" fmla="*/ 866851 h 2289251"/>
              <a:gd name="connsiteX12" fmla="*/ 4341467 w 8063525"/>
              <a:gd name="connsiteY12" fmla="*/ 1544185 h 2289251"/>
              <a:gd name="connsiteX13" fmla="*/ 4160845 w 8063525"/>
              <a:gd name="connsiteY13" fmla="*/ 1747385 h 2289251"/>
              <a:gd name="connsiteX14" fmla="*/ 3630267 w 8063525"/>
              <a:gd name="connsiteY14" fmla="*/ 1679651 h 2289251"/>
              <a:gd name="connsiteX15" fmla="*/ 3291600 w 8063525"/>
              <a:gd name="connsiteY15" fmla="*/ 1645785 h 2289251"/>
              <a:gd name="connsiteX16" fmla="*/ 2749733 w 8063525"/>
              <a:gd name="connsiteY16" fmla="*/ 1713518 h 2289251"/>
              <a:gd name="connsiteX17" fmla="*/ 2399778 w 8063525"/>
              <a:gd name="connsiteY17" fmla="*/ 1566762 h 2289251"/>
              <a:gd name="connsiteX18" fmla="*/ 2546533 w 8063525"/>
              <a:gd name="connsiteY18" fmla="*/ 787829 h 2289251"/>
              <a:gd name="connsiteX19" fmla="*/ 2467511 w 8063525"/>
              <a:gd name="connsiteY19" fmla="*/ 268540 h 2289251"/>
              <a:gd name="connsiteX20" fmla="*/ 2174000 w 8063525"/>
              <a:gd name="connsiteY20" fmla="*/ 65340 h 2289251"/>
              <a:gd name="connsiteX21" fmla="*/ 1146711 w 8063525"/>
              <a:gd name="connsiteY21" fmla="*/ 20185 h 2289251"/>
              <a:gd name="connsiteX0" fmla="*/ 1146711 w 8063525"/>
              <a:gd name="connsiteY0" fmla="*/ 54210 h 2278121"/>
              <a:gd name="connsiteX1" fmla="*/ 570978 w 8063525"/>
              <a:gd name="connsiteY1" fmla="*/ 9055 h 2278121"/>
              <a:gd name="connsiteX2" fmla="*/ 221022 w 8063525"/>
              <a:gd name="connsiteY2" fmla="*/ 257410 h 2278121"/>
              <a:gd name="connsiteX3" fmla="*/ 40400 w 8063525"/>
              <a:gd name="connsiteY3" fmla="*/ 1183099 h 2278121"/>
              <a:gd name="connsiteX4" fmla="*/ 119422 w 8063525"/>
              <a:gd name="connsiteY4" fmla="*/ 2063632 h 2278121"/>
              <a:gd name="connsiteX5" fmla="*/ 1214445 w 8063525"/>
              <a:gd name="connsiteY5" fmla="*/ 2278121 h 2278121"/>
              <a:gd name="connsiteX6" fmla="*/ 2885200 w 8063525"/>
              <a:gd name="connsiteY6" fmla="*/ 2199099 h 2278121"/>
              <a:gd name="connsiteX7" fmla="*/ 6904045 w 8063525"/>
              <a:gd name="connsiteY7" fmla="*/ 2018477 h 2278121"/>
              <a:gd name="connsiteX8" fmla="*/ 7976489 w 8063525"/>
              <a:gd name="connsiteY8" fmla="*/ 1284699 h 2278121"/>
              <a:gd name="connsiteX9" fmla="*/ 5075245 w 8063525"/>
              <a:gd name="connsiteY9" fmla="*/ 302566 h 2278121"/>
              <a:gd name="connsiteX10" fmla="*/ 4014089 w 8063525"/>
              <a:gd name="connsiteY10" fmla="*/ 189677 h 2278121"/>
              <a:gd name="connsiteX11" fmla="*/ 4251156 w 8063525"/>
              <a:gd name="connsiteY11" fmla="*/ 855721 h 2278121"/>
              <a:gd name="connsiteX12" fmla="*/ 4341467 w 8063525"/>
              <a:gd name="connsiteY12" fmla="*/ 1533055 h 2278121"/>
              <a:gd name="connsiteX13" fmla="*/ 4160845 w 8063525"/>
              <a:gd name="connsiteY13" fmla="*/ 1736255 h 2278121"/>
              <a:gd name="connsiteX14" fmla="*/ 3630267 w 8063525"/>
              <a:gd name="connsiteY14" fmla="*/ 1668521 h 2278121"/>
              <a:gd name="connsiteX15" fmla="*/ 3291600 w 8063525"/>
              <a:gd name="connsiteY15" fmla="*/ 1634655 h 2278121"/>
              <a:gd name="connsiteX16" fmla="*/ 2749733 w 8063525"/>
              <a:gd name="connsiteY16" fmla="*/ 1702388 h 2278121"/>
              <a:gd name="connsiteX17" fmla="*/ 2399778 w 8063525"/>
              <a:gd name="connsiteY17" fmla="*/ 1555632 h 2278121"/>
              <a:gd name="connsiteX18" fmla="*/ 2546533 w 8063525"/>
              <a:gd name="connsiteY18" fmla="*/ 776699 h 2278121"/>
              <a:gd name="connsiteX19" fmla="*/ 2467511 w 8063525"/>
              <a:gd name="connsiteY19" fmla="*/ 257410 h 2278121"/>
              <a:gd name="connsiteX20" fmla="*/ 2174000 w 8063525"/>
              <a:gd name="connsiteY20" fmla="*/ 54210 h 2278121"/>
              <a:gd name="connsiteX21" fmla="*/ 1146711 w 8063525"/>
              <a:gd name="connsiteY21" fmla="*/ 54210 h 2278121"/>
              <a:gd name="connsiteX0" fmla="*/ 1146711 w 8063525"/>
              <a:gd name="connsiteY0" fmla="*/ 15052 h 2238963"/>
              <a:gd name="connsiteX1" fmla="*/ 570978 w 8063525"/>
              <a:gd name="connsiteY1" fmla="*/ 15052 h 2238963"/>
              <a:gd name="connsiteX2" fmla="*/ 221022 w 8063525"/>
              <a:gd name="connsiteY2" fmla="*/ 218252 h 2238963"/>
              <a:gd name="connsiteX3" fmla="*/ 40400 w 8063525"/>
              <a:gd name="connsiteY3" fmla="*/ 1143941 h 2238963"/>
              <a:gd name="connsiteX4" fmla="*/ 119422 w 8063525"/>
              <a:gd name="connsiteY4" fmla="*/ 2024474 h 2238963"/>
              <a:gd name="connsiteX5" fmla="*/ 1214445 w 8063525"/>
              <a:gd name="connsiteY5" fmla="*/ 2238963 h 2238963"/>
              <a:gd name="connsiteX6" fmla="*/ 2885200 w 8063525"/>
              <a:gd name="connsiteY6" fmla="*/ 2159941 h 2238963"/>
              <a:gd name="connsiteX7" fmla="*/ 6904045 w 8063525"/>
              <a:gd name="connsiteY7" fmla="*/ 1979319 h 2238963"/>
              <a:gd name="connsiteX8" fmla="*/ 7976489 w 8063525"/>
              <a:gd name="connsiteY8" fmla="*/ 1245541 h 2238963"/>
              <a:gd name="connsiteX9" fmla="*/ 5075245 w 8063525"/>
              <a:gd name="connsiteY9" fmla="*/ 263408 h 2238963"/>
              <a:gd name="connsiteX10" fmla="*/ 4014089 w 8063525"/>
              <a:gd name="connsiteY10" fmla="*/ 150519 h 2238963"/>
              <a:gd name="connsiteX11" fmla="*/ 4251156 w 8063525"/>
              <a:gd name="connsiteY11" fmla="*/ 816563 h 2238963"/>
              <a:gd name="connsiteX12" fmla="*/ 4341467 w 8063525"/>
              <a:gd name="connsiteY12" fmla="*/ 1493897 h 2238963"/>
              <a:gd name="connsiteX13" fmla="*/ 4160845 w 8063525"/>
              <a:gd name="connsiteY13" fmla="*/ 1697097 h 2238963"/>
              <a:gd name="connsiteX14" fmla="*/ 3630267 w 8063525"/>
              <a:gd name="connsiteY14" fmla="*/ 1629363 h 2238963"/>
              <a:gd name="connsiteX15" fmla="*/ 3291600 w 8063525"/>
              <a:gd name="connsiteY15" fmla="*/ 1595497 h 2238963"/>
              <a:gd name="connsiteX16" fmla="*/ 2749733 w 8063525"/>
              <a:gd name="connsiteY16" fmla="*/ 1663230 h 2238963"/>
              <a:gd name="connsiteX17" fmla="*/ 2399778 w 8063525"/>
              <a:gd name="connsiteY17" fmla="*/ 1516474 h 2238963"/>
              <a:gd name="connsiteX18" fmla="*/ 2546533 w 8063525"/>
              <a:gd name="connsiteY18" fmla="*/ 737541 h 2238963"/>
              <a:gd name="connsiteX19" fmla="*/ 2467511 w 8063525"/>
              <a:gd name="connsiteY19" fmla="*/ 218252 h 2238963"/>
              <a:gd name="connsiteX20" fmla="*/ 2174000 w 8063525"/>
              <a:gd name="connsiteY20" fmla="*/ 15052 h 2238963"/>
              <a:gd name="connsiteX21" fmla="*/ 1146711 w 8063525"/>
              <a:gd name="connsiteY21" fmla="*/ 15052 h 2238963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467511 w 8063525"/>
              <a:gd name="connsiteY19" fmla="*/ 221624 h 2242335"/>
              <a:gd name="connsiteX20" fmla="*/ 2174000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264311 w 8063525"/>
              <a:gd name="connsiteY19" fmla="*/ 481269 h 2242335"/>
              <a:gd name="connsiteX20" fmla="*/ 2174000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264311 w 8063525"/>
              <a:gd name="connsiteY19" fmla="*/ 481269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241734 w 8063525"/>
              <a:gd name="connsiteY19" fmla="*/ 560291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241734 w 8063525"/>
              <a:gd name="connsiteY19" fmla="*/ 560291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207867 w 8063525"/>
              <a:gd name="connsiteY19" fmla="*/ 436113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207867 w 8063525"/>
              <a:gd name="connsiteY19" fmla="*/ 436113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083689 w 8063525"/>
              <a:gd name="connsiteY19" fmla="*/ 503847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64310 w 8063525"/>
              <a:gd name="connsiteY18" fmla="*/ 1034424 h 2242335"/>
              <a:gd name="connsiteX19" fmla="*/ 2083689 w 8063525"/>
              <a:gd name="connsiteY19" fmla="*/ 503847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64310 w 8063525"/>
              <a:gd name="connsiteY18" fmla="*/ 1034424 h 2242335"/>
              <a:gd name="connsiteX19" fmla="*/ 2151422 w 8063525"/>
              <a:gd name="connsiteY19" fmla="*/ 503847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4055 w 8060869"/>
              <a:gd name="connsiteY0" fmla="*/ 29932 h 2253843"/>
              <a:gd name="connsiteX1" fmla="*/ 568322 w 8060869"/>
              <a:gd name="connsiteY1" fmla="*/ 29932 h 2253843"/>
              <a:gd name="connsiteX2" fmla="*/ 173210 w 8060869"/>
              <a:gd name="connsiteY2" fmla="*/ 391176 h 2253843"/>
              <a:gd name="connsiteX3" fmla="*/ 37744 w 8060869"/>
              <a:gd name="connsiteY3" fmla="*/ 1158821 h 2253843"/>
              <a:gd name="connsiteX4" fmla="*/ 116766 w 8060869"/>
              <a:gd name="connsiteY4" fmla="*/ 2039354 h 2253843"/>
              <a:gd name="connsiteX5" fmla="*/ 1211789 w 8060869"/>
              <a:gd name="connsiteY5" fmla="*/ 2253843 h 2253843"/>
              <a:gd name="connsiteX6" fmla="*/ 2882544 w 8060869"/>
              <a:gd name="connsiteY6" fmla="*/ 2174821 h 2253843"/>
              <a:gd name="connsiteX7" fmla="*/ 6901389 w 8060869"/>
              <a:gd name="connsiteY7" fmla="*/ 1994199 h 2253843"/>
              <a:gd name="connsiteX8" fmla="*/ 7973833 w 8060869"/>
              <a:gd name="connsiteY8" fmla="*/ 1260421 h 2253843"/>
              <a:gd name="connsiteX9" fmla="*/ 5072589 w 8060869"/>
              <a:gd name="connsiteY9" fmla="*/ 278288 h 2253843"/>
              <a:gd name="connsiteX10" fmla="*/ 4011433 w 8060869"/>
              <a:gd name="connsiteY10" fmla="*/ 165399 h 2253843"/>
              <a:gd name="connsiteX11" fmla="*/ 4248500 w 8060869"/>
              <a:gd name="connsiteY11" fmla="*/ 831443 h 2253843"/>
              <a:gd name="connsiteX12" fmla="*/ 4338811 w 8060869"/>
              <a:gd name="connsiteY12" fmla="*/ 1508777 h 2253843"/>
              <a:gd name="connsiteX13" fmla="*/ 4158189 w 8060869"/>
              <a:gd name="connsiteY13" fmla="*/ 1711977 h 2253843"/>
              <a:gd name="connsiteX14" fmla="*/ 3627611 w 8060869"/>
              <a:gd name="connsiteY14" fmla="*/ 1644243 h 2253843"/>
              <a:gd name="connsiteX15" fmla="*/ 3288944 w 8060869"/>
              <a:gd name="connsiteY15" fmla="*/ 1610377 h 2253843"/>
              <a:gd name="connsiteX16" fmla="*/ 2747077 w 8060869"/>
              <a:gd name="connsiteY16" fmla="*/ 1678110 h 2253843"/>
              <a:gd name="connsiteX17" fmla="*/ 2397122 w 8060869"/>
              <a:gd name="connsiteY17" fmla="*/ 1531354 h 2253843"/>
              <a:gd name="connsiteX18" fmla="*/ 2261654 w 8060869"/>
              <a:gd name="connsiteY18" fmla="*/ 1045932 h 2253843"/>
              <a:gd name="connsiteX19" fmla="*/ 2148766 w 8060869"/>
              <a:gd name="connsiteY19" fmla="*/ 515355 h 2253843"/>
              <a:gd name="connsiteX20" fmla="*/ 1776233 w 8060869"/>
              <a:gd name="connsiteY20" fmla="*/ 108954 h 2253843"/>
              <a:gd name="connsiteX21" fmla="*/ 1144055 w 8060869"/>
              <a:gd name="connsiteY21" fmla="*/ 29932 h 2253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060869" h="2253843">
                <a:moveTo>
                  <a:pt x="1144055" y="29932"/>
                </a:moveTo>
                <a:cubicBezTo>
                  <a:pt x="942737" y="16762"/>
                  <a:pt x="730130" y="-30275"/>
                  <a:pt x="568322" y="29932"/>
                </a:cubicBezTo>
                <a:cubicBezTo>
                  <a:pt x="406515" y="90139"/>
                  <a:pt x="261640" y="203028"/>
                  <a:pt x="173210" y="391176"/>
                </a:cubicBezTo>
                <a:cubicBezTo>
                  <a:pt x="84780" y="579324"/>
                  <a:pt x="47151" y="884125"/>
                  <a:pt x="37744" y="1158821"/>
                </a:cubicBezTo>
                <a:cubicBezTo>
                  <a:pt x="28337" y="1433517"/>
                  <a:pt x="-78908" y="1856850"/>
                  <a:pt x="116766" y="2039354"/>
                </a:cubicBezTo>
                <a:cubicBezTo>
                  <a:pt x="312440" y="2221858"/>
                  <a:pt x="750826" y="2231265"/>
                  <a:pt x="1211789" y="2253843"/>
                </a:cubicBezTo>
                <a:lnTo>
                  <a:pt x="2882544" y="2174821"/>
                </a:lnTo>
                <a:cubicBezTo>
                  <a:pt x="3830811" y="2131547"/>
                  <a:pt x="6052841" y="2146599"/>
                  <a:pt x="6901389" y="1994199"/>
                </a:cubicBezTo>
                <a:cubicBezTo>
                  <a:pt x="7749937" y="1841799"/>
                  <a:pt x="8278633" y="1546406"/>
                  <a:pt x="7973833" y="1260421"/>
                </a:cubicBezTo>
                <a:cubicBezTo>
                  <a:pt x="7669033" y="974436"/>
                  <a:pt x="5732989" y="460792"/>
                  <a:pt x="5072589" y="278288"/>
                </a:cubicBezTo>
                <a:cubicBezTo>
                  <a:pt x="4412189" y="95784"/>
                  <a:pt x="4148781" y="73207"/>
                  <a:pt x="4011433" y="165399"/>
                </a:cubicBezTo>
                <a:cubicBezTo>
                  <a:pt x="3874085" y="257591"/>
                  <a:pt x="4193937" y="607547"/>
                  <a:pt x="4248500" y="831443"/>
                </a:cubicBezTo>
                <a:cubicBezTo>
                  <a:pt x="4303063" y="1055339"/>
                  <a:pt x="4353863" y="1362021"/>
                  <a:pt x="4338811" y="1508777"/>
                </a:cubicBezTo>
                <a:cubicBezTo>
                  <a:pt x="4323759" y="1655533"/>
                  <a:pt x="4276722" y="1689399"/>
                  <a:pt x="4158189" y="1711977"/>
                </a:cubicBezTo>
                <a:cubicBezTo>
                  <a:pt x="4039656" y="1734555"/>
                  <a:pt x="3772485" y="1661176"/>
                  <a:pt x="3627611" y="1644243"/>
                </a:cubicBezTo>
                <a:cubicBezTo>
                  <a:pt x="3482737" y="1627310"/>
                  <a:pt x="3435700" y="1604733"/>
                  <a:pt x="3288944" y="1610377"/>
                </a:cubicBezTo>
                <a:cubicBezTo>
                  <a:pt x="3142188" y="1616021"/>
                  <a:pt x="2895714" y="1691280"/>
                  <a:pt x="2747077" y="1678110"/>
                </a:cubicBezTo>
                <a:cubicBezTo>
                  <a:pt x="2598440" y="1664940"/>
                  <a:pt x="2478026" y="1636717"/>
                  <a:pt x="2397122" y="1531354"/>
                </a:cubicBezTo>
                <a:cubicBezTo>
                  <a:pt x="2316218" y="1425991"/>
                  <a:pt x="2303047" y="1215265"/>
                  <a:pt x="2261654" y="1045932"/>
                </a:cubicBezTo>
                <a:cubicBezTo>
                  <a:pt x="2220261" y="876599"/>
                  <a:pt x="2210855" y="635770"/>
                  <a:pt x="2148766" y="515355"/>
                </a:cubicBezTo>
                <a:cubicBezTo>
                  <a:pt x="2086677" y="394940"/>
                  <a:pt x="1943685" y="189858"/>
                  <a:pt x="1776233" y="108954"/>
                </a:cubicBezTo>
                <a:cubicBezTo>
                  <a:pt x="1608781" y="28050"/>
                  <a:pt x="1345373" y="43102"/>
                  <a:pt x="1144055" y="29932"/>
                </a:cubicBezTo>
                <a:close/>
              </a:path>
            </a:pathLst>
          </a:cu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89" name="Volný tvar 88"/>
          <p:cNvSpPr/>
          <p:nvPr/>
        </p:nvSpPr>
        <p:spPr>
          <a:xfrm>
            <a:off x="7106758" y="1010202"/>
            <a:ext cx="1587034" cy="468943"/>
          </a:xfrm>
          <a:custGeom>
            <a:avLst/>
            <a:gdLst>
              <a:gd name="connsiteX0" fmla="*/ 572388 w 1836375"/>
              <a:gd name="connsiteY0" fmla="*/ 14733 h 937887"/>
              <a:gd name="connsiteX1" fmla="*/ 1407766 w 1836375"/>
              <a:gd name="connsiteY1" fmla="*/ 26022 h 937887"/>
              <a:gd name="connsiteX2" fmla="*/ 1814166 w 1836375"/>
              <a:gd name="connsiteY2" fmla="*/ 184066 h 937887"/>
              <a:gd name="connsiteX3" fmla="*/ 1644832 w 1836375"/>
              <a:gd name="connsiteY3" fmla="*/ 872689 h 937887"/>
              <a:gd name="connsiteX4" fmla="*/ 504654 w 1836375"/>
              <a:gd name="connsiteY4" fmla="*/ 895266 h 937887"/>
              <a:gd name="connsiteX5" fmla="*/ 19232 w 1836375"/>
              <a:gd name="connsiteY5" fmla="*/ 748511 h 937887"/>
              <a:gd name="connsiteX6" fmla="*/ 143410 w 1836375"/>
              <a:gd name="connsiteY6" fmla="*/ 172778 h 937887"/>
              <a:gd name="connsiteX7" fmla="*/ 572388 w 1836375"/>
              <a:gd name="connsiteY7" fmla="*/ 14733 h 937887"/>
              <a:gd name="connsiteX0" fmla="*/ 451556 w 1715543"/>
              <a:gd name="connsiteY0" fmla="*/ 14733 h 937887"/>
              <a:gd name="connsiteX1" fmla="*/ 1286934 w 1715543"/>
              <a:gd name="connsiteY1" fmla="*/ 26022 h 937887"/>
              <a:gd name="connsiteX2" fmla="*/ 1693334 w 1715543"/>
              <a:gd name="connsiteY2" fmla="*/ 184066 h 937887"/>
              <a:gd name="connsiteX3" fmla="*/ 1524000 w 1715543"/>
              <a:gd name="connsiteY3" fmla="*/ 872689 h 937887"/>
              <a:gd name="connsiteX4" fmla="*/ 383822 w 1715543"/>
              <a:gd name="connsiteY4" fmla="*/ 895266 h 937887"/>
              <a:gd name="connsiteX5" fmla="*/ 0 w 1715543"/>
              <a:gd name="connsiteY5" fmla="*/ 748511 h 937887"/>
              <a:gd name="connsiteX6" fmla="*/ 22578 w 1715543"/>
              <a:gd name="connsiteY6" fmla="*/ 172778 h 937887"/>
              <a:gd name="connsiteX7" fmla="*/ 451556 w 1715543"/>
              <a:gd name="connsiteY7" fmla="*/ 14733 h 937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15543" h="937887">
                <a:moveTo>
                  <a:pt x="451556" y="14733"/>
                </a:moveTo>
                <a:cubicBezTo>
                  <a:pt x="662282" y="-9726"/>
                  <a:pt x="1079971" y="-2200"/>
                  <a:pt x="1286934" y="26022"/>
                </a:cubicBezTo>
                <a:cubicBezTo>
                  <a:pt x="1493897" y="54244"/>
                  <a:pt x="1653823" y="42955"/>
                  <a:pt x="1693334" y="184066"/>
                </a:cubicBezTo>
                <a:cubicBezTo>
                  <a:pt x="1732845" y="325177"/>
                  <a:pt x="1742252" y="754156"/>
                  <a:pt x="1524000" y="872689"/>
                </a:cubicBezTo>
                <a:cubicBezTo>
                  <a:pt x="1305748" y="991222"/>
                  <a:pt x="637822" y="915962"/>
                  <a:pt x="383822" y="895266"/>
                </a:cubicBezTo>
                <a:cubicBezTo>
                  <a:pt x="129822" y="874570"/>
                  <a:pt x="60207" y="868926"/>
                  <a:pt x="0" y="748511"/>
                </a:cubicBezTo>
                <a:cubicBezTo>
                  <a:pt x="-60207" y="628096"/>
                  <a:pt x="-52681" y="295074"/>
                  <a:pt x="22578" y="172778"/>
                </a:cubicBezTo>
                <a:cubicBezTo>
                  <a:pt x="97837" y="50482"/>
                  <a:pt x="240830" y="39192"/>
                  <a:pt x="451556" y="14733"/>
                </a:cubicBezTo>
                <a:close/>
              </a:path>
            </a:pathLst>
          </a:custGeom>
          <a:gradFill>
            <a:gsLst>
              <a:gs pos="0">
                <a:schemeClr val="dk1">
                  <a:tint val="50000"/>
                  <a:satMod val="300000"/>
                  <a:alpha val="50000"/>
                </a:schemeClr>
              </a:gs>
              <a:gs pos="35000">
                <a:schemeClr val="dk1">
                  <a:tint val="37000"/>
                  <a:satMod val="300000"/>
                  <a:alpha val="13000"/>
                </a:schemeClr>
              </a:gs>
              <a:gs pos="100000">
                <a:schemeClr val="dk1">
                  <a:tint val="15000"/>
                  <a:satMod val="350000"/>
                  <a:alpha val="0"/>
                </a:schemeClr>
              </a:gs>
            </a:gsLst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 Type Inheritance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337567" y="114067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System.Object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813955" y="371410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user-defined classes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947615" y="353050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delegates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delegate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109615" y="104372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pointers</a:t>
            </a:r>
            <a:br>
              <a:rPr lang="en-US" sz="1200" dirty="0"/>
            </a:br>
            <a:r>
              <a:rPr lang="en-US" sz="700" dirty="0"/>
              <a:t>(C#: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 *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947615" y="2538057"/>
            <a:ext cx="15841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System.Delegate</a:t>
            </a:r>
            <a:endParaRPr lang="en-US" sz="11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591767" y="3059564"/>
            <a:ext cx="22958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System.MulticastDelegate</a:t>
            </a:r>
            <a:endParaRPr lang="en-US" sz="11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971600" y="3356992"/>
            <a:ext cx="17281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System.ValueType</a:t>
            </a:r>
            <a:endParaRPr lang="en-US" sz="11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790842" y="5482839"/>
            <a:ext cx="1430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System.Enum</a:t>
            </a:r>
            <a:endParaRPr lang="en-US" sz="11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219423" y="2538057"/>
            <a:ext cx="17281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System.Array</a:t>
            </a:r>
            <a:endParaRPr lang="en-US" sz="11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291437" y="3005703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arrays</a:t>
            </a:r>
            <a:br>
              <a:rPr lang="en-US" sz="1200" dirty="0"/>
            </a:br>
            <a:r>
              <a:rPr lang="en-US" sz="700" dirty="0"/>
              <a:t>(C#: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Type[]</a:t>
            </a:r>
            <a:r>
              <a:rPr lang="en-US" sz="700" dirty="0"/>
              <a:t> or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Type[,]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473548" y="248419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System.String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7108749" y="1767018"/>
            <a:ext cx="1314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interfaces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interface</a:t>
            </a:r>
            <a:r>
              <a:rPr lang="en-US" sz="700" dirty="0"/>
              <a:t>)</a:t>
            </a:r>
            <a:endParaRPr lang="en-US" sz="1100" dirty="0"/>
          </a:p>
        </p:txBody>
      </p:sp>
      <p:cxnSp>
        <p:nvCxnSpPr>
          <p:cNvPr id="17" name="Přímá spojnice se šipkou 16"/>
          <p:cNvCxnSpPr>
            <a:stCxn id="4" idx="2"/>
            <a:endCxn id="12" idx="0"/>
          </p:cNvCxnSpPr>
          <p:nvPr/>
        </p:nvCxnSpPr>
        <p:spPr>
          <a:xfrm>
            <a:off x="4129655" y="1510006"/>
            <a:ext cx="1953864" cy="102805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>
            <a:stCxn id="12" idx="2"/>
            <a:endCxn id="13" idx="0"/>
          </p:cNvCxnSpPr>
          <p:nvPr/>
        </p:nvCxnSpPr>
        <p:spPr>
          <a:xfrm>
            <a:off x="6083519" y="2799667"/>
            <a:ext cx="6" cy="20603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>
            <a:stCxn id="4" idx="2"/>
            <a:endCxn id="8" idx="0"/>
          </p:cNvCxnSpPr>
          <p:nvPr/>
        </p:nvCxnSpPr>
        <p:spPr>
          <a:xfrm>
            <a:off x="4129655" y="1510006"/>
            <a:ext cx="3610048" cy="102805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>
            <a:stCxn id="8" idx="2"/>
            <a:endCxn id="9" idx="0"/>
          </p:cNvCxnSpPr>
          <p:nvPr/>
        </p:nvCxnSpPr>
        <p:spPr>
          <a:xfrm>
            <a:off x="7739703" y="2799667"/>
            <a:ext cx="0" cy="25989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>
            <a:stCxn id="9" idx="2"/>
            <a:endCxn id="6" idx="0"/>
          </p:cNvCxnSpPr>
          <p:nvPr/>
        </p:nvCxnSpPr>
        <p:spPr>
          <a:xfrm>
            <a:off x="7739703" y="3321174"/>
            <a:ext cx="0" cy="209335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>
            <a:stCxn id="4" idx="2"/>
            <a:endCxn id="5" idx="0"/>
          </p:cNvCxnSpPr>
          <p:nvPr/>
        </p:nvCxnSpPr>
        <p:spPr>
          <a:xfrm>
            <a:off x="4129655" y="1510006"/>
            <a:ext cx="1476388" cy="220409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se šipkou 28"/>
          <p:cNvCxnSpPr>
            <a:stCxn id="4" idx="2"/>
            <a:endCxn id="14" idx="0"/>
          </p:cNvCxnSpPr>
          <p:nvPr/>
        </p:nvCxnSpPr>
        <p:spPr>
          <a:xfrm>
            <a:off x="4129655" y="1510006"/>
            <a:ext cx="135981" cy="97419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se šipkou 40"/>
          <p:cNvCxnSpPr>
            <a:stCxn id="4" idx="2"/>
            <a:endCxn id="10" idx="0"/>
          </p:cNvCxnSpPr>
          <p:nvPr/>
        </p:nvCxnSpPr>
        <p:spPr>
          <a:xfrm flipH="1">
            <a:off x="1835696" y="1510006"/>
            <a:ext cx="2293959" cy="18469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ovéPole 41"/>
          <p:cNvSpPr txBox="1"/>
          <p:nvPr/>
        </p:nvSpPr>
        <p:spPr>
          <a:xfrm>
            <a:off x="6135848" y="5482785"/>
            <a:ext cx="15841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user-defined structures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43" name="TextovéPole 42"/>
          <p:cNvSpPr txBox="1"/>
          <p:nvPr/>
        </p:nvSpPr>
        <p:spPr>
          <a:xfrm>
            <a:off x="2714010" y="598666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enumerations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587471" y="50985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System.Int32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1064179" y="5442107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System.Int64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2" name="TextovéPole 61"/>
          <p:cNvSpPr txBox="1"/>
          <p:nvPr/>
        </p:nvSpPr>
        <p:spPr>
          <a:xfrm>
            <a:off x="11407" y="545118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System.Double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3" name="TextovéPole 62"/>
          <p:cNvSpPr txBox="1"/>
          <p:nvPr/>
        </p:nvSpPr>
        <p:spPr>
          <a:xfrm>
            <a:off x="515463" y="576977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System.Boolean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4" name="TextovéPole 63"/>
          <p:cNvSpPr txBox="1"/>
          <p:nvPr/>
        </p:nvSpPr>
        <p:spPr>
          <a:xfrm>
            <a:off x="1209564" y="6115305"/>
            <a:ext cx="4703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…</a:t>
            </a:r>
          </a:p>
        </p:txBody>
      </p:sp>
      <p:cxnSp>
        <p:nvCxnSpPr>
          <p:cNvPr id="66" name="Přímá spojnice se šipkou 65"/>
          <p:cNvCxnSpPr>
            <a:stCxn id="10" idx="2"/>
            <a:endCxn id="60" idx="0"/>
          </p:cNvCxnSpPr>
          <p:nvPr/>
        </p:nvCxnSpPr>
        <p:spPr>
          <a:xfrm flipH="1">
            <a:off x="1379559" y="3618602"/>
            <a:ext cx="456137" cy="147989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ovéPole 57"/>
          <p:cNvSpPr txBox="1"/>
          <p:nvPr/>
        </p:nvSpPr>
        <p:spPr>
          <a:xfrm>
            <a:off x="763181" y="4591338"/>
            <a:ext cx="14401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/>
              <a:t>simple types</a:t>
            </a:r>
          </a:p>
        </p:txBody>
      </p:sp>
      <p:cxnSp>
        <p:nvCxnSpPr>
          <p:cNvPr id="68" name="Přímá spojnice se šipkou 67"/>
          <p:cNvCxnSpPr>
            <a:stCxn id="11" idx="2"/>
            <a:endCxn id="43" idx="0"/>
          </p:cNvCxnSpPr>
          <p:nvPr/>
        </p:nvCxnSpPr>
        <p:spPr>
          <a:xfrm>
            <a:off x="3506098" y="5744449"/>
            <a:ext cx="0" cy="242213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ovéPole 72"/>
          <p:cNvSpPr txBox="1"/>
          <p:nvPr/>
        </p:nvSpPr>
        <p:spPr>
          <a:xfrm>
            <a:off x="4296107" y="546783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System.Nullable</a:t>
            </a:r>
            <a:br>
              <a:rPr lang="en-US" sz="1200" dirty="0"/>
            </a:br>
            <a:r>
              <a:rPr lang="en-US" sz="700" dirty="0"/>
              <a:t>(C#: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Type?</a:t>
            </a:r>
            <a:r>
              <a:rPr lang="en-US" sz="700" dirty="0"/>
              <a:t>)</a:t>
            </a:r>
            <a:endParaRPr lang="en-US" sz="1100" dirty="0"/>
          </a:p>
        </p:txBody>
      </p:sp>
      <p:cxnSp>
        <p:nvCxnSpPr>
          <p:cNvPr id="75" name="Přímá spojnice se šipkou 74"/>
          <p:cNvCxnSpPr>
            <a:stCxn id="10" idx="2"/>
            <a:endCxn id="11" idx="0"/>
          </p:cNvCxnSpPr>
          <p:nvPr/>
        </p:nvCxnSpPr>
        <p:spPr>
          <a:xfrm>
            <a:off x="1835696" y="3618602"/>
            <a:ext cx="1670402" cy="186423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Přímá spojnice se šipkou 76"/>
          <p:cNvCxnSpPr>
            <a:stCxn id="10" idx="2"/>
            <a:endCxn id="73" idx="0"/>
          </p:cNvCxnSpPr>
          <p:nvPr/>
        </p:nvCxnSpPr>
        <p:spPr>
          <a:xfrm>
            <a:off x="1835696" y="3618602"/>
            <a:ext cx="3252499" cy="184923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Přímá spojnice se šipkou 78"/>
          <p:cNvCxnSpPr>
            <a:stCxn id="10" idx="2"/>
            <a:endCxn id="42" idx="0"/>
          </p:cNvCxnSpPr>
          <p:nvPr/>
        </p:nvCxnSpPr>
        <p:spPr>
          <a:xfrm>
            <a:off x="1835696" y="3618602"/>
            <a:ext cx="5092240" cy="1864183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>
            <a:endCxn id="15" idx="1"/>
          </p:cNvCxnSpPr>
          <p:nvPr/>
        </p:nvCxnSpPr>
        <p:spPr>
          <a:xfrm>
            <a:off x="4129655" y="1510006"/>
            <a:ext cx="2979094" cy="441678"/>
          </a:xfrm>
          <a:prstGeom prst="straightConnector1">
            <a:avLst/>
          </a:prstGeom>
          <a:ln w="12700"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se šipkou 43"/>
          <p:cNvCxnSpPr/>
          <p:nvPr/>
        </p:nvCxnSpPr>
        <p:spPr>
          <a:xfrm>
            <a:off x="5897228" y="4091030"/>
            <a:ext cx="281520" cy="1198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nice se šipkou 44"/>
          <p:cNvCxnSpPr/>
          <p:nvPr/>
        </p:nvCxnSpPr>
        <p:spPr>
          <a:xfrm>
            <a:off x="5619202" y="4083436"/>
            <a:ext cx="140760" cy="12748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nice se šipkou 45"/>
          <p:cNvCxnSpPr/>
          <p:nvPr/>
        </p:nvCxnSpPr>
        <p:spPr>
          <a:xfrm flipH="1">
            <a:off x="5308707" y="4080098"/>
            <a:ext cx="89284" cy="1198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5974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Other Array Properties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19263"/>
            <a:ext cx="8229600" cy="25749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84175" indent="-384175" eaLnBrk="1" hangingPunct="1">
              <a:buFont typeface="Wingdings" pitchFamily="2" charset="2"/>
              <a:buNone/>
              <a:tabLst>
                <a:tab pos="2165350" algn="l"/>
              </a:tabLst>
            </a:pPr>
            <a:r>
              <a:rPr lang="en-US" sz="2000" b="1"/>
              <a:t>Indexes start at 0</a:t>
            </a:r>
          </a:p>
          <a:p>
            <a:pPr marL="384175" indent="-384175" eaLnBrk="1" hangingPunct="1">
              <a:buFont typeface="Wingdings" pitchFamily="2" charset="2"/>
              <a:buNone/>
              <a:tabLst>
                <a:tab pos="2165350" algn="l"/>
              </a:tabLst>
            </a:pPr>
            <a:endParaRPr lang="en-US" sz="800"/>
          </a:p>
          <a:p>
            <a:pPr marL="384175" indent="-384175" eaLnBrk="1" hangingPunct="1">
              <a:buFont typeface="Wingdings" pitchFamily="2" charset="2"/>
              <a:buNone/>
              <a:tabLst>
                <a:tab pos="2165350" algn="l"/>
              </a:tabLst>
            </a:pPr>
            <a:r>
              <a:rPr lang="en-US" sz="2000" b="1"/>
              <a:t>Array length</a:t>
            </a:r>
          </a:p>
          <a:p>
            <a:pPr marL="384175" indent="-384175" eaLnBrk="1" hangingPunct="1">
              <a:buFont typeface="Wingdings" pitchFamily="2" charset="2"/>
              <a:buNone/>
              <a:tabLst>
                <a:tab pos="2165350" algn="l"/>
              </a:tabLst>
            </a:pPr>
            <a:r>
              <a:rPr lang="en-US" sz="1300"/>
              <a:t>	int[] a = new int[3];</a:t>
            </a:r>
          </a:p>
          <a:p>
            <a:pPr marL="384175" indent="-384175" eaLnBrk="1" hangingPunct="1">
              <a:spcBef>
                <a:spcPct val="0"/>
              </a:spcBef>
              <a:buFont typeface="Wingdings" pitchFamily="2" charset="2"/>
              <a:buNone/>
              <a:tabLst>
                <a:tab pos="2165350" algn="l"/>
              </a:tabLst>
            </a:pPr>
            <a:r>
              <a:rPr lang="en-US" sz="1300"/>
              <a:t>	Console.WriteLine(</a:t>
            </a:r>
            <a:r>
              <a:rPr lang="en-US" sz="1300">
                <a:solidFill>
                  <a:srgbClr val="FF0000"/>
                </a:solidFill>
              </a:rPr>
              <a:t>a.Length</a:t>
            </a:r>
            <a:r>
              <a:rPr lang="en-US" sz="1300"/>
              <a:t>);  // 3</a:t>
            </a:r>
          </a:p>
          <a:p>
            <a:pPr marL="384175" indent="-384175" eaLnBrk="1" hangingPunct="1">
              <a:spcBef>
                <a:spcPct val="40000"/>
              </a:spcBef>
              <a:buFont typeface="Wingdings" pitchFamily="2" charset="2"/>
              <a:buNone/>
              <a:tabLst>
                <a:tab pos="2165350" algn="l"/>
              </a:tabLst>
            </a:pPr>
            <a:r>
              <a:rPr lang="en-US" sz="1300"/>
              <a:t>	int[][] b = new int[3][];</a:t>
            </a:r>
          </a:p>
          <a:p>
            <a:pPr marL="384175" indent="-384175" eaLnBrk="1" hangingPunct="1">
              <a:spcBef>
                <a:spcPct val="0"/>
              </a:spcBef>
              <a:buFont typeface="Wingdings" pitchFamily="2" charset="2"/>
              <a:buNone/>
              <a:tabLst>
                <a:tab pos="2165350" algn="l"/>
              </a:tabLst>
            </a:pPr>
            <a:r>
              <a:rPr lang="en-US" sz="1300"/>
              <a:t>	b[0] = new int[4];</a:t>
            </a:r>
          </a:p>
          <a:p>
            <a:pPr marL="384175" indent="-384175" eaLnBrk="1" hangingPunct="1">
              <a:spcBef>
                <a:spcPct val="0"/>
              </a:spcBef>
              <a:buFont typeface="Wingdings" pitchFamily="2" charset="2"/>
              <a:buNone/>
              <a:tabLst>
                <a:tab pos="2165350" algn="l"/>
              </a:tabLst>
            </a:pPr>
            <a:r>
              <a:rPr lang="en-US" sz="1300"/>
              <a:t>	Console.WriteLine("{0}, {1}", </a:t>
            </a:r>
            <a:r>
              <a:rPr lang="en-US" sz="1300">
                <a:solidFill>
                  <a:srgbClr val="FF0000"/>
                </a:solidFill>
              </a:rPr>
              <a:t>b.Length</a:t>
            </a:r>
            <a:r>
              <a:rPr lang="en-US" sz="1300"/>
              <a:t>, </a:t>
            </a:r>
            <a:r>
              <a:rPr lang="en-US" sz="1300">
                <a:solidFill>
                  <a:srgbClr val="FF0000"/>
                </a:solidFill>
              </a:rPr>
              <a:t>b[0].Length</a:t>
            </a:r>
            <a:r>
              <a:rPr lang="en-US" sz="1300"/>
              <a:t>);   // 3, 4</a:t>
            </a:r>
          </a:p>
          <a:p>
            <a:pPr marL="384175" indent="-384175" eaLnBrk="1" hangingPunct="1">
              <a:spcBef>
                <a:spcPct val="40000"/>
              </a:spcBef>
              <a:buFont typeface="Wingdings" pitchFamily="2" charset="2"/>
              <a:buNone/>
              <a:tabLst>
                <a:tab pos="2165350" algn="l"/>
              </a:tabLst>
            </a:pPr>
            <a:r>
              <a:rPr lang="en-US" sz="1300"/>
              <a:t>	int[,] c = new int[3, 4];</a:t>
            </a:r>
          </a:p>
          <a:p>
            <a:pPr marL="384175" indent="-384175" eaLnBrk="1" hangingPunct="1">
              <a:buFont typeface="Wingdings" pitchFamily="2" charset="2"/>
              <a:buNone/>
              <a:tabLst>
                <a:tab pos="2165350" algn="l"/>
              </a:tabLst>
            </a:pPr>
            <a:r>
              <a:rPr lang="en-US" sz="1300"/>
              <a:t>	Console.WriteLine(</a:t>
            </a:r>
            <a:r>
              <a:rPr lang="en-US" sz="1300">
                <a:solidFill>
                  <a:srgbClr val="FF0000"/>
                </a:solidFill>
              </a:rPr>
              <a:t>c.Length</a:t>
            </a:r>
            <a:r>
              <a:rPr lang="en-US" sz="1300"/>
              <a:t>);   // 12</a:t>
            </a:r>
          </a:p>
          <a:p>
            <a:pPr marL="384175" indent="-384175" eaLnBrk="1" hangingPunct="1">
              <a:spcBef>
                <a:spcPct val="0"/>
              </a:spcBef>
              <a:buFont typeface="Wingdings" pitchFamily="2" charset="2"/>
              <a:buNone/>
              <a:tabLst>
                <a:tab pos="2165350" algn="l"/>
              </a:tabLst>
            </a:pPr>
            <a:r>
              <a:rPr lang="en-US" sz="1300"/>
              <a:t>	Console.WriteLine("{0}, {1}", </a:t>
            </a:r>
            <a:r>
              <a:rPr lang="en-US" sz="1300">
                <a:solidFill>
                  <a:srgbClr val="FF0000"/>
                </a:solidFill>
              </a:rPr>
              <a:t>c.GetLength(0)</a:t>
            </a:r>
            <a:r>
              <a:rPr lang="en-US" sz="1300"/>
              <a:t>, </a:t>
            </a:r>
            <a:r>
              <a:rPr lang="en-US" sz="1300">
                <a:solidFill>
                  <a:srgbClr val="FF0000"/>
                </a:solidFill>
              </a:rPr>
              <a:t>c.GetLength(1)</a:t>
            </a:r>
            <a:r>
              <a:rPr lang="en-US" sz="1300"/>
              <a:t>);  // 3, 4</a:t>
            </a:r>
            <a:endParaRPr lang="en-US" sz="800" i="1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676275" y="4467225"/>
            <a:ext cx="5775325" cy="167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marL="384175" indent="-384175" eaLnBrk="0" hangingPunct="0"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</a:rPr>
              <a:t>System.Array</a:t>
            </a:r>
            <a:r>
              <a:rPr lang="en-US" sz="2000" b="1">
                <a:latin typeface="Times New Roman" pitchFamily="18" charset="0"/>
              </a:rPr>
              <a:t> provides some useful array operations</a:t>
            </a:r>
          </a:p>
          <a:p>
            <a:pPr marL="384175" indent="-384175" eaLnBrk="0" hangingPunct="0">
              <a:spcBef>
                <a:spcPct val="20000"/>
              </a:spcBef>
            </a:pPr>
            <a:r>
              <a:rPr lang="en-US" sz="1400"/>
              <a:t>	int[] a = {7, 2, 5};</a:t>
            </a:r>
          </a:p>
          <a:p>
            <a:pPr marL="384175" indent="-384175" eaLnBrk="0" hangingPunct="0">
              <a:spcBef>
                <a:spcPct val="20000"/>
              </a:spcBef>
            </a:pPr>
            <a:r>
              <a:rPr lang="en-US" sz="1400"/>
              <a:t>	int[] b = new int[2];</a:t>
            </a:r>
          </a:p>
          <a:p>
            <a:pPr marL="384175" indent="-384175" eaLnBrk="0" hangingPunct="0"/>
            <a:r>
              <a:rPr lang="en-US" sz="1400"/>
              <a:t>	</a:t>
            </a:r>
            <a:r>
              <a:rPr lang="en-US" sz="1400">
                <a:solidFill>
                  <a:srgbClr val="FF0000"/>
                </a:solidFill>
              </a:rPr>
              <a:t>Array.Copy(a, b, 2);</a:t>
            </a:r>
            <a:r>
              <a:rPr lang="en-US" sz="1400"/>
              <a:t>	// copies a[0..1] to b</a:t>
            </a:r>
          </a:p>
          <a:p>
            <a:pPr marL="384175" indent="-384175" eaLnBrk="0" hangingPunct="0">
              <a:spcBef>
                <a:spcPct val="40000"/>
              </a:spcBef>
            </a:pPr>
            <a:r>
              <a:rPr lang="en-US" sz="1400"/>
              <a:t>	</a:t>
            </a:r>
            <a:r>
              <a:rPr lang="en-US" sz="1400">
                <a:solidFill>
                  <a:srgbClr val="FF0000"/>
                </a:solidFill>
              </a:rPr>
              <a:t>Array.Sort(b);</a:t>
            </a:r>
            <a:endParaRPr lang="en-US" sz="1400"/>
          </a:p>
          <a:p>
            <a:pPr marL="384175" indent="-384175" eaLnBrk="0" hangingPunct="0">
              <a:spcBef>
                <a:spcPct val="20000"/>
              </a:spcBef>
            </a:pPr>
            <a:r>
              <a:rPr lang="en-US" sz="1400"/>
              <a:t>	...</a:t>
            </a:r>
            <a:endParaRPr lang="de-AT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865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990600" y="1676400"/>
            <a:ext cx="7776914" cy="218464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Arrays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971550" y="1719262"/>
            <a:ext cx="7776914" cy="214178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ClrTx/>
              <a:buSzTx/>
              <a:buFontTx/>
              <a:buNone/>
              <a:tabLst>
                <a:tab pos="385763" algn="l"/>
                <a:tab pos="4100513" algn="l"/>
              </a:tabLst>
            </a:pPr>
            <a:r>
              <a:rPr lang="en-US" sz="1600" b="1" dirty="0">
                <a:latin typeface="Times New Roman" pitchFamily="18" charset="0"/>
              </a:rPr>
              <a:t>One-dimensional arrays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  <a:tabLst>
                <a:tab pos="385763" algn="l"/>
                <a:tab pos="4100513" algn="l"/>
              </a:tabLst>
            </a:pPr>
            <a:endParaRPr lang="en-US" sz="700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  <a:tabLst>
                <a:tab pos="385763" algn="l"/>
                <a:tab pos="4100513" algn="l"/>
              </a:tabLst>
            </a:pPr>
            <a:r>
              <a:rPr lang="en-US" sz="1200" dirty="0"/>
              <a:t>	</a:t>
            </a:r>
            <a:r>
              <a:rPr lang="en-US" sz="1200" dirty="0">
                <a:latin typeface="Consolas" panose="020B0609020204030204" pitchFamily="49" charset="0"/>
              </a:rPr>
              <a:t>int[] a = new int[3];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  <a:tabLst>
                <a:tab pos="385763" algn="l"/>
                <a:tab pos="4100513" algn="l"/>
              </a:tabLst>
            </a:pPr>
            <a:endParaRPr lang="en-US" sz="1200" dirty="0">
              <a:latin typeface="Consolas" panose="020B0609020204030204" pitchFamily="49" charset="0"/>
            </a:endParaRP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  <a:tabLst>
                <a:tab pos="385763" algn="l"/>
                <a:tab pos="4100513" algn="l"/>
              </a:tabLst>
            </a:pPr>
            <a:r>
              <a:rPr lang="en-US" sz="1200" dirty="0">
                <a:latin typeface="Consolas" panose="020B0609020204030204" pitchFamily="49" charset="0"/>
              </a:rPr>
              <a:t>	int[] b</a:t>
            </a:r>
            <a:r>
              <a:rPr lang="cs-CZ" sz="1200" dirty="0">
                <a:latin typeface="Consolas" panose="020B0609020204030204" pitchFamily="49" charset="0"/>
              </a:rPr>
              <a:t>1</a:t>
            </a:r>
            <a:r>
              <a:rPr lang="en-US" sz="1200" dirty="0">
                <a:latin typeface="Consolas" panose="020B0609020204030204" pitchFamily="49" charset="0"/>
              </a:rPr>
              <a:t> = new int[3] { 3, 4, 5 };</a:t>
            </a:r>
          </a:p>
          <a:p>
            <a:pPr marL="0" indent="0">
              <a:spcBef>
                <a:spcPct val="0"/>
              </a:spcBef>
              <a:buNone/>
              <a:tabLst>
                <a:tab pos="385763" algn="l"/>
                <a:tab pos="4100513" algn="l"/>
              </a:tabLst>
            </a:pPr>
            <a:r>
              <a:rPr lang="en-US" sz="1200" dirty="0">
                <a:latin typeface="Consolas" panose="020B0609020204030204" pitchFamily="49" charset="0"/>
              </a:rPr>
              <a:t>	int[] b2 = new int[] { 3, 4, 5 };</a:t>
            </a:r>
          </a:p>
          <a:p>
            <a:pPr marL="0" indent="0">
              <a:spcBef>
                <a:spcPct val="0"/>
              </a:spcBef>
              <a:buNone/>
              <a:tabLst>
                <a:tab pos="385763" algn="l"/>
                <a:tab pos="4100513" algn="l"/>
              </a:tabLst>
            </a:pPr>
            <a:r>
              <a:rPr lang="en-US" sz="1200" dirty="0">
                <a:latin typeface="Consolas" panose="020B0609020204030204" pitchFamily="49" charset="0"/>
              </a:rPr>
              <a:t>	int[] b3 = new[] { 3, 4, 5 };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  <a:tabLst>
                <a:tab pos="385763" algn="l"/>
                <a:tab pos="4100513" algn="l"/>
              </a:tabLst>
            </a:pPr>
            <a:r>
              <a:rPr lang="en-US" sz="1200" dirty="0">
                <a:latin typeface="Consolas" panose="020B0609020204030204" pitchFamily="49" charset="0"/>
              </a:rPr>
              <a:t>	int[] b4 = { 3, 4, 5 };</a:t>
            </a:r>
          </a:p>
          <a:p>
            <a:pPr marL="0" indent="0">
              <a:spcBef>
                <a:spcPct val="0"/>
              </a:spcBef>
              <a:buNone/>
              <a:tabLst>
                <a:tab pos="385763" algn="l"/>
                <a:tab pos="4100513" algn="l"/>
              </a:tabLst>
            </a:pPr>
            <a:endParaRPr lang="en-US" sz="1200" dirty="0">
              <a:latin typeface="Consolas" panose="020B0609020204030204" pitchFamily="49" charset="0"/>
            </a:endParaRPr>
          </a:p>
          <a:p>
            <a:pPr marL="0" indent="0">
              <a:spcBef>
                <a:spcPct val="0"/>
              </a:spcBef>
              <a:buNone/>
              <a:tabLst>
                <a:tab pos="385763" algn="l"/>
                <a:tab pos="4100513" algn="l"/>
              </a:tabLst>
            </a:pPr>
            <a:r>
              <a:rPr lang="en-US" sz="1200" dirty="0">
                <a:latin typeface="Consolas" panose="020B0609020204030204" pitchFamily="49" charset="0"/>
              </a:rPr>
              <a:t>	int[] b5 = [ 3, 4, 5 ];    </a:t>
            </a:r>
            <a:r>
              <a:rPr lang="en-US" sz="1200" dirty="0"/>
              <a:t>// Collection initializer </a:t>
            </a:r>
            <a:r>
              <a:rPr lang="cs-CZ" sz="1200" dirty="0"/>
              <a:t>= spoiler:</a:t>
            </a:r>
            <a:r>
              <a:rPr lang="en-US" sz="1200" dirty="0"/>
              <a:t> </a:t>
            </a:r>
            <a:r>
              <a:rPr lang="en-US" sz="1200" b="1" dirty="0"/>
              <a:t>see next lecture before using!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385763" algn="l"/>
                <a:tab pos="4100513" algn="l"/>
              </a:tabLst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66038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Multidimensional Arrays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016000" y="1993900"/>
            <a:ext cx="2071688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int[][] a = new int[2][];</a:t>
            </a:r>
          </a:p>
          <a:p>
            <a:pPr eaLnBrk="0" hangingPunct="0"/>
            <a:r>
              <a:rPr lang="en-US" sz="1600"/>
              <a:t>a[0] = new int[3];</a:t>
            </a:r>
          </a:p>
          <a:p>
            <a:pPr eaLnBrk="0" hangingPunct="0"/>
            <a:r>
              <a:rPr lang="en-US" sz="1600"/>
              <a:t>a[1] = new int[4];</a:t>
            </a:r>
          </a:p>
          <a:p>
            <a:pPr eaLnBrk="0" hangingPunct="0"/>
            <a:endParaRPr lang="en-US" sz="1600"/>
          </a:p>
          <a:p>
            <a:pPr eaLnBrk="0" hangingPunct="0"/>
            <a:r>
              <a:rPr lang="en-US" sz="1600"/>
              <a:t>int x = a[0][1];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36588" y="1371600"/>
            <a:ext cx="221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latin typeface="Times New Roman" pitchFamily="18" charset="0"/>
              </a:rPr>
              <a:t>Jagged</a:t>
            </a:r>
            <a:r>
              <a:rPr lang="en-US" sz="2400">
                <a:latin typeface="Times New Roman" pitchFamily="18" charset="0"/>
              </a:rPr>
              <a:t> </a:t>
            </a:r>
            <a:r>
              <a:rPr lang="en-US">
                <a:latin typeface="Times New Roman" pitchFamily="18" charset="0"/>
              </a:rPr>
              <a:t>(like in Java)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267200" y="1905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5334000" y="2057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5334000" y="2362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5943600" y="19812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6248400" y="19812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6553200" y="19812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5943600" y="24384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6248400" y="24384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6553200" y="24384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6858000" y="24384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V="1">
            <a:off x="4419600" y="2057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flipV="1">
            <a:off x="5486400" y="2133600"/>
            <a:ext cx="457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5486400" y="2514600"/>
            <a:ext cx="457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4267200" y="160020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a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4886325" y="2057400"/>
            <a:ext cx="523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a[0]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4886325" y="2330450"/>
            <a:ext cx="523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a[1]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6030913" y="1447800"/>
            <a:ext cx="7508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a[0][1]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6177" name="Line 33"/>
          <p:cNvSpPr>
            <a:spLocks noChangeShapeType="1"/>
          </p:cNvSpPr>
          <p:nvPr/>
        </p:nvSpPr>
        <p:spPr bwMode="auto">
          <a:xfrm flipV="1">
            <a:off x="6400800" y="1752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grpSp>
        <p:nvGrpSpPr>
          <p:cNvPr id="23" name="Group 8">
            <a:extLst>
              <a:ext uri="{FF2B5EF4-FFF2-40B4-BE49-F238E27FC236}">
                <a16:creationId xmlns:a16="http://schemas.microsoft.com/office/drawing/2014/main" id="{F2C44B69-1CB5-4516-809B-9C82132007B5}"/>
              </a:ext>
            </a:extLst>
          </p:cNvPr>
          <p:cNvGrpSpPr>
            <a:grpSpLocks/>
          </p:cNvGrpSpPr>
          <p:nvPr/>
        </p:nvGrpSpPr>
        <p:grpSpPr bwMode="auto">
          <a:xfrm>
            <a:off x="522287" y="3356992"/>
            <a:ext cx="3113609" cy="1282700"/>
            <a:chOff x="423" y="2072"/>
            <a:chExt cx="4905" cy="808"/>
          </a:xfrm>
        </p:grpSpPr>
        <p:sp>
          <p:nvSpPr>
            <p:cNvPr id="24" name="Rectangle 9">
              <a:extLst>
                <a:ext uri="{FF2B5EF4-FFF2-40B4-BE49-F238E27FC236}">
                  <a16:creationId xmlns:a16="http://schemas.microsoft.com/office/drawing/2014/main" id="{C6AB1695-19A5-4886-92DB-A19AA4C0A3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304"/>
              <a:ext cx="4704" cy="57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cs-CZ"/>
            </a:p>
          </p:txBody>
        </p:sp>
        <p:sp>
          <p:nvSpPr>
            <p:cNvPr id="25" name="Text Box 10">
              <a:extLst>
                <a:ext uri="{FF2B5EF4-FFF2-40B4-BE49-F238E27FC236}">
                  <a16:creationId xmlns:a16="http://schemas.microsoft.com/office/drawing/2014/main" id="{19619885-D9A8-4B4E-85E5-604C4B467F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" y="2072"/>
              <a:ext cx="2723" cy="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eaLnBrk="0" hangingPunct="0">
                <a:spcBef>
                  <a:spcPct val="20000"/>
                </a:spcBef>
                <a:tabLst>
                  <a:tab pos="385763" algn="l"/>
                  <a:tab pos="4100513" algn="l"/>
                </a:tabLst>
              </a:pPr>
              <a:r>
                <a:rPr lang="cs-CZ" b="1" dirty="0" err="1">
                  <a:latin typeface="Times New Roman" pitchFamily="18" charset="0"/>
                </a:rPr>
                <a:t>Can</a:t>
              </a:r>
              <a:r>
                <a:rPr lang="cs-CZ" b="1" dirty="0">
                  <a:latin typeface="Times New Roman" pitchFamily="18" charset="0"/>
                </a:rPr>
                <a:t> </a:t>
              </a:r>
              <a:r>
                <a:rPr lang="cs-CZ" b="1" dirty="0" err="1">
                  <a:latin typeface="Times New Roman" pitchFamily="18" charset="0"/>
                </a:rPr>
                <a:t>be</a:t>
              </a:r>
              <a:r>
                <a:rPr lang="cs-CZ" b="1" dirty="0">
                  <a:latin typeface="Times New Roman" pitchFamily="18" charset="0"/>
                </a:rPr>
                <a:t> </a:t>
              </a:r>
              <a:r>
                <a:rPr lang="cs-CZ" b="1" dirty="0" err="1">
                  <a:latin typeface="Times New Roman" pitchFamily="18" charset="0"/>
                </a:rPr>
                <a:t>initialized</a:t>
              </a:r>
              <a:r>
                <a:rPr lang="cs-CZ" b="1" dirty="0">
                  <a:latin typeface="Times New Roman" pitchFamily="18" charset="0"/>
                </a:rPr>
                <a:t>:</a:t>
              </a:r>
              <a:endParaRPr lang="en-US" sz="1600" dirty="0"/>
            </a:p>
            <a:p>
              <a:pPr eaLnBrk="0" hangingPunct="0">
                <a:tabLst>
                  <a:tab pos="385763" algn="l"/>
                  <a:tab pos="4100513" algn="l"/>
                </a:tabLst>
              </a:pPr>
              <a:endParaRPr lang="en-US" sz="800" dirty="0"/>
            </a:p>
            <a:p>
              <a:pPr eaLnBrk="0" hangingPunct="0">
                <a:tabLst>
                  <a:tab pos="385763" algn="l"/>
                  <a:tab pos="4100513" algn="l"/>
                </a:tabLst>
              </a:pPr>
              <a:r>
                <a:rPr lang="en-US" sz="1600" dirty="0"/>
                <a:t>	int[][] a = new int[2][];</a:t>
              </a:r>
            </a:p>
            <a:p>
              <a:pPr eaLnBrk="0" hangingPunct="0">
                <a:tabLst>
                  <a:tab pos="385763" algn="l"/>
                  <a:tab pos="4100513" algn="l"/>
                </a:tabLst>
              </a:pPr>
              <a:r>
                <a:rPr lang="en-US" sz="1600" dirty="0"/>
                <a:t>	a[0] = new int[] {1, 2, 3}; 	</a:t>
              </a:r>
            </a:p>
            <a:p>
              <a:pPr eaLnBrk="0" hangingPunct="0">
                <a:tabLst>
                  <a:tab pos="385763" algn="l"/>
                  <a:tab pos="4100513" algn="l"/>
                </a:tabLst>
              </a:pPr>
              <a:r>
                <a:rPr lang="en-US" sz="1600" dirty="0"/>
                <a:t>	a[1] = new int[] {4, 5, 6</a:t>
              </a:r>
              <a:r>
                <a:rPr lang="cs-CZ" sz="1600" dirty="0"/>
                <a:t>, 7</a:t>
              </a:r>
              <a:r>
                <a:rPr lang="en-US" sz="1600" dirty="0"/>
                <a:t>};</a:t>
              </a:r>
              <a:endParaRPr lang="de-AT" sz="1600" dirty="0"/>
            </a:p>
          </p:txBody>
        </p:sp>
      </p:grpSp>
      <p:sp>
        <p:nvSpPr>
          <p:cNvPr id="26" name="Rectangle 9">
            <a:extLst>
              <a:ext uri="{FF2B5EF4-FFF2-40B4-BE49-F238E27FC236}">
                <a16:creationId xmlns:a16="http://schemas.microsoft.com/office/drawing/2014/main" id="{096F2213-D266-4838-958E-D5287196A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996" y="4911615"/>
            <a:ext cx="2982900" cy="115497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cs-CZ"/>
          </a:p>
        </p:txBody>
      </p:sp>
      <p:sp>
        <p:nvSpPr>
          <p:cNvPr id="27" name="Text Box 10">
            <a:extLst>
              <a:ext uri="{FF2B5EF4-FFF2-40B4-BE49-F238E27FC236}">
                <a16:creationId xmlns:a16="http://schemas.microsoft.com/office/drawing/2014/main" id="{A4C246C6-AAED-4D7A-88D3-919656F0A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287" y="4574705"/>
            <a:ext cx="4322635" cy="144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>
              <a:tabLst>
                <a:tab pos="385763" algn="l"/>
                <a:tab pos="4100513" algn="l"/>
              </a:tabLst>
            </a:pPr>
            <a:endParaRPr lang="cs-CZ" sz="800" dirty="0"/>
          </a:p>
          <a:p>
            <a:pPr eaLnBrk="0" hangingPunct="0">
              <a:tabLst>
                <a:tab pos="385763" algn="l"/>
                <a:tab pos="4100513" algn="l"/>
              </a:tabLst>
            </a:pPr>
            <a:endParaRPr lang="cs-CZ" sz="800" dirty="0"/>
          </a:p>
          <a:p>
            <a:pPr eaLnBrk="0" hangingPunct="0">
              <a:tabLst>
                <a:tab pos="385763" algn="l"/>
                <a:tab pos="4100513" algn="l"/>
              </a:tabLst>
            </a:pPr>
            <a:endParaRPr lang="en-US" sz="800" dirty="0"/>
          </a:p>
          <a:p>
            <a:pPr eaLnBrk="0" hangingPunct="0">
              <a:tabLst>
                <a:tab pos="385763" algn="l"/>
                <a:tab pos="4100513" algn="l"/>
              </a:tabLst>
            </a:pPr>
            <a:r>
              <a:rPr lang="en-US" sz="1600" dirty="0"/>
              <a:t>	int[][] a = new int[][]</a:t>
            </a:r>
            <a:r>
              <a:rPr lang="cs-CZ" sz="1600" dirty="0"/>
              <a:t> {</a:t>
            </a:r>
            <a:r>
              <a:rPr lang="en-US" sz="1600" dirty="0"/>
              <a:t> 	</a:t>
            </a:r>
          </a:p>
          <a:p>
            <a:pPr eaLnBrk="0" hangingPunct="0">
              <a:tabLst>
                <a:tab pos="385763" algn="l"/>
                <a:tab pos="4100513" algn="l"/>
              </a:tabLst>
            </a:pPr>
            <a:r>
              <a:rPr lang="en-US" sz="1600" dirty="0"/>
              <a:t>	</a:t>
            </a:r>
            <a:r>
              <a:rPr lang="cs-CZ" sz="1600" dirty="0"/>
              <a:t>   </a:t>
            </a:r>
            <a:r>
              <a:rPr lang="en-US" sz="1600" dirty="0"/>
              <a:t>new int[] {1, 2, 3}</a:t>
            </a:r>
            <a:r>
              <a:rPr lang="cs-CZ" sz="1600" dirty="0"/>
              <a:t>,</a:t>
            </a:r>
          </a:p>
          <a:p>
            <a:pPr eaLnBrk="0" hangingPunct="0">
              <a:tabLst>
                <a:tab pos="385763" algn="l"/>
                <a:tab pos="4100513" algn="l"/>
              </a:tabLst>
            </a:pPr>
            <a:r>
              <a:rPr lang="cs-CZ" sz="1600" dirty="0"/>
              <a:t>          </a:t>
            </a:r>
            <a:r>
              <a:rPr lang="en-US" sz="1600" dirty="0"/>
              <a:t>new int[] {4, 5, 6</a:t>
            </a:r>
            <a:r>
              <a:rPr lang="cs-CZ" sz="1600" dirty="0"/>
              <a:t>, 7</a:t>
            </a:r>
            <a:r>
              <a:rPr lang="en-US" sz="1600" dirty="0"/>
              <a:t>}</a:t>
            </a:r>
            <a:endParaRPr lang="cs-CZ" sz="1600" dirty="0"/>
          </a:p>
          <a:p>
            <a:pPr eaLnBrk="0" hangingPunct="0">
              <a:tabLst>
                <a:tab pos="385763" algn="l"/>
                <a:tab pos="4100513" algn="l"/>
              </a:tabLst>
            </a:pPr>
            <a:r>
              <a:rPr lang="cs-CZ" sz="1600" dirty="0"/>
              <a:t>       }</a:t>
            </a:r>
            <a:r>
              <a:rPr lang="en-US" sz="1600" dirty="0"/>
              <a:t>;</a:t>
            </a:r>
            <a:endParaRPr lang="de-AT" sz="1600" dirty="0"/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0F5F0A28-DC14-4B4A-AF05-EF35654DE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950" y="3474687"/>
            <a:ext cx="2982900" cy="115497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cs-CZ"/>
          </a:p>
        </p:txBody>
      </p:sp>
      <p:sp>
        <p:nvSpPr>
          <p:cNvPr id="30" name="Text Box 10">
            <a:extLst>
              <a:ext uri="{FF2B5EF4-FFF2-40B4-BE49-F238E27FC236}">
                <a16:creationId xmlns:a16="http://schemas.microsoft.com/office/drawing/2014/main" id="{1DA8C021-E9DE-4D78-A3A4-949E35CCF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241" y="3140968"/>
            <a:ext cx="4322635" cy="144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>
              <a:tabLst>
                <a:tab pos="385763" algn="l"/>
                <a:tab pos="4100513" algn="l"/>
              </a:tabLst>
            </a:pPr>
            <a:endParaRPr lang="cs-CZ" sz="800" dirty="0"/>
          </a:p>
          <a:p>
            <a:pPr eaLnBrk="0" hangingPunct="0">
              <a:tabLst>
                <a:tab pos="385763" algn="l"/>
                <a:tab pos="4100513" algn="l"/>
              </a:tabLst>
            </a:pPr>
            <a:endParaRPr lang="cs-CZ" sz="800" dirty="0"/>
          </a:p>
          <a:p>
            <a:pPr eaLnBrk="0" hangingPunct="0">
              <a:tabLst>
                <a:tab pos="385763" algn="l"/>
                <a:tab pos="4100513" algn="l"/>
              </a:tabLst>
            </a:pPr>
            <a:endParaRPr lang="en-US" sz="800" dirty="0"/>
          </a:p>
          <a:p>
            <a:pPr eaLnBrk="0" hangingPunct="0">
              <a:tabLst>
                <a:tab pos="385763" algn="l"/>
                <a:tab pos="4100513" algn="l"/>
              </a:tabLst>
            </a:pPr>
            <a:r>
              <a:rPr lang="en-US" sz="1600" dirty="0"/>
              <a:t>	int[][] a = </a:t>
            </a:r>
            <a:r>
              <a:rPr lang="cs-CZ" sz="1600" dirty="0"/>
              <a:t>{</a:t>
            </a:r>
            <a:r>
              <a:rPr lang="en-US" sz="1600" dirty="0"/>
              <a:t> 	</a:t>
            </a:r>
          </a:p>
          <a:p>
            <a:pPr eaLnBrk="0" hangingPunct="0">
              <a:tabLst>
                <a:tab pos="385763" algn="l"/>
                <a:tab pos="4100513" algn="l"/>
              </a:tabLst>
            </a:pPr>
            <a:r>
              <a:rPr lang="en-US" sz="1600" dirty="0"/>
              <a:t>	</a:t>
            </a:r>
            <a:r>
              <a:rPr lang="cs-CZ" sz="1600" dirty="0"/>
              <a:t>   </a:t>
            </a:r>
            <a:r>
              <a:rPr lang="en-US" sz="1600" dirty="0"/>
              <a:t>new [] {1, 2, 3}</a:t>
            </a:r>
            <a:r>
              <a:rPr lang="cs-CZ" sz="1600" dirty="0"/>
              <a:t>,</a:t>
            </a:r>
          </a:p>
          <a:p>
            <a:pPr eaLnBrk="0" hangingPunct="0">
              <a:tabLst>
                <a:tab pos="385763" algn="l"/>
                <a:tab pos="4100513" algn="l"/>
              </a:tabLst>
            </a:pPr>
            <a:r>
              <a:rPr lang="cs-CZ" sz="1600" dirty="0"/>
              <a:t>          </a:t>
            </a:r>
            <a:r>
              <a:rPr lang="en-US" sz="1600" dirty="0"/>
              <a:t>new [] {4, 5, 6</a:t>
            </a:r>
            <a:r>
              <a:rPr lang="cs-CZ" sz="1600" dirty="0"/>
              <a:t>, 7</a:t>
            </a:r>
            <a:r>
              <a:rPr lang="en-US" sz="1600" dirty="0"/>
              <a:t>}</a:t>
            </a:r>
            <a:endParaRPr lang="cs-CZ" sz="1600" dirty="0"/>
          </a:p>
          <a:p>
            <a:pPr eaLnBrk="0" hangingPunct="0">
              <a:tabLst>
                <a:tab pos="385763" algn="l"/>
                <a:tab pos="4100513" algn="l"/>
              </a:tabLst>
            </a:pPr>
            <a:r>
              <a:rPr lang="cs-CZ" sz="1600" dirty="0"/>
              <a:t>       }</a:t>
            </a:r>
            <a:r>
              <a:rPr lang="en-US" sz="1600" dirty="0"/>
              <a:t>;</a:t>
            </a:r>
            <a:endParaRPr lang="de-AT" sz="1600" dirty="0"/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27D55F5D-0F67-44D5-8F1F-12A3F5B5B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1723" y="4905811"/>
            <a:ext cx="2982900" cy="115497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cs-CZ"/>
          </a:p>
        </p:txBody>
      </p:sp>
      <p:sp>
        <p:nvSpPr>
          <p:cNvPr id="32" name="Text Box 10">
            <a:extLst>
              <a:ext uri="{FF2B5EF4-FFF2-40B4-BE49-F238E27FC236}">
                <a16:creationId xmlns:a16="http://schemas.microsoft.com/office/drawing/2014/main" id="{A8239F89-6F82-446A-BDFA-46BDD0F5B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014" y="4572092"/>
            <a:ext cx="4322635" cy="144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>
              <a:tabLst>
                <a:tab pos="385763" algn="l"/>
                <a:tab pos="4100513" algn="l"/>
              </a:tabLst>
            </a:pPr>
            <a:endParaRPr lang="cs-CZ" sz="800" dirty="0"/>
          </a:p>
          <a:p>
            <a:pPr eaLnBrk="0" hangingPunct="0">
              <a:tabLst>
                <a:tab pos="385763" algn="l"/>
                <a:tab pos="4100513" algn="l"/>
              </a:tabLst>
            </a:pPr>
            <a:endParaRPr lang="cs-CZ" sz="800" dirty="0"/>
          </a:p>
          <a:p>
            <a:pPr eaLnBrk="0" hangingPunct="0">
              <a:tabLst>
                <a:tab pos="385763" algn="l"/>
                <a:tab pos="4100513" algn="l"/>
              </a:tabLst>
            </a:pPr>
            <a:endParaRPr lang="en-US" sz="800" dirty="0"/>
          </a:p>
          <a:p>
            <a:pPr eaLnBrk="0" hangingPunct="0">
              <a:tabLst>
                <a:tab pos="385763" algn="l"/>
                <a:tab pos="4100513" algn="l"/>
              </a:tabLst>
            </a:pPr>
            <a:r>
              <a:rPr lang="en-US" sz="1600" dirty="0"/>
              <a:t>	int[][] a = </a:t>
            </a:r>
            <a:r>
              <a:rPr lang="cs-CZ" sz="1600" dirty="0"/>
              <a:t>{</a:t>
            </a:r>
            <a:r>
              <a:rPr lang="en-US" sz="1600" dirty="0"/>
              <a:t> 	</a:t>
            </a:r>
          </a:p>
          <a:p>
            <a:pPr eaLnBrk="0" hangingPunct="0">
              <a:tabLst>
                <a:tab pos="385763" algn="l"/>
                <a:tab pos="4100513" algn="l"/>
              </a:tabLst>
            </a:pPr>
            <a:r>
              <a:rPr lang="en-US" sz="1600" dirty="0"/>
              <a:t>	</a:t>
            </a:r>
            <a:r>
              <a:rPr lang="cs-CZ" sz="1600" dirty="0"/>
              <a:t>   </a:t>
            </a:r>
            <a:r>
              <a:rPr lang="en-US" sz="1600" dirty="0"/>
              <a:t>{1, 2, 3}</a:t>
            </a:r>
            <a:r>
              <a:rPr lang="cs-CZ" sz="1600" dirty="0"/>
              <a:t>,</a:t>
            </a:r>
          </a:p>
          <a:p>
            <a:pPr eaLnBrk="0" hangingPunct="0">
              <a:tabLst>
                <a:tab pos="385763" algn="l"/>
                <a:tab pos="4100513" algn="l"/>
              </a:tabLst>
            </a:pPr>
            <a:r>
              <a:rPr lang="cs-CZ" sz="1600" dirty="0"/>
              <a:t>          </a:t>
            </a:r>
            <a:r>
              <a:rPr lang="en-US" sz="1600" dirty="0"/>
              <a:t>{4, 5, 6</a:t>
            </a:r>
            <a:r>
              <a:rPr lang="cs-CZ" sz="1600" dirty="0"/>
              <a:t>, 7</a:t>
            </a:r>
            <a:r>
              <a:rPr lang="en-US" sz="1600" dirty="0"/>
              <a:t>}</a:t>
            </a:r>
            <a:endParaRPr lang="cs-CZ" sz="1600" dirty="0"/>
          </a:p>
          <a:p>
            <a:pPr eaLnBrk="0" hangingPunct="0">
              <a:tabLst>
                <a:tab pos="385763" algn="l"/>
                <a:tab pos="4100513" algn="l"/>
              </a:tabLst>
            </a:pPr>
            <a:r>
              <a:rPr lang="cs-CZ" sz="1600" dirty="0"/>
              <a:t>       }</a:t>
            </a:r>
            <a:r>
              <a:rPr lang="en-US" sz="1600" dirty="0"/>
              <a:t>;</a:t>
            </a:r>
            <a:endParaRPr lang="de-AT" sz="1600" dirty="0"/>
          </a:p>
        </p:txBody>
      </p: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3E7E82EB-87D3-4C52-B747-9A776CE45A50}"/>
              </a:ext>
            </a:extLst>
          </p:cNvPr>
          <p:cNvCxnSpPr/>
          <p:nvPr/>
        </p:nvCxnSpPr>
        <p:spPr>
          <a:xfrm flipV="1">
            <a:off x="3881014" y="4611307"/>
            <a:ext cx="3281786" cy="11521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085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Multidimensional Arrays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016000" y="1993900"/>
            <a:ext cx="2071688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int[][] a = new int[2][];</a:t>
            </a:r>
          </a:p>
          <a:p>
            <a:pPr eaLnBrk="0" hangingPunct="0"/>
            <a:r>
              <a:rPr lang="en-US" sz="1600"/>
              <a:t>a[0] = new int[3];</a:t>
            </a:r>
          </a:p>
          <a:p>
            <a:pPr eaLnBrk="0" hangingPunct="0"/>
            <a:r>
              <a:rPr lang="en-US" sz="1600"/>
              <a:t>a[1] = new int[4];</a:t>
            </a:r>
          </a:p>
          <a:p>
            <a:pPr eaLnBrk="0" hangingPunct="0"/>
            <a:endParaRPr lang="en-US" sz="1600"/>
          </a:p>
          <a:p>
            <a:pPr eaLnBrk="0" hangingPunct="0"/>
            <a:r>
              <a:rPr lang="en-US" sz="1600"/>
              <a:t>int x = a[0][1];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36588" y="1371600"/>
            <a:ext cx="221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latin typeface="Times New Roman" pitchFamily="18" charset="0"/>
              </a:rPr>
              <a:t>Jagged</a:t>
            </a:r>
            <a:r>
              <a:rPr lang="en-US" sz="2400">
                <a:latin typeface="Times New Roman" pitchFamily="18" charset="0"/>
              </a:rPr>
              <a:t> </a:t>
            </a:r>
            <a:r>
              <a:rPr lang="en-US">
                <a:latin typeface="Times New Roman" pitchFamily="18" charset="0"/>
              </a:rPr>
              <a:t>(like in Java)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267200" y="1905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5334000" y="2057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5334000" y="2362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5943600" y="19812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6248400" y="19812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6553200" y="19812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5943600" y="24384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6248400" y="24384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6553200" y="24384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6858000" y="24384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V="1">
            <a:off x="4419600" y="2057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flipV="1">
            <a:off x="5486400" y="2133600"/>
            <a:ext cx="457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5486400" y="2514600"/>
            <a:ext cx="457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4267200" y="160020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a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4886325" y="2057400"/>
            <a:ext cx="523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a[0]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4886325" y="2330450"/>
            <a:ext cx="523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a[1]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1016000" y="3918198"/>
            <a:ext cx="21272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int[,] a = new int[2, 3];</a:t>
            </a:r>
          </a:p>
          <a:p>
            <a:pPr eaLnBrk="0" hangingPunct="0"/>
            <a:endParaRPr lang="en-US" sz="1600"/>
          </a:p>
          <a:p>
            <a:pPr eaLnBrk="0" hangingPunct="0"/>
            <a:r>
              <a:rPr lang="en-US" sz="1600"/>
              <a:t>int x = a[0, 1];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611560" y="3429000"/>
            <a:ext cx="91852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b="1" dirty="0">
                <a:latin typeface="Times New Roman" pitchFamily="18" charset="0"/>
              </a:rPr>
              <a:t>Rectangular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</a:rPr>
              <a:t>(like in C/C++)</a:t>
            </a:r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4267200" y="4242048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5334000" y="4394448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5638800" y="4394448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5943600" y="4394448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5334000" y="4699248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5638800" y="4699248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5943600" y="4699248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4267200" y="3937248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a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6175" name="Line 31"/>
          <p:cNvSpPr>
            <a:spLocks noChangeShapeType="1"/>
          </p:cNvSpPr>
          <p:nvPr/>
        </p:nvSpPr>
        <p:spPr bwMode="auto">
          <a:xfrm>
            <a:off x="4419600" y="4394448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6030913" y="1447800"/>
            <a:ext cx="7508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a[0][1]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6177" name="Line 33"/>
          <p:cNvSpPr>
            <a:spLocks noChangeShapeType="1"/>
          </p:cNvSpPr>
          <p:nvPr/>
        </p:nvSpPr>
        <p:spPr bwMode="auto">
          <a:xfrm flipV="1">
            <a:off x="6400800" y="1752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5421313" y="3861048"/>
            <a:ext cx="7508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a[0, 1]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6179" name="Line 35"/>
          <p:cNvSpPr>
            <a:spLocks noChangeShapeType="1"/>
          </p:cNvSpPr>
          <p:nvPr/>
        </p:nvSpPr>
        <p:spPr bwMode="auto">
          <a:xfrm flipV="1">
            <a:off x="5791200" y="416584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Rectangle 6">
            <a:extLst>
              <a:ext uri="{FF2B5EF4-FFF2-40B4-BE49-F238E27FC236}">
                <a16:creationId xmlns:a16="http://schemas.microsoft.com/office/drawing/2014/main" id="{D82C6D4F-54B4-40CA-94DD-FAB8BC7B1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9717" y="5372348"/>
            <a:ext cx="3096569" cy="990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cs-CZ"/>
          </a:p>
        </p:txBody>
      </p:sp>
      <p:sp>
        <p:nvSpPr>
          <p:cNvPr id="37" name="Text Box 7">
            <a:extLst>
              <a:ext uri="{FF2B5EF4-FFF2-40B4-BE49-F238E27FC236}">
                <a16:creationId xmlns:a16="http://schemas.microsoft.com/office/drawing/2014/main" id="{4B163FD6-44CF-42B9-8238-922626832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0630" y="5004048"/>
            <a:ext cx="3415656" cy="123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>
              <a:spcBef>
                <a:spcPct val="20000"/>
              </a:spcBef>
              <a:tabLst>
                <a:tab pos="385763" algn="l"/>
                <a:tab pos="4100513" algn="l"/>
              </a:tabLst>
            </a:pPr>
            <a:r>
              <a:rPr lang="cs-CZ" b="1" dirty="0" err="1">
                <a:latin typeface="Times New Roman" pitchFamily="18" charset="0"/>
              </a:rPr>
              <a:t>Initialized</a:t>
            </a:r>
            <a:r>
              <a:rPr lang="cs-CZ" b="1" dirty="0">
                <a:latin typeface="Times New Roman" pitchFamily="18" charset="0"/>
              </a:rPr>
              <a:t> and more </a:t>
            </a:r>
            <a:r>
              <a:rPr lang="cs-CZ" b="1" dirty="0" err="1">
                <a:latin typeface="Times New Roman" pitchFamily="18" charset="0"/>
              </a:rPr>
              <a:t>dimensions</a:t>
            </a:r>
            <a:r>
              <a:rPr lang="cs-CZ" b="1" dirty="0">
                <a:latin typeface="Times New Roman" pitchFamily="18" charset="0"/>
              </a:rPr>
              <a:t>:</a:t>
            </a:r>
            <a:endParaRPr lang="en-US" sz="1600" dirty="0"/>
          </a:p>
          <a:p>
            <a:pPr eaLnBrk="0" hangingPunct="0">
              <a:tabLst>
                <a:tab pos="385763" algn="l"/>
                <a:tab pos="4100513" algn="l"/>
              </a:tabLst>
            </a:pPr>
            <a:endParaRPr lang="en-US" sz="800" dirty="0"/>
          </a:p>
          <a:p>
            <a:pPr eaLnBrk="0" hangingPunct="0">
              <a:tabLst>
                <a:tab pos="385763" algn="l"/>
                <a:tab pos="4100513" algn="l"/>
              </a:tabLst>
            </a:pPr>
            <a:r>
              <a:rPr lang="en-US" sz="1600" dirty="0"/>
              <a:t>	int[,] b = {{1, 2, 3}, {4, 5, 6}};</a:t>
            </a:r>
            <a:endParaRPr lang="cs-CZ" sz="1600" dirty="0"/>
          </a:p>
          <a:p>
            <a:pPr eaLnBrk="0" hangingPunct="0">
              <a:tabLst>
                <a:tab pos="385763" algn="l"/>
                <a:tab pos="4100513" algn="l"/>
              </a:tabLst>
            </a:pPr>
            <a:endParaRPr lang="en-US" sz="1600" dirty="0"/>
          </a:p>
          <a:p>
            <a:pPr eaLnBrk="0" hangingPunct="0">
              <a:tabLst>
                <a:tab pos="385763" algn="l"/>
                <a:tab pos="4100513" algn="l"/>
              </a:tabLst>
            </a:pPr>
            <a:r>
              <a:rPr lang="en-US" sz="1600" dirty="0"/>
              <a:t>	int[,,] c = new int[2, 4, 2];</a:t>
            </a:r>
            <a:endParaRPr lang="de-AT" sz="1600" dirty="0"/>
          </a:p>
        </p:txBody>
      </p:sp>
    </p:spTree>
    <p:extLst>
      <p:ext uri="{BB962C8B-B14F-4D97-AF65-F5344CB8AC3E}">
        <p14:creationId xmlns:p14="http://schemas.microsoft.com/office/powerpoint/2010/main" val="2502103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Multidimensional Arrays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016000" y="1993900"/>
            <a:ext cx="2071688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int[][] a = new int[2][];</a:t>
            </a:r>
          </a:p>
          <a:p>
            <a:pPr eaLnBrk="0" hangingPunct="0"/>
            <a:r>
              <a:rPr lang="en-US" sz="1600"/>
              <a:t>a[0] = new int[3];</a:t>
            </a:r>
          </a:p>
          <a:p>
            <a:pPr eaLnBrk="0" hangingPunct="0"/>
            <a:r>
              <a:rPr lang="en-US" sz="1600"/>
              <a:t>a[1] = new int[4];</a:t>
            </a:r>
          </a:p>
          <a:p>
            <a:pPr eaLnBrk="0" hangingPunct="0"/>
            <a:endParaRPr lang="en-US" sz="1600"/>
          </a:p>
          <a:p>
            <a:pPr eaLnBrk="0" hangingPunct="0"/>
            <a:r>
              <a:rPr lang="en-US" sz="1600"/>
              <a:t>int x = a[0][1];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36588" y="1371600"/>
            <a:ext cx="221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latin typeface="Times New Roman" pitchFamily="18" charset="0"/>
              </a:rPr>
              <a:t>Jagged</a:t>
            </a:r>
            <a:r>
              <a:rPr lang="en-US" sz="2400">
                <a:latin typeface="Times New Roman" pitchFamily="18" charset="0"/>
              </a:rPr>
              <a:t> </a:t>
            </a:r>
            <a:r>
              <a:rPr lang="en-US">
                <a:latin typeface="Times New Roman" pitchFamily="18" charset="0"/>
              </a:rPr>
              <a:t>(like in Java)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267200" y="1905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5334000" y="2057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5334000" y="2362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5943600" y="19812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6248400" y="19812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6553200" y="19812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5943600" y="24384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6248400" y="24384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6553200" y="24384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6858000" y="24384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V="1">
            <a:off x="4419600" y="2057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flipV="1">
            <a:off x="5486400" y="2133600"/>
            <a:ext cx="457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5486400" y="2514600"/>
            <a:ext cx="457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4267200" y="160020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a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4886325" y="2057400"/>
            <a:ext cx="523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a[0]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4886325" y="2330450"/>
            <a:ext cx="523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a[1]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1016000" y="4324350"/>
            <a:ext cx="21272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int[,] a = new int[2, 3];</a:t>
            </a:r>
          </a:p>
          <a:p>
            <a:pPr eaLnBrk="0" hangingPunct="0"/>
            <a:endParaRPr lang="en-US" sz="1600"/>
          </a:p>
          <a:p>
            <a:pPr eaLnBrk="0" hangingPunct="0"/>
            <a:r>
              <a:rPr lang="en-US" sz="1600"/>
              <a:t>int x = a[0, 1];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611560" y="3429000"/>
            <a:ext cx="91852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b="1" dirty="0">
                <a:latin typeface="Times New Roman" pitchFamily="18" charset="0"/>
              </a:rPr>
              <a:t>Rectangular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</a:rPr>
              <a:t>(like in C/C++)</a:t>
            </a:r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4267200" y="4648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5334000" y="48006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5638800" y="48006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5943600" y="48006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5334000" y="51054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5638800" y="51054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5943600" y="5105400"/>
            <a:ext cx="3048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4267200" y="434340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a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6175" name="Line 31"/>
          <p:cNvSpPr>
            <a:spLocks noChangeShapeType="1"/>
          </p:cNvSpPr>
          <p:nvPr/>
        </p:nvSpPr>
        <p:spPr bwMode="auto">
          <a:xfrm>
            <a:off x="4419600" y="48006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6030913" y="1447800"/>
            <a:ext cx="7508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a[0][1]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6177" name="Line 33"/>
          <p:cNvSpPr>
            <a:spLocks noChangeShapeType="1"/>
          </p:cNvSpPr>
          <p:nvPr/>
        </p:nvSpPr>
        <p:spPr bwMode="auto">
          <a:xfrm flipV="1">
            <a:off x="6400800" y="1752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5421313" y="4267200"/>
            <a:ext cx="7508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a[0, 1]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6179" name="Line 35"/>
          <p:cNvSpPr>
            <a:spLocks noChangeShapeType="1"/>
          </p:cNvSpPr>
          <p:nvPr/>
        </p:nvSpPr>
        <p:spPr bwMode="auto">
          <a:xfrm flipV="1">
            <a:off x="5791200" y="4572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Zaoblený obdélník 1"/>
          <p:cNvSpPr/>
          <p:nvPr/>
        </p:nvSpPr>
        <p:spPr>
          <a:xfrm>
            <a:off x="3268935" y="3681240"/>
            <a:ext cx="4130129" cy="75423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Possible antipattern in current .NET (slower access)</a:t>
            </a:r>
          </a:p>
        </p:txBody>
      </p:sp>
    </p:spTree>
    <p:extLst>
      <p:ext uri="{BB962C8B-B14F-4D97-AF65-F5344CB8AC3E}">
        <p14:creationId xmlns:p14="http://schemas.microsoft.com/office/powerpoint/2010/main" val="2902245974"/>
      </p:ext>
    </p:extLst>
  </p:cSld>
  <p:clrMapOvr>
    <a:masterClrMapping/>
  </p:clrMapOvr>
</p:sld>
</file>

<file path=ppt/theme/theme1.xml><?xml version="1.0" encoding="utf-8"?>
<a:theme xmlns:a="http://schemas.openxmlformats.org/drawingml/2006/main" name="D3S template">
  <a:themeElements>
    <a:clrScheme name="D3S slides color scheme">
      <a:dk1>
        <a:sysClr val="windowText" lastClr="000000"/>
      </a:dk1>
      <a:lt1>
        <a:srgbClr val="FFFFFF"/>
      </a:lt1>
      <a:dk2>
        <a:srgbClr val="7F7F7F"/>
      </a:dk2>
      <a:lt2>
        <a:srgbClr val="F2F2F2"/>
      </a:lt2>
      <a:accent1>
        <a:srgbClr val="00B0F0"/>
      </a:accent1>
      <a:accent2>
        <a:srgbClr val="F79646"/>
      </a:accent2>
      <a:accent3>
        <a:srgbClr val="4BACC6"/>
      </a:accent3>
      <a:accent4>
        <a:srgbClr val="9BBB59"/>
      </a:accent4>
      <a:accent5>
        <a:srgbClr val="C0504D"/>
      </a:accent5>
      <a:accent6>
        <a:srgbClr val="800080"/>
      </a:accent6>
      <a:hlink>
        <a:srgbClr val="00B0F0"/>
      </a:hlink>
      <a:folHlink>
        <a:srgbClr val="4F81BD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D3S template</Template>
  <TotalTime>5143</TotalTime>
  <Words>971</Words>
  <Application>Microsoft Office PowerPoint</Application>
  <PresentationFormat>Předvádění na obrazovce (4:3)</PresentationFormat>
  <Paragraphs>140</Paragraphs>
  <Slides>7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5" baseType="lpstr">
      <vt:lpstr>Arial</vt:lpstr>
      <vt:lpstr>Calibri</vt:lpstr>
      <vt:lpstr>Consolas</vt:lpstr>
      <vt:lpstr>Courier New</vt:lpstr>
      <vt:lpstr>Times New Roman</vt:lpstr>
      <vt:lpstr>Verdana</vt:lpstr>
      <vt:lpstr>Wingdings</vt:lpstr>
      <vt:lpstr>D3S template</vt:lpstr>
      <vt:lpstr>Programming in C# Language 11th Lecture</vt:lpstr>
      <vt:lpstr>CLI Type Inheritance</vt:lpstr>
      <vt:lpstr>Other Array Properties</vt:lpstr>
      <vt:lpstr>Arrays</vt:lpstr>
      <vt:lpstr>Multidimensional Arrays</vt:lpstr>
      <vt:lpstr>Multidimensional Arrays</vt:lpstr>
      <vt:lpstr>Multidimensional Arrays</vt:lpstr>
    </vt:vector>
  </TitlesOfParts>
  <Company>Sharewood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Classes</dc:title>
  <dc:creator>Pavel Ježek</dc:creator>
  <cp:lastModifiedBy>Pavel Ježek</cp:lastModifiedBy>
  <cp:revision>136</cp:revision>
  <dcterms:created xsi:type="dcterms:W3CDTF">2006-10-10T18:27:24Z</dcterms:created>
  <dcterms:modified xsi:type="dcterms:W3CDTF">2025-12-11T12:15:53Z</dcterms:modified>
</cp:coreProperties>
</file>