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3" r:id="rId1"/>
  </p:sldMasterIdLst>
  <p:notesMasterIdLst>
    <p:notesMasterId r:id="rId7"/>
  </p:notesMasterIdLst>
  <p:sldIdLst>
    <p:sldId id="256" r:id="rId2"/>
    <p:sldId id="618" r:id="rId3"/>
    <p:sldId id="619" r:id="rId4"/>
    <p:sldId id="620" r:id="rId5"/>
    <p:sldId id="621" r:id="rId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FF6600"/>
    <a:srgbClr val="F1A60F"/>
    <a:srgbClr val="DF602D"/>
    <a:srgbClr val="DE2E2E"/>
    <a:srgbClr val="FF0000"/>
    <a:srgbClr val="677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1" d="100"/>
          <a:sy n="151" d="100"/>
        </p:scale>
        <p:origin x="2094" y="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F4E5D35-4E42-419E-AD3C-53338384C6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4787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AC22BE-C237-49E6-8098-C33A48402A3F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gradFill flip="none" rotWithShape="1">
          <a:gsLst>
            <a:gs pos="50000">
              <a:schemeClr val="bg1"/>
            </a:gs>
            <a:gs pos="100000">
              <a:schemeClr val="bg1">
                <a:lumMod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539552" y="3036499"/>
            <a:ext cx="7920880" cy="17647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effectLst>
            <a:outerShdw blurRad="88900" dist="38100" dir="2700000" algn="tl" rotWithShape="0">
              <a:prstClr val="black">
                <a:alpha val="33000"/>
              </a:prstClr>
            </a:outerShdw>
          </a:effectLst>
        </p:spPr>
        <p:txBody>
          <a:bodyPr wrap="square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620688"/>
            <a:ext cx="7858180" cy="2088232"/>
          </a:xfrm>
        </p:spPr>
        <p:txBody>
          <a:bodyPr anchor="b" anchorCtr="0">
            <a:noAutofit/>
          </a:bodyPr>
          <a:lstStyle>
            <a:lvl1pPr algn="ctr">
              <a:defRPr sz="4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491880" y="3290114"/>
            <a:ext cx="4968552" cy="1723062"/>
          </a:xfrm>
        </p:spPr>
        <p:txBody>
          <a:bodyPr/>
          <a:lstStyle>
            <a:lvl1pPr marL="0" indent="0" algn="r">
              <a:buNone/>
              <a:defRPr b="1" i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Author</a:t>
            </a:r>
            <a:r>
              <a:rPr lang="en-US" dirty="0"/>
              <a:t>(s)</a:t>
            </a:r>
          </a:p>
        </p:txBody>
      </p:sp>
      <p:pic>
        <p:nvPicPr>
          <p:cNvPr id="3074" name="Picture 2" descr="C:\Repositories\MFF\organisation\MFF\DDDS\Logo\D3S0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8498" y="3361552"/>
            <a:ext cx="2773982" cy="857256"/>
          </a:xfrm>
          <a:prstGeom prst="rect">
            <a:avLst/>
          </a:prstGeom>
          <a:noFill/>
        </p:spPr>
      </p:pic>
      <p:pic>
        <p:nvPicPr>
          <p:cNvPr id="3076" name="Picture 4" descr="C:\Repositories\MFF\organisation\MFF\DDDS\Logo\karelI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40000"/>
          </a:blip>
          <a:srcRect/>
          <a:stretch>
            <a:fillRect/>
          </a:stretch>
        </p:blipFill>
        <p:spPr bwMode="auto">
          <a:xfrm>
            <a:off x="1113554" y="4531943"/>
            <a:ext cx="1496672" cy="1452436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717201" y="6007860"/>
            <a:ext cx="23038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CHARLES UNIVERSITY </a:t>
            </a:r>
            <a:r>
              <a:rPr lang="cs-CZ" sz="1200" b="1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 </a:t>
            </a:r>
            <a:r>
              <a:rPr lang="en-US" sz="1200" b="1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PRAGUE</a:t>
            </a:r>
            <a:endParaRPr lang="cs-CZ" sz="1200" b="0" cap="none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7529" y="2989372"/>
            <a:ext cx="26484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u="none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http://d3s.mff.cuni.cz/~jezek</a:t>
            </a:r>
            <a:endParaRPr lang="cs-CZ" sz="1200" b="0" u="none" dirty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39552" y="6248345"/>
            <a:ext cx="2654358" cy="27699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effectLst>
            <a:outerShdw blurRad="88900" dist="38100" dir="2700000" algn="tl" rotWithShape="0">
              <a:prstClr val="black">
                <a:alpha val="33000"/>
              </a:prstClr>
            </a:outerShdw>
          </a:effec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faculty of mathematics and physics</a:t>
            </a:r>
            <a:endParaRPr kumimoji="0" lang="cs-CZ" sz="1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C:\Repositories\MFF\organisation\MFF\DDDS\Slides\slides_logo_faint.png"/>
          <p:cNvPicPr>
            <a:picLocks noChangeAspect="1" noChangeArrowheads="1"/>
          </p:cNvPicPr>
          <p:nvPr/>
        </p:nvPicPr>
        <p:blipFill>
          <a:blip r:embed="rId2" cstate="print"/>
          <a:srcRect r="1729"/>
          <a:stretch>
            <a:fillRect/>
          </a:stretch>
        </p:blipFill>
        <p:spPr bwMode="auto">
          <a:xfrm>
            <a:off x="7519988" y="6088905"/>
            <a:ext cx="1624012" cy="633413"/>
          </a:xfrm>
          <a:prstGeom prst="rect">
            <a:avLst/>
          </a:prstGeom>
          <a:noFill/>
        </p:spPr>
      </p:pic>
      <p:sp>
        <p:nvSpPr>
          <p:cNvPr id="20" name="Rectangle 19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gradFill flip="none" rotWithShape="1">
            <a:gsLst>
              <a:gs pos="7500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Rectangle 10"/>
          <p:cNvSpPr/>
          <p:nvPr/>
        </p:nvSpPr>
        <p:spPr>
          <a:xfrm>
            <a:off x="0" y="6669360"/>
            <a:ext cx="9144000" cy="18864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25000">
                <a:schemeClr val="bg1">
                  <a:lumMod val="95000"/>
                </a:schemeClr>
              </a:gs>
              <a:gs pos="7500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0"/>
            <a:ext cx="8784976" cy="836712"/>
          </a:xfrm>
        </p:spPr>
        <p:txBody>
          <a:bodyPr/>
          <a:lstStyle>
            <a:lvl1pPr>
              <a:defRPr b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669360"/>
            <a:ext cx="8604448" cy="188640"/>
          </a:xfrm>
        </p:spPr>
        <p:txBody>
          <a:bodyPr/>
          <a:lstStyle>
            <a:lvl1pPr algn="l">
              <a:defRPr sz="11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76456" y="6669360"/>
            <a:ext cx="467544" cy="188640"/>
          </a:xfrm>
          <a:effectLst>
            <a:outerShdw blurRad="50800" dist="38100" dir="2700000" sx="110000" sy="110000" algn="tl" rotWithShape="0">
              <a:schemeClr val="bg1"/>
            </a:outerShdw>
          </a:effectLst>
        </p:spPr>
        <p:txBody>
          <a:bodyPr/>
          <a:lstStyle>
            <a:lvl1pPr algn="r">
              <a:defRPr sz="11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361A1-175A-42D3-BB19-9AEE94864B6C}" type="slidenum">
              <a:rPr lang="cs-CZ" altLang="en-US" smtClean="0"/>
              <a:pPr>
                <a:defRPr/>
              </a:pPr>
              <a:t>‹#›</a:t>
            </a:fld>
            <a:endParaRPr lang="cs-CZ" altLang="en-US"/>
          </a:p>
        </p:txBody>
      </p:sp>
      <p:pic>
        <p:nvPicPr>
          <p:cNvPr id="1027" name="Picture 3" descr="C:\Repositories\MFF\organisation\MFF\DDDS\Slides\bar2.png"/>
          <p:cNvPicPr>
            <a:picLocks noChangeAspect="1" noChangeArrowheads="1"/>
          </p:cNvPicPr>
          <p:nvPr/>
        </p:nvPicPr>
        <p:blipFill>
          <a:blip r:embed="rId3" cstate="print"/>
          <a:srcRect l="1150" r="1914"/>
          <a:stretch>
            <a:fillRect/>
          </a:stretch>
        </p:blipFill>
        <p:spPr bwMode="auto">
          <a:xfrm flipH="1">
            <a:off x="0" y="787219"/>
            <a:ext cx="9144000" cy="193509"/>
          </a:xfrm>
          <a:prstGeom prst="rect">
            <a:avLst/>
          </a:prstGeom>
          <a:noFill/>
        </p:spPr>
      </p:pic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467544" y="1340768"/>
            <a:ext cx="8208912" cy="504056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176" y="71414"/>
            <a:ext cx="8229600" cy="8572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level`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3444189-8B34-413A-9B65-B8341BD389A4}" type="slidenum">
              <a:rPr lang="cs-CZ" altLang="en-US" smtClean="0"/>
              <a:pPr>
                <a:defRPr/>
              </a:pPr>
              <a:t>‹#›</a:t>
            </a:fld>
            <a:endParaRPr lang="cs-CZ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SzPct val="110000"/>
        <a:buFontTx/>
        <a:buBlip>
          <a:blip r:embed="rId4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SzPct val="110000"/>
        <a:buFontTx/>
        <a:buBlip>
          <a:blip r:embed="rId5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SzPct val="110000"/>
        <a:buFontTx/>
        <a:buBlip>
          <a:blip r:embed="rId4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SzPct val="110000"/>
        <a:buFontTx/>
        <a:buBlip>
          <a:blip r:embed="rId5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SzPct val="110000"/>
        <a:buFontTx/>
        <a:buBlip>
          <a:blip r:embed="rId4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err="1"/>
              <a:t>Pavel</a:t>
            </a:r>
            <a:r>
              <a:rPr lang="en-US" dirty="0"/>
              <a:t> Je</a:t>
            </a:r>
            <a:r>
              <a:rPr lang="cs-CZ" dirty="0" err="1"/>
              <a:t>žek</a:t>
            </a:r>
            <a:br>
              <a:rPr lang="en-US" dirty="0"/>
            </a:b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pavel.jezek@d3s.mff.cuni.cz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4391025" y="6021388"/>
            <a:ext cx="4752975" cy="836612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imes New Roman" charset="0"/>
              </a:rPr>
              <a:t>Some of the slides are based on University of Linz .NET presentations.</a:t>
            </a:r>
          </a:p>
          <a:p>
            <a:pPr algn="ctr"/>
            <a:r>
              <a:rPr lang="en-US" sz="1200" dirty="0">
                <a:latin typeface="Times New Roman" charset="0"/>
              </a:rPr>
              <a:t>© University of Linz, Institute for System Software, 2004</a:t>
            </a:r>
          </a:p>
          <a:p>
            <a:pPr algn="ctr"/>
            <a:r>
              <a:rPr lang="en-US" sz="1200" dirty="0">
                <a:latin typeface="Times New Roman" charset="0"/>
              </a:rPr>
              <a:t>published under the Microsoft Curriculum License</a:t>
            </a:r>
          </a:p>
          <a:p>
            <a:pPr algn="ctr"/>
            <a:r>
              <a:rPr lang="en-US" sz="1200" dirty="0">
                <a:latin typeface="Times New Roman" charset="0"/>
              </a:rPr>
              <a:t>(http://www.msdnaa.net/curriculum/license_curriculum.aspx)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A2686F79-FECC-4B21-86A3-871AD0B7AE1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00034" y="620688"/>
            <a:ext cx="7858180" cy="2088232"/>
          </a:xfrm>
        </p:spPr>
        <p:txBody>
          <a:bodyPr/>
          <a:lstStyle/>
          <a:p>
            <a:r>
              <a:rPr lang="en-US" sz="2800" dirty="0"/>
              <a:t>Advanced C# Programming</a:t>
            </a:r>
            <a:br>
              <a:rPr lang="en-US" sz="2800" dirty="0"/>
            </a:br>
            <a:r>
              <a:rPr lang="en-US" sz="2800" dirty="0"/>
              <a:t>12</a:t>
            </a:r>
            <a:r>
              <a:rPr lang="cs-CZ" sz="2800" dirty="0"/>
              <a:t>B</a:t>
            </a:r>
            <a:r>
              <a:rPr lang="en-US" sz="2800" dirty="0"/>
              <a:t> EXTENDED TRACK Lecture</a:t>
            </a:r>
            <a:br>
              <a:rPr lang="en-US" sz="2800" dirty="0"/>
            </a:br>
            <a:r>
              <a:rPr lang="en-US" sz="1600" dirty="0"/>
              <a:t>(Originally 2017/2018: Advanced .NET Programming I</a:t>
            </a:r>
            <a:br>
              <a:rPr lang="en-US" sz="1600" dirty="0"/>
            </a:br>
            <a:r>
              <a:rPr lang="en-US" sz="1600" dirty="0"/>
              <a:t>1</a:t>
            </a:r>
            <a:r>
              <a:rPr lang="cs-CZ" sz="1600" dirty="0"/>
              <a:t>3</a:t>
            </a:r>
            <a:r>
              <a:rPr lang="en-US" sz="1600" baseline="30000" dirty="0" err="1"/>
              <a:t>th</a:t>
            </a:r>
            <a:r>
              <a:rPr lang="en-US" sz="1600" dirty="0"/>
              <a:t> Lecture)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System.Collections.Concurrent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008" y="1196752"/>
            <a:ext cx="8749480" cy="22398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954491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effectLst/>
              </a:rPr>
              <a:t>System.Collections.Immutable</a:t>
            </a:r>
            <a:r>
              <a:rPr lang="cs-CZ" dirty="0">
                <a:effectLst/>
              </a:rPr>
              <a:t> 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cs-CZ" sz="2800" dirty="0" err="1">
                <a:latin typeface="Consolas" panose="020B0609020204030204" pitchFamily="49" charset="0"/>
                <a:cs typeface="Consolas" panose="020B0609020204030204" pitchFamily="49" charset="0"/>
              </a:rPr>
              <a:t>ImmutableArray</a:t>
            </a:r>
            <a:r>
              <a:rPr lang="cs-CZ" sz="2800" dirty="0">
                <a:latin typeface="Consolas" panose="020B0609020204030204" pitchFamily="49" charset="0"/>
                <a:cs typeface="Consolas" panose="020B0609020204030204" pitchFamily="49" charset="0"/>
              </a:rPr>
              <a:t>&lt;T&gt;</a:t>
            </a:r>
            <a:endParaRPr lang="en-US" sz="2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cs-CZ" sz="2800" dirty="0" err="1">
                <a:latin typeface="Consolas" panose="020B0609020204030204" pitchFamily="49" charset="0"/>
                <a:cs typeface="Consolas" panose="020B0609020204030204" pitchFamily="49" charset="0"/>
              </a:rPr>
              <a:t>ImmutableDictionary</a:t>
            </a:r>
            <a:r>
              <a:rPr lang="cs-CZ" sz="2800" dirty="0">
                <a:latin typeface="Consolas" panose="020B0609020204030204" pitchFamily="49" charset="0"/>
                <a:cs typeface="Consolas" panose="020B0609020204030204" pitchFamily="49" charset="0"/>
              </a:rPr>
              <a:t>&lt;T&gt;</a:t>
            </a:r>
            <a:endParaRPr lang="en-US" sz="2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cs-CZ" sz="2800" dirty="0" err="1">
                <a:latin typeface="Consolas" panose="020B0609020204030204" pitchFamily="49" charset="0"/>
                <a:cs typeface="Consolas" panose="020B0609020204030204" pitchFamily="49" charset="0"/>
              </a:rPr>
              <a:t>ImmutableHashSet</a:t>
            </a:r>
            <a:r>
              <a:rPr lang="cs-CZ" sz="2800" dirty="0">
                <a:latin typeface="Consolas" panose="020B0609020204030204" pitchFamily="49" charset="0"/>
                <a:cs typeface="Consolas" panose="020B0609020204030204" pitchFamily="49" charset="0"/>
              </a:rPr>
              <a:t>&lt;T&gt; </a:t>
            </a:r>
            <a:endParaRPr lang="en-US" sz="2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cs-CZ" sz="2800" dirty="0" err="1">
                <a:latin typeface="Consolas" panose="020B0609020204030204" pitchFamily="49" charset="0"/>
                <a:cs typeface="Consolas" panose="020B0609020204030204" pitchFamily="49" charset="0"/>
              </a:rPr>
              <a:t>ImmutableList</a:t>
            </a:r>
            <a:r>
              <a:rPr lang="cs-CZ" sz="2800" dirty="0">
                <a:latin typeface="Consolas" panose="020B0609020204030204" pitchFamily="49" charset="0"/>
                <a:cs typeface="Consolas" panose="020B0609020204030204" pitchFamily="49" charset="0"/>
              </a:rPr>
              <a:t>&lt;T&gt; </a:t>
            </a:r>
            <a:endParaRPr lang="en-US" sz="2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cs-CZ" sz="2800" dirty="0" err="1">
                <a:latin typeface="Consolas" panose="020B0609020204030204" pitchFamily="49" charset="0"/>
                <a:cs typeface="Consolas" panose="020B0609020204030204" pitchFamily="49" charset="0"/>
              </a:rPr>
              <a:t>ImmutableQueue</a:t>
            </a:r>
            <a:r>
              <a:rPr lang="cs-CZ" sz="2800" dirty="0">
                <a:latin typeface="Consolas" panose="020B0609020204030204" pitchFamily="49" charset="0"/>
                <a:cs typeface="Consolas" panose="020B0609020204030204" pitchFamily="49" charset="0"/>
              </a:rPr>
              <a:t>&lt;T&gt; </a:t>
            </a:r>
            <a:endParaRPr lang="en-US" sz="2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cs-CZ" sz="2800" dirty="0" err="1">
                <a:latin typeface="Consolas" panose="020B0609020204030204" pitchFamily="49" charset="0"/>
                <a:cs typeface="Consolas" panose="020B0609020204030204" pitchFamily="49" charset="0"/>
              </a:rPr>
              <a:t>ImmutableSortedDictionary</a:t>
            </a:r>
            <a:r>
              <a:rPr lang="cs-CZ" sz="2800" dirty="0"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cs-CZ" sz="2800" dirty="0" err="1">
                <a:latin typeface="Consolas" panose="020B0609020204030204" pitchFamily="49" charset="0"/>
                <a:cs typeface="Consolas" panose="020B0609020204030204" pitchFamily="49" charset="0"/>
              </a:rPr>
              <a:t>TKey</a:t>
            </a:r>
            <a:r>
              <a:rPr lang="cs-CZ" sz="2800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cs-CZ" sz="2800" dirty="0" err="1">
                <a:latin typeface="Consolas" panose="020B0609020204030204" pitchFamily="49" charset="0"/>
                <a:cs typeface="Consolas" panose="020B0609020204030204" pitchFamily="49" charset="0"/>
              </a:rPr>
              <a:t>TValue</a:t>
            </a:r>
            <a:r>
              <a:rPr lang="cs-CZ" sz="2800" dirty="0">
                <a:latin typeface="Consolas" panose="020B0609020204030204" pitchFamily="49" charset="0"/>
                <a:cs typeface="Consolas" panose="020B0609020204030204" pitchFamily="49" charset="0"/>
              </a:rPr>
              <a:t>&gt; </a:t>
            </a:r>
            <a:endParaRPr lang="en-US" sz="2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cs-CZ" sz="2800" dirty="0" err="1">
                <a:latin typeface="Consolas" panose="020B0609020204030204" pitchFamily="49" charset="0"/>
                <a:cs typeface="Consolas" panose="020B0609020204030204" pitchFamily="49" charset="0"/>
              </a:rPr>
              <a:t>ImmutableSortedSet</a:t>
            </a:r>
            <a:r>
              <a:rPr lang="cs-CZ" sz="2800" dirty="0">
                <a:latin typeface="Consolas" panose="020B0609020204030204" pitchFamily="49" charset="0"/>
                <a:cs typeface="Consolas" panose="020B0609020204030204" pitchFamily="49" charset="0"/>
              </a:rPr>
              <a:t>&lt;T&gt; </a:t>
            </a:r>
            <a:endParaRPr lang="en-US" sz="2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cs-CZ" sz="2800" dirty="0" err="1">
                <a:latin typeface="Consolas" panose="020B0609020204030204" pitchFamily="49" charset="0"/>
                <a:cs typeface="Consolas" panose="020B0609020204030204" pitchFamily="49" charset="0"/>
              </a:rPr>
              <a:t>ImmutableStack</a:t>
            </a:r>
            <a:r>
              <a:rPr lang="cs-CZ" sz="2800" dirty="0">
                <a:latin typeface="Consolas" panose="020B0609020204030204" pitchFamily="49" charset="0"/>
                <a:cs typeface="Consolas" panose="020B0609020204030204" pitchFamily="49" charset="0"/>
              </a:rPr>
              <a:t>&lt;T&gt; </a:t>
            </a:r>
          </a:p>
        </p:txBody>
      </p:sp>
    </p:spTree>
    <p:extLst>
      <p:ext uri="{BB962C8B-B14F-4D97-AF65-F5344CB8AC3E}">
        <p14:creationId xmlns:p14="http://schemas.microsoft.com/office/powerpoint/2010/main" val="38183939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effectLst/>
              </a:rPr>
              <a:t>System.Collections.Immutable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dirty="0">
                <a:latin typeface="Consolas" panose="020B0609020204030204" pitchFamily="49" charset="0"/>
                <a:cs typeface="Consolas" panose="020B0609020204030204" pitchFamily="49" charset="0"/>
              </a:rPr>
              <a:t>var list = </a:t>
            </a:r>
            <a:r>
              <a:rPr lang="cs-CZ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ImmutableList.Create</a:t>
            </a:r>
            <a:r>
              <a:rPr lang="cs-CZ" sz="2000" dirty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0" indent="0">
              <a:buNone/>
            </a:pPr>
            <a:r>
              <a:rPr lang="cs-CZ" sz="2000" dirty="0">
                <a:latin typeface="Consolas" panose="020B0609020204030204" pitchFamily="49" charset="0"/>
                <a:cs typeface="Consolas" panose="020B0609020204030204" pitchFamily="49" charset="0"/>
              </a:rPr>
              <a:t>list = </a:t>
            </a:r>
            <a:r>
              <a:rPr lang="cs-CZ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list.Add</a:t>
            </a:r>
            <a:r>
              <a:rPr lang="cs-CZ" sz="2000" dirty="0">
                <a:latin typeface="Consolas" panose="020B0609020204030204" pitchFamily="49" charset="0"/>
                <a:cs typeface="Consolas" panose="020B0609020204030204" pitchFamily="49" charset="0"/>
              </a:rPr>
              <a:t>("</a:t>
            </a:r>
            <a:r>
              <a:rPr lang="cs-CZ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first</a:t>
            </a:r>
            <a:r>
              <a:rPr lang="cs-CZ" sz="2000" dirty="0">
                <a:latin typeface="Consolas" panose="020B0609020204030204" pitchFamily="49" charset="0"/>
                <a:cs typeface="Consolas" panose="020B0609020204030204" pitchFamily="49" charset="0"/>
              </a:rPr>
              <a:t>");</a:t>
            </a:r>
          </a:p>
          <a:p>
            <a:pPr marL="0" indent="0">
              <a:buNone/>
            </a:pPr>
            <a:r>
              <a:rPr lang="cs-CZ" sz="2000" dirty="0">
                <a:latin typeface="Consolas" panose="020B0609020204030204" pitchFamily="49" charset="0"/>
                <a:cs typeface="Consolas" panose="020B0609020204030204" pitchFamily="49" charset="0"/>
              </a:rPr>
              <a:t>list = </a:t>
            </a:r>
            <a:r>
              <a:rPr lang="cs-CZ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list.Add</a:t>
            </a:r>
            <a:r>
              <a:rPr lang="cs-CZ" sz="2000" dirty="0">
                <a:latin typeface="Consolas" panose="020B0609020204030204" pitchFamily="49" charset="0"/>
                <a:cs typeface="Consolas" panose="020B0609020204030204" pitchFamily="49" charset="0"/>
              </a:rPr>
              <a:t>("second");</a:t>
            </a:r>
          </a:p>
          <a:p>
            <a:pPr marL="0" indent="0">
              <a:buNone/>
            </a:pPr>
            <a:r>
              <a:rPr lang="cs-CZ" sz="2000" dirty="0">
                <a:latin typeface="Consolas" panose="020B0609020204030204" pitchFamily="49" charset="0"/>
                <a:cs typeface="Consolas" panose="020B0609020204030204" pitchFamily="49" charset="0"/>
              </a:rPr>
              <a:t>list = </a:t>
            </a:r>
            <a:r>
              <a:rPr lang="cs-CZ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list.Add</a:t>
            </a:r>
            <a:r>
              <a:rPr lang="cs-CZ" sz="2000" dirty="0">
                <a:latin typeface="Consolas" panose="020B0609020204030204" pitchFamily="49" charset="0"/>
                <a:cs typeface="Consolas" panose="020B0609020204030204" pitchFamily="49" charset="0"/>
              </a:rPr>
              <a:t>("</a:t>
            </a:r>
            <a:r>
              <a:rPr lang="cs-CZ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third</a:t>
            </a:r>
            <a:r>
              <a:rPr lang="cs-CZ" sz="2000" dirty="0">
                <a:latin typeface="Consolas" panose="020B0609020204030204" pitchFamily="49" charset="0"/>
                <a:cs typeface="Consolas" panose="020B0609020204030204" pitchFamily="49" charset="0"/>
              </a:rPr>
              <a:t>");</a:t>
            </a:r>
          </a:p>
          <a:p>
            <a:pPr marL="0" indent="0">
              <a:buNone/>
            </a:pPr>
            <a:endParaRPr 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85539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effectLst/>
              </a:rPr>
              <a:t>System.Collections.Immutable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dirty="0">
                <a:latin typeface="Consolas" panose="020B0609020204030204" pitchFamily="49" charset="0"/>
                <a:cs typeface="Consolas" panose="020B0609020204030204" pitchFamily="49" charset="0"/>
              </a:rPr>
              <a:t>var list = </a:t>
            </a:r>
            <a:r>
              <a:rPr lang="cs-CZ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ImmutableList.Create</a:t>
            </a:r>
            <a:r>
              <a:rPr lang="cs-CZ" sz="2000" dirty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0" indent="0">
              <a:buNone/>
            </a:pPr>
            <a:r>
              <a:rPr lang="cs-CZ" sz="2000" dirty="0">
                <a:latin typeface="Consolas" panose="020B0609020204030204" pitchFamily="49" charset="0"/>
                <a:cs typeface="Consolas" panose="020B0609020204030204" pitchFamily="49" charset="0"/>
              </a:rPr>
              <a:t>list = </a:t>
            </a:r>
            <a:r>
              <a:rPr lang="cs-CZ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list.Add</a:t>
            </a:r>
            <a:r>
              <a:rPr lang="cs-CZ" sz="2000" dirty="0">
                <a:latin typeface="Consolas" panose="020B0609020204030204" pitchFamily="49" charset="0"/>
                <a:cs typeface="Consolas" panose="020B0609020204030204" pitchFamily="49" charset="0"/>
              </a:rPr>
              <a:t>("</a:t>
            </a:r>
            <a:r>
              <a:rPr lang="cs-CZ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first</a:t>
            </a:r>
            <a:r>
              <a:rPr lang="cs-CZ" sz="2000" dirty="0">
                <a:latin typeface="Consolas" panose="020B0609020204030204" pitchFamily="49" charset="0"/>
                <a:cs typeface="Consolas" panose="020B0609020204030204" pitchFamily="49" charset="0"/>
              </a:rPr>
              <a:t>");</a:t>
            </a:r>
          </a:p>
          <a:p>
            <a:pPr marL="0" indent="0">
              <a:buNone/>
            </a:pPr>
            <a:r>
              <a:rPr lang="cs-CZ" sz="2000" dirty="0">
                <a:latin typeface="Consolas" panose="020B0609020204030204" pitchFamily="49" charset="0"/>
                <a:cs typeface="Consolas" panose="020B0609020204030204" pitchFamily="49" charset="0"/>
              </a:rPr>
              <a:t>list = </a:t>
            </a:r>
            <a:r>
              <a:rPr lang="cs-CZ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list.Add</a:t>
            </a:r>
            <a:r>
              <a:rPr lang="cs-CZ" sz="2000" dirty="0">
                <a:latin typeface="Consolas" panose="020B0609020204030204" pitchFamily="49" charset="0"/>
                <a:cs typeface="Consolas" panose="020B0609020204030204" pitchFamily="49" charset="0"/>
              </a:rPr>
              <a:t>("second");</a:t>
            </a:r>
          </a:p>
          <a:p>
            <a:pPr marL="0" indent="0">
              <a:buNone/>
            </a:pPr>
            <a:r>
              <a:rPr lang="cs-CZ" sz="2000" dirty="0">
                <a:latin typeface="Consolas" panose="020B0609020204030204" pitchFamily="49" charset="0"/>
                <a:cs typeface="Consolas" panose="020B0609020204030204" pitchFamily="49" charset="0"/>
              </a:rPr>
              <a:t>list = </a:t>
            </a:r>
            <a:r>
              <a:rPr lang="cs-CZ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list.Add</a:t>
            </a:r>
            <a:r>
              <a:rPr lang="cs-CZ" sz="2000" dirty="0">
                <a:latin typeface="Consolas" panose="020B0609020204030204" pitchFamily="49" charset="0"/>
                <a:cs typeface="Consolas" panose="020B0609020204030204" pitchFamily="49" charset="0"/>
              </a:rPr>
              <a:t>("</a:t>
            </a:r>
            <a:r>
              <a:rPr lang="cs-CZ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third</a:t>
            </a:r>
            <a:r>
              <a:rPr lang="cs-CZ" sz="2000" dirty="0">
                <a:latin typeface="Consolas" panose="020B0609020204030204" pitchFamily="49" charset="0"/>
                <a:cs typeface="Consolas" panose="020B0609020204030204" pitchFamily="49" charset="0"/>
              </a:rPr>
              <a:t>");</a:t>
            </a:r>
          </a:p>
          <a:p>
            <a:pPr marL="0" indent="0">
              <a:buNone/>
            </a:pPr>
            <a:endParaRPr 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endParaRPr 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cs-CZ" sz="2000" dirty="0">
                <a:latin typeface="Consolas" panose="020B0609020204030204" pitchFamily="49" charset="0"/>
                <a:cs typeface="Consolas" panose="020B0609020204030204" pitchFamily="49" charset="0"/>
              </a:rPr>
              <a:t>var </a:t>
            </a:r>
            <a:r>
              <a:rPr lang="cs-CZ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builder</a:t>
            </a:r>
            <a:r>
              <a:rPr lang="cs-CZ" sz="2000" dirty="0"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cs-CZ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ImmutableList.CreateBuilder</a:t>
            </a:r>
            <a:r>
              <a:rPr lang="cs-CZ" sz="2000" dirty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0" indent="0">
              <a:buNone/>
            </a:pPr>
            <a:r>
              <a:rPr lang="cs-CZ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builder.Add</a:t>
            </a:r>
            <a:r>
              <a:rPr lang="cs-CZ" sz="2000" dirty="0">
                <a:latin typeface="Consolas" panose="020B0609020204030204" pitchFamily="49" charset="0"/>
                <a:cs typeface="Consolas" panose="020B0609020204030204" pitchFamily="49" charset="0"/>
              </a:rPr>
              <a:t>("</a:t>
            </a:r>
            <a:r>
              <a:rPr lang="cs-CZ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first</a:t>
            </a:r>
            <a:r>
              <a:rPr lang="cs-CZ" sz="2000" dirty="0">
                <a:latin typeface="Consolas" panose="020B0609020204030204" pitchFamily="49" charset="0"/>
                <a:cs typeface="Consolas" panose="020B0609020204030204" pitchFamily="49" charset="0"/>
              </a:rPr>
              <a:t>");</a:t>
            </a:r>
          </a:p>
          <a:p>
            <a:pPr marL="0" indent="0">
              <a:buNone/>
            </a:pPr>
            <a:r>
              <a:rPr lang="cs-CZ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builder.Add</a:t>
            </a:r>
            <a:r>
              <a:rPr lang="cs-CZ" sz="2000" dirty="0">
                <a:latin typeface="Consolas" panose="020B0609020204030204" pitchFamily="49" charset="0"/>
                <a:cs typeface="Consolas" panose="020B0609020204030204" pitchFamily="49" charset="0"/>
              </a:rPr>
              <a:t>("second");</a:t>
            </a:r>
          </a:p>
          <a:p>
            <a:pPr marL="0" indent="0">
              <a:buNone/>
            </a:pPr>
            <a:r>
              <a:rPr lang="cs-CZ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builder.Add</a:t>
            </a:r>
            <a:r>
              <a:rPr lang="cs-CZ" sz="2000" dirty="0">
                <a:latin typeface="Consolas" panose="020B0609020204030204" pitchFamily="49" charset="0"/>
                <a:cs typeface="Consolas" panose="020B0609020204030204" pitchFamily="49" charset="0"/>
              </a:rPr>
              <a:t>("</a:t>
            </a:r>
            <a:r>
              <a:rPr lang="cs-CZ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third</a:t>
            </a:r>
            <a:r>
              <a:rPr lang="cs-CZ" sz="2000" dirty="0">
                <a:latin typeface="Consolas" panose="020B0609020204030204" pitchFamily="49" charset="0"/>
                <a:cs typeface="Consolas" panose="020B0609020204030204" pitchFamily="49" charset="0"/>
              </a:rPr>
              <a:t>");</a:t>
            </a:r>
          </a:p>
          <a:p>
            <a:pPr marL="0" indent="0">
              <a:buNone/>
            </a:pPr>
            <a:r>
              <a:rPr lang="cs-CZ" sz="2000" dirty="0">
                <a:latin typeface="Consolas" panose="020B0609020204030204" pitchFamily="49" charset="0"/>
                <a:cs typeface="Consolas" panose="020B0609020204030204" pitchFamily="49" charset="0"/>
              </a:rPr>
              <a:t>var list = </a:t>
            </a:r>
            <a:r>
              <a:rPr lang="cs-CZ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builder.ToImmutable</a:t>
            </a:r>
            <a:r>
              <a:rPr lang="cs-CZ" sz="2000" dirty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0" indent="0">
              <a:buNone/>
            </a:pPr>
            <a:endParaRPr lang="cs-CZ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5" name="Přímá spojnice 4"/>
          <p:cNvCxnSpPr/>
          <p:nvPr/>
        </p:nvCxnSpPr>
        <p:spPr>
          <a:xfrm>
            <a:off x="539552" y="3212976"/>
            <a:ext cx="79928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4911115"/>
      </p:ext>
    </p:extLst>
  </p:cSld>
  <p:clrMapOvr>
    <a:masterClrMapping/>
  </p:clrMapOvr>
</p:sld>
</file>

<file path=ppt/theme/theme1.xml><?xml version="1.0" encoding="utf-8"?>
<a:theme xmlns:a="http://schemas.openxmlformats.org/drawingml/2006/main" name="D3S template">
  <a:themeElements>
    <a:clrScheme name="D3S slides color scheme">
      <a:dk1>
        <a:sysClr val="windowText" lastClr="000000"/>
      </a:dk1>
      <a:lt1>
        <a:srgbClr val="FFFFFF"/>
      </a:lt1>
      <a:dk2>
        <a:srgbClr val="7F7F7F"/>
      </a:dk2>
      <a:lt2>
        <a:srgbClr val="F2F2F2"/>
      </a:lt2>
      <a:accent1>
        <a:srgbClr val="00B0F0"/>
      </a:accent1>
      <a:accent2>
        <a:srgbClr val="F79646"/>
      </a:accent2>
      <a:accent3>
        <a:srgbClr val="4BACC6"/>
      </a:accent3>
      <a:accent4>
        <a:srgbClr val="9BBB59"/>
      </a:accent4>
      <a:accent5>
        <a:srgbClr val="C0504D"/>
      </a:accent5>
      <a:accent6>
        <a:srgbClr val="800080"/>
      </a:accent6>
      <a:hlink>
        <a:srgbClr val="00B0F0"/>
      </a:hlink>
      <a:folHlink>
        <a:srgbClr val="4F81BD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D3S template</Template>
  <TotalTime>34336</TotalTime>
  <Words>238</Words>
  <Application>Microsoft Office PowerPoint</Application>
  <PresentationFormat>Předvádění na obrazovce (4:3)</PresentationFormat>
  <Paragraphs>34</Paragraphs>
  <Slides>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1" baseType="lpstr">
      <vt:lpstr>Arial</vt:lpstr>
      <vt:lpstr>Calibri</vt:lpstr>
      <vt:lpstr>Consolas</vt:lpstr>
      <vt:lpstr>Times New Roman</vt:lpstr>
      <vt:lpstr>Verdana</vt:lpstr>
      <vt:lpstr>D3S template</vt:lpstr>
      <vt:lpstr>Advanced C# Programming 12B EXTENDED TRACK Lecture (Originally 2017/2018: Advanced .NET Programming I 13th Lecture)</vt:lpstr>
      <vt:lpstr>System.Collections.Concurrent</vt:lpstr>
      <vt:lpstr>System.Collections.Immutable </vt:lpstr>
      <vt:lpstr>System.Collections.Immutable</vt:lpstr>
      <vt:lpstr>System.Collections.Immutable</vt:lpstr>
    </vt:vector>
  </TitlesOfParts>
  <Company>Sharewood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Classes</dc:title>
  <dc:creator>Pavel Ježek</dc:creator>
  <cp:lastModifiedBy>Sonic</cp:lastModifiedBy>
  <cp:revision>222</cp:revision>
  <dcterms:created xsi:type="dcterms:W3CDTF">2006-10-10T18:27:24Z</dcterms:created>
  <dcterms:modified xsi:type="dcterms:W3CDTF">2023-05-21T11:24:26Z</dcterms:modified>
</cp:coreProperties>
</file>