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3"/>
  </p:notesMasterIdLst>
  <p:sldIdLst>
    <p:sldId id="256" r:id="rId2"/>
    <p:sldId id="511" r:id="rId3"/>
    <p:sldId id="501" r:id="rId4"/>
    <p:sldId id="504" r:id="rId5"/>
    <p:sldId id="512" r:id="rId6"/>
    <p:sldId id="515" r:id="rId7"/>
    <p:sldId id="514" r:id="rId8"/>
    <p:sldId id="509" r:id="rId9"/>
    <p:sldId id="391" r:id="rId10"/>
    <p:sldId id="419" r:id="rId11"/>
    <p:sldId id="50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1A60F"/>
    <a:srgbClr val="DF602D"/>
    <a:srgbClr val="DE2E2E"/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78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4E5D35-4E42-419E-AD3C-53338384C6F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059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634E6B-7AD6-4028-8B46-1BB2DFD4A11E}" type="slidenum">
              <a:rPr lang="cs-CZ" sz="1200" smtClean="0">
                <a:latin typeface="Arial" charset="0"/>
              </a:rPr>
              <a:pPr eaLnBrk="1" hangingPunct="1"/>
              <a:t>11</a:t>
            </a:fld>
            <a:endParaRPr lang="cs-CZ" sz="120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Advanced </a:t>
            </a:r>
            <a:r>
              <a:rPr lang="cs-CZ" sz="2800" dirty="0"/>
              <a:t>C# </a:t>
            </a:r>
            <a:r>
              <a:rPr lang="en-US" sz="2800" dirty="0"/>
              <a:t>Programming</a:t>
            </a:r>
            <a:br>
              <a:rPr lang="en-US" sz="2800" dirty="0"/>
            </a:b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Lecture</a:t>
            </a: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Simple Types: Implicit Conversions </a:t>
            </a:r>
            <a:r>
              <a:rPr lang="en-US" sz="3200" dirty="0">
                <a:solidFill>
                  <a:srgbClr val="FF0000"/>
                </a:solidFill>
              </a:rPr>
              <a:t>≠ Inheritance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byte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84482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sbyte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95736" y="25511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char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195736" y="126875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short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184482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ushort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07904" y="1269007"/>
            <a:ext cx="55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641706" y="1845071"/>
            <a:ext cx="690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uint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885952" y="126875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long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85952" y="184482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ulong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126900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float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308304" y="126751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double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Přímá spojnice se šipkou 15"/>
          <p:cNvCxnSpPr>
            <a:stCxn id="4" idx="3"/>
            <a:endCxn id="8" idx="1"/>
          </p:cNvCxnSpPr>
          <p:nvPr/>
        </p:nvCxnSpPr>
        <p:spPr>
          <a:xfrm>
            <a:off x="1475656" y="1422649"/>
            <a:ext cx="720080" cy="576063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3"/>
            <a:endCxn id="7" idx="1"/>
          </p:cNvCxnSpPr>
          <p:nvPr/>
        </p:nvCxnSpPr>
        <p:spPr>
          <a:xfrm flipV="1">
            <a:off x="1475656" y="1422648"/>
            <a:ext cx="720080" cy="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6" idx="0"/>
            <a:endCxn id="8" idx="2"/>
          </p:cNvCxnSpPr>
          <p:nvPr/>
        </p:nvCxnSpPr>
        <p:spPr>
          <a:xfrm flipV="1">
            <a:off x="2591780" y="2152600"/>
            <a:ext cx="0" cy="398503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5" idx="3"/>
            <a:endCxn id="7" idx="2"/>
          </p:cNvCxnSpPr>
          <p:nvPr/>
        </p:nvCxnSpPr>
        <p:spPr>
          <a:xfrm flipV="1">
            <a:off x="1475656" y="1576536"/>
            <a:ext cx="1116124" cy="422177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7" idx="3"/>
            <a:endCxn id="9" idx="1"/>
          </p:cNvCxnSpPr>
          <p:nvPr/>
        </p:nvCxnSpPr>
        <p:spPr>
          <a:xfrm>
            <a:off x="2987824" y="1422648"/>
            <a:ext cx="720080" cy="24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9" idx="3"/>
            <a:endCxn id="11" idx="1"/>
          </p:cNvCxnSpPr>
          <p:nvPr/>
        </p:nvCxnSpPr>
        <p:spPr>
          <a:xfrm flipV="1">
            <a:off x="4266208" y="1422647"/>
            <a:ext cx="619744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1" idx="3"/>
            <a:endCxn id="13" idx="1"/>
          </p:cNvCxnSpPr>
          <p:nvPr/>
        </p:nvCxnSpPr>
        <p:spPr>
          <a:xfrm>
            <a:off x="5678040" y="1422647"/>
            <a:ext cx="478136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13" idx="3"/>
            <a:endCxn id="14" idx="1"/>
          </p:cNvCxnSpPr>
          <p:nvPr/>
        </p:nvCxnSpPr>
        <p:spPr>
          <a:xfrm flipV="1">
            <a:off x="6876256" y="1421407"/>
            <a:ext cx="432048" cy="148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stCxn id="12" idx="3"/>
            <a:endCxn id="13" idx="2"/>
          </p:cNvCxnSpPr>
          <p:nvPr/>
        </p:nvCxnSpPr>
        <p:spPr>
          <a:xfrm flipV="1">
            <a:off x="5678040" y="1576784"/>
            <a:ext cx="838176" cy="421927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10" idx="3"/>
            <a:endCxn id="12" idx="1"/>
          </p:cNvCxnSpPr>
          <p:nvPr/>
        </p:nvCxnSpPr>
        <p:spPr>
          <a:xfrm flipV="1">
            <a:off x="4332406" y="1998711"/>
            <a:ext cx="553546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10" idx="3"/>
            <a:endCxn id="11" idx="2"/>
          </p:cNvCxnSpPr>
          <p:nvPr/>
        </p:nvCxnSpPr>
        <p:spPr>
          <a:xfrm flipV="1">
            <a:off x="4332406" y="1576535"/>
            <a:ext cx="949590" cy="422425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stCxn id="8" idx="3"/>
            <a:endCxn id="9" idx="2"/>
          </p:cNvCxnSpPr>
          <p:nvPr/>
        </p:nvCxnSpPr>
        <p:spPr>
          <a:xfrm flipV="1">
            <a:off x="2987824" y="1576784"/>
            <a:ext cx="999232" cy="42192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stCxn id="8" idx="3"/>
            <a:endCxn id="10" idx="1"/>
          </p:cNvCxnSpPr>
          <p:nvPr/>
        </p:nvCxnSpPr>
        <p:spPr>
          <a:xfrm>
            <a:off x="2987824" y="1998712"/>
            <a:ext cx="653882" cy="24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/>
          <p:nvPr/>
        </p:nvSpPr>
        <p:spPr>
          <a:xfrm>
            <a:off x="7237973" y="1844821"/>
            <a:ext cx="93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decimal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97" name="Skupina 96"/>
          <p:cNvGrpSpPr/>
          <p:nvPr/>
        </p:nvGrpSpPr>
        <p:grpSpPr>
          <a:xfrm>
            <a:off x="3059832" y="2351851"/>
            <a:ext cx="5040560" cy="2380193"/>
            <a:chOff x="539552" y="2704991"/>
            <a:chExt cx="5040560" cy="2380193"/>
          </a:xfrm>
        </p:grpSpPr>
        <p:grpSp>
          <p:nvGrpSpPr>
            <p:cNvPr id="90" name="Skupina 89"/>
            <p:cNvGrpSpPr/>
            <p:nvPr/>
          </p:nvGrpSpPr>
          <p:grpSpPr>
            <a:xfrm>
              <a:off x="539552" y="2704991"/>
              <a:ext cx="5040560" cy="2380193"/>
              <a:chOff x="539552" y="2704991"/>
              <a:chExt cx="5040560" cy="2380193"/>
            </a:xfrm>
          </p:grpSpPr>
          <p:sp>
            <p:nvSpPr>
              <p:cNvPr id="79" name="Zaoblený obdélník 78"/>
              <p:cNvSpPr/>
              <p:nvPr/>
            </p:nvSpPr>
            <p:spPr>
              <a:xfrm>
                <a:off x="539552" y="2704991"/>
                <a:ext cx="5040560" cy="2380193"/>
              </a:xfrm>
              <a:prstGeom prst="roundRect">
                <a:avLst>
                  <a:gd name="adj" fmla="val 994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400" dirty="0"/>
                  <a:t>All other conversions between types above are possible using an explicit conversion:</a:t>
                </a:r>
              </a:p>
              <a:p>
                <a:pPr algn="ctr"/>
                <a:endParaRPr lang="en-US" sz="1400" dirty="0"/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    B</a:t>
                </a:r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    B</a:t>
                </a:r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(A) B</a:t>
                </a:r>
              </a:p>
              <a:p>
                <a:pPr algn="ctr"/>
                <a:endParaRPr lang="en-US" sz="1400" dirty="0"/>
              </a:p>
              <a:p>
                <a:r>
                  <a:rPr lang="en-US" sz="1400" dirty="0"/>
                  <a:t>e.g.:</a:t>
                </a:r>
              </a:p>
              <a:p>
                <a:r>
                  <a:rPr lang="fr-FR" sz="14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long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 a = 1;</a:t>
                </a:r>
                <a:endParaRPr lang="en-US" sz="1400" dirty="0"/>
              </a:p>
              <a:p>
                <a:r>
                  <a:rPr lang="fr-FR" sz="1400" dirty="0" err="1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 b = (</a:t>
                </a:r>
                <a:r>
                  <a:rPr lang="fr-FR" sz="1400" dirty="0" err="1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) a;</a:t>
                </a:r>
                <a:endParaRPr lang="en-US" sz="14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80" name="Přímá spojnice se šipkou 79"/>
              <p:cNvCxnSpPr/>
              <p:nvPr/>
            </p:nvCxnSpPr>
            <p:spPr>
              <a:xfrm flipH="1">
                <a:off x="2410555" y="3796219"/>
                <a:ext cx="1231151" cy="0"/>
              </a:xfrm>
              <a:prstGeom prst="straightConnector1">
                <a:avLst/>
              </a:prstGeom>
              <a:ln w="12700"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se šipkou 85"/>
              <p:cNvCxnSpPr/>
              <p:nvPr/>
            </p:nvCxnSpPr>
            <p:spPr>
              <a:xfrm flipH="1">
                <a:off x="2427489" y="4005064"/>
                <a:ext cx="835000" cy="0"/>
              </a:xfrm>
              <a:prstGeom prst="straightConnector1">
                <a:avLst/>
              </a:prstGeom>
              <a:ln w="12700"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se šipkou 88"/>
              <p:cNvCxnSpPr/>
              <p:nvPr/>
            </p:nvCxnSpPr>
            <p:spPr>
              <a:xfrm flipH="1">
                <a:off x="2416199" y="3587374"/>
                <a:ext cx="1231151" cy="0"/>
              </a:xfrm>
              <a:prstGeom prst="straightConnector1">
                <a:avLst/>
              </a:prstGeom>
              <a:ln w="12700">
                <a:headEnd type="arrow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Skupina 95"/>
            <p:cNvGrpSpPr/>
            <p:nvPr/>
          </p:nvGrpSpPr>
          <p:grpSpPr>
            <a:xfrm>
              <a:off x="2987824" y="3702756"/>
              <a:ext cx="161776" cy="169333"/>
              <a:chOff x="2987824" y="3702756"/>
              <a:chExt cx="161776" cy="169333"/>
            </a:xfrm>
          </p:grpSpPr>
          <p:cxnSp>
            <p:nvCxnSpPr>
              <p:cNvPr id="92" name="Přímá spojnice 91"/>
              <p:cNvCxnSpPr/>
              <p:nvPr/>
            </p:nvCxnSpPr>
            <p:spPr>
              <a:xfrm>
                <a:off x="2987824" y="3717032"/>
                <a:ext cx="161776" cy="155057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H="1">
                <a:off x="2991556" y="3702756"/>
                <a:ext cx="146755" cy="14675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Zaoblený obdélník 2"/>
          <p:cNvSpPr/>
          <p:nvPr/>
        </p:nvSpPr>
        <p:spPr>
          <a:xfrm>
            <a:off x="323528" y="5013176"/>
            <a:ext cx="8496944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800" dirty="0"/>
              <a:t> is convertible to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≠</a:t>
            </a:r>
            <a:r>
              <a:rPr lang="en-US" sz="2800" dirty="0"/>
              <a:t>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/>
              <a:t> is inherited from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800" dirty="0"/>
              <a:t> </a:t>
            </a:r>
            <a:r>
              <a:rPr lang="en-US" sz="2800" i="1" dirty="0"/>
              <a:t>nor</a:t>
            </a:r>
            <a:r>
              <a:rPr lang="en-US" sz="2800" dirty="0"/>
              <a:t>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short</a:t>
            </a:r>
            <a:r>
              <a:rPr lang="en-US" sz="2800" dirty="0"/>
              <a:t> is inherited from </a:t>
            </a:r>
            <a:r>
              <a:rPr lang="en-US" sz="2800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Násobení 14"/>
          <p:cNvSpPr/>
          <p:nvPr/>
        </p:nvSpPr>
        <p:spPr>
          <a:xfrm>
            <a:off x="8100392" y="4437112"/>
            <a:ext cx="1152128" cy="1152128"/>
          </a:xfrm>
          <a:prstGeom prst="mathMultiply">
            <a:avLst>
              <a:gd name="adj1" fmla="val 16661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3C17E25D-2A92-419E-9D75-76114F130338}"/>
              </a:ext>
            </a:extLst>
          </p:cNvPr>
          <p:cNvCxnSpPr/>
          <p:nvPr/>
        </p:nvCxnSpPr>
        <p:spPr>
          <a:xfrm>
            <a:off x="5678040" y="1568671"/>
            <a:ext cx="1559933" cy="43003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6EEA6717-4F58-4C5E-8567-43D8DE0B0975}"/>
              </a:ext>
            </a:extLst>
          </p:cNvPr>
          <p:cNvCxnSpPr/>
          <p:nvPr/>
        </p:nvCxnSpPr>
        <p:spPr>
          <a:xfrm>
            <a:off x="5683141" y="1998960"/>
            <a:ext cx="1409139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137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836613"/>
          </a:xfrm>
          <a:ln cap="flat" algn="ctr"/>
        </p:spPr>
        <p:txBody>
          <a:bodyPr/>
          <a:lstStyle/>
          <a:p>
            <a:pPr>
              <a:defRPr/>
            </a:pPr>
            <a:r>
              <a:rPr lang="en-US"/>
              <a:t>Extension Methods</a:t>
            </a: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3"/>
          </p:nvPr>
        </p:nvSpPr>
        <p:spPr>
          <a:xfrm>
            <a:off x="468313" y="1341438"/>
            <a:ext cx="8207375" cy="5040312"/>
          </a:xfrm>
        </p:spPr>
        <p:txBody>
          <a:bodyPr/>
          <a:lstStyle/>
          <a:p>
            <a:r>
              <a:rPr lang="en-US" sz="2000" dirty="0"/>
              <a:t>Declaration: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1400" dirty="0">
                <a:latin typeface="Courier New" pitchFamily="49" charset="0"/>
              </a:rPr>
              <a:t>public static class </a:t>
            </a:r>
            <a:r>
              <a:rPr lang="en-US" sz="1400" dirty="0" err="1">
                <a:latin typeface="Courier New" pitchFamily="49" charset="0"/>
              </a:rPr>
              <a:t>StringExtensions</a:t>
            </a:r>
            <a:r>
              <a:rPr lang="en-US" sz="1400" dirty="0">
                <a:latin typeface="Courier New" pitchFamily="49" charset="0"/>
              </a:rPr>
              <a:t> {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public static int ToInt32(this string s) {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	return Int32.Parse(s);</a:t>
            </a:r>
            <a:br>
              <a:rPr lang="en-US" sz="1400" dirty="0">
                <a:latin typeface="Courier New" pitchFamily="49" charset="0"/>
              </a:rPr>
            </a:br>
            <a:r>
              <a:rPr lang="en-US" sz="1400" dirty="0">
                <a:latin typeface="Courier New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sz="1400" dirty="0">
                <a:latin typeface="Courier New" pitchFamily="49" charset="0"/>
              </a:rPr>
              <a:t>	}</a:t>
            </a:r>
          </a:p>
          <a:p>
            <a:pPr>
              <a:buFontTx/>
              <a:buNone/>
            </a:pPr>
            <a:endParaRPr lang="en-US" sz="1400" dirty="0">
              <a:latin typeface="Courier New" pitchFamily="49" charset="0"/>
            </a:endParaRPr>
          </a:p>
          <a:p>
            <a:r>
              <a:rPr lang="en-US" sz="2000" dirty="0"/>
              <a:t>Usage:</a:t>
            </a:r>
          </a:p>
          <a:p>
            <a:pPr>
              <a:buFontTx/>
              <a:buNone/>
            </a:pPr>
            <a:r>
              <a:rPr lang="en-US" sz="2000" dirty="0"/>
              <a:t>	</a:t>
            </a:r>
            <a:r>
              <a:rPr lang="en-US" sz="1400" dirty="0">
                <a:latin typeface="Courier New" pitchFamily="49" charset="0"/>
              </a:rPr>
              <a:t>string s = "1234";</a:t>
            </a:r>
            <a:br>
              <a:rPr lang="en-US" sz="2000" dirty="0"/>
            </a:br>
            <a:r>
              <a:rPr lang="en-US" sz="1400" dirty="0">
                <a:latin typeface="Courier New" pitchFamily="49" charset="0"/>
              </a:rPr>
              <a:t>int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s.ToInt32();</a:t>
            </a:r>
            <a:r>
              <a:rPr lang="en-US" sz="2000" dirty="0"/>
              <a:t>	// Same as StringExtensions.ToInt32(s)</a:t>
            </a:r>
            <a:r>
              <a:rPr lang="cs-CZ" sz="2000" dirty="0"/>
              <a:t> </a:t>
            </a:r>
            <a:endParaRPr lang="en-US" sz="2000" dirty="0"/>
          </a:p>
          <a:p>
            <a:pPr>
              <a:buFontTx/>
              <a:buNone/>
            </a:pPr>
            <a:endParaRPr lang="en-US" sz="2000" dirty="0"/>
          </a:p>
          <a:p>
            <a:r>
              <a:rPr lang="en-US" sz="2000" dirty="0"/>
              <a:t>Instance methods take precedence over extension methods</a:t>
            </a:r>
          </a:p>
          <a:p>
            <a:r>
              <a:rPr lang="en-US" sz="2000" dirty="0"/>
              <a:t>Extension methods imported in inner namespace declarations take precedence over extension methods imported in outer namespace declarations</a:t>
            </a:r>
            <a:r>
              <a:rPr lang="cs-CZ" sz="2000" dirty="0"/>
              <a:t> </a:t>
            </a:r>
            <a:endParaRPr lang="en-US" sz="2000" dirty="0"/>
          </a:p>
          <a:p>
            <a:pPr>
              <a:buFontTx/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3445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Struktura předmětu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NPRG035 (2/2 </a:t>
            </a:r>
            <a:r>
              <a:rPr lang="cs-CZ" sz="2000" b="1" dirty="0" err="1">
                <a:solidFill>
                  <a:schemeClr val="bg1">
                    <a:lumMod val="65000"/>
                  </a:schemeClr>
                </a:solidFill>
              </a:rPr>
              <a:t>Zk</a:t>
            </a:r>
            <a:r>
              <a:rPr lang="cs-CZ" sz="2000" b="1" dirty="0">
                <a:solidFill>
                  <a:schemeClr val="bg1">
                    <a:lumMod val="65000"/>
                  </a:schemeClr>
                </a:solidFill>
              </a:rPr>
              <a:t>/Z) – Programování v jazyce C# (zima)</a:t>
            </a:r>
          </a:p>
          <a:p>
            <a:pPr eaLnBrk="1" hangingPunct="1"/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Přednáška</a:t>
            </a:r>
          </a:p>
          <a:p>
            <a:pPr eaLnBrk="1" hangingPunct="1"/>
            <a:r>
              <a:rPr lang="cs-CZ" sz="2000" dirty="0">
                <a:solidFill>
                  <a:schemeClr val="bg1">
                    <a:lumMod val="65000"/>
                  </a:schemeClr>
                </a:solidFill>
              </a:rPr>
              <a:t>Cvičení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buFontTx/>
              <a:buNone/>
            </a:pPr>
            <a:r>
              <a:rPr lang="cs-CZ" sz="2000" b="1" dirty="0"/>
              <a:t>NPRG038 (2/</a:t>
            </a:r>
            <a:r>
              <a:rPr lang="en-US" sz="2000" b="1" dirty="0"/>
              <a:t>2</a:t>
            </a:r>
            <a:r>
              <a:rPr lang="cs-CZ" sz="2000" b="1" dirty="0"/>
              <a:t> </a:t>
            </a:r>
            <a:r>
              <a:rPr lang="cs-CZ" sz="2000" b="1" dirty="0" err="1"/>
              <a:t>Zk</a:t>
            </a:r>
            <a:r>
              <a:rPr lang="cs-CZ" sz="2000" b="1" dirty="0"/>
              <a:t>/Z) – Pokročilé programování v jazyce C# (léto)</a:t>
            </a:r>
          </a:p>
          <a:p>
            <a:r>
              <a:rPr lang="cs-CZ" sz="2000" dirty="0"/>
              <a:t>Přednáška</a:t>
            </a:r>
          </a:p>
          <a:p>
            <a:pPr lvl="1"/>
            <a:r>
              <a:rPr lang="cs-CZ" sz="1600" dirty="0"/>
              <a:t>Bonusové </a:t>
            </a:r>
            <a:r>
              <a:rPr lang="cs-CZ" sz="1600" dirty="0" err="1"/>
              <a:t>Extended</a:t>
            </a:r>
            <a:r>
              <a:rPr lang="cs-CZ" sz="1600" dirty="0"/>
              <a:t> Track videozáznamy – nad rámec zkoušky (nebude zkoušeno) </a:t>
            </a:r>
          </a:p>
          <a:p>
            <a:r>
              <a:rPr lang="en-US" sz="2000" dirty="0" err="1"/>
              <a:t>Cvi</a:t>
            </a:r>
            <a:r>
              <a:rPr lang="cs-CZ" sz="2000" dirty="0" err="1"/>
              <a:t>čení</a:t>
            </a:r>
            <a:endParaRPr lang="cs-CZ" sz="2000" dirty="0"/>
          </a:p>
          <a:p>
            <a:pPr marL="0" indent="0" eaLnBrk="1" hangingPunct="1">
              <a:buNone/>
            </a:pPr>
            <a:r>
              <a:rPr lang="cs-CZ" sz="2000" b="1" dirty="0"/>
              <a:t>NPRG0</a:t>
            </a:r>
            <a:r>
              <a:rPr lang="en-US" sz="2000" b="1" dirty="0"/>
              <a:t>57</a:t>
            </a:r>
            <a:r>
              <a:rPr lang="cs-CZ" sz="2000" b="1" dirty="0"/>
              <a:t> (2/</a:t>
            </a:r>
            <a:r>
              <a:rPr lang="en-US" sz="2000" b="1" dirty="0"/>
              <a:t>0</a:t>
            </a:r>
            <a:r>
              <a:rPr lang="cs-CZ" sz="2000" b="1" dirty="0"/>
              <a:t> </a:t>
            </a:r>
            <a:r>
              <a:rPr lang="cs-CZ" sz="2000" b="1" dirty="0" err="1"/>
              <a:t>Zk</a:t>
            </a:r>
            <a:r>
              <a:rPr lang="cs-CZ" sz="2000" b="1" dirty="0"/>
              <a:t>) – Pokročilé programování pro .NET </a:t>
            </a:r>
            <a:r>
              <a:rPr lang="en-US" sz="2000" b="1" dirty="0"/>
              <a:t>II </a:t>
            </a:r>
            <a:r>
              <a:rPr lang="cs-CZ" sz="2000" b="1" dirty="0"/>
              <a:t>(léto)</a:t>
            </a:r>
          </a:p>
          <a:p>
            <a:r>
              <a:rPr lang="cs-CZ" sz="2000" dirty="0"/>
              <a:t>Přednáška – „interface s okolím“</a:t>
            </a:r>
            <a:endParaRPr lang="en-US" sz="2000" dirty="0"/>
          </a:p>
          <a:p>
            <a:pPr>
              <a:buNone/>
            </a:pPr>
            <a:r>
              <a:rPr lang="cs-CZ" sz="2000" b="1" dirty="0"/>
              <a:t>NPRG0</a:t>
            </a:r>
            <a:r>
              <a:rPr lang="en-US" sz="2000" b="1" dirty="0"/>
              <a:t>64</a:t>
            </a:r>
            <a:r>
              <a:rPr lang="cs-CZ" sz="2000" b="1" dirty="0"/>
              <a:t> (</a:t>
            </a:r>
            <a:r>
              <a:rPr lang="en-US" sz="2000" b="1" dirty="0"/>
              <a:t>0</a:t>
            </a:r>
            <a:r>
              <a:rPr lang="cs-CZ" sz="2000" b="1" dirty="0"/>
              <a:t>/</a:t>
            </a:r>
            <a:r>
              <a:rPr lang="en-US" sz="2000" b="1" dirty="0"/>
              <a:t>2</a:t>
            </a:r>
            <a:r>
              <a:rPr lang="cs-CZ" sz="2000" b="1" dirty="0"/>
              <a:t> Z) – Programovaní uživatelských rozhraní v .NET</a:t>
            </a:r>
            <a:r>
              <a:rPr lang="en-US" sz="2000" b="1" dirty="0"/>
              <a:t> </a:t>
            </a:r>
            <a:r>
              <a:rPr lang="cs-CZ" sz="2000" b="1" dirty="0"/>
              <a:t>(léto)</a:t>
            </a:r>
          </a:p>
          <a:p>
            <a:r>
              <a:rPr lang="cs-CZ" sz="2000" dirty="0"/>
              <a:t>Přednáška – „interface s uživatelem“</a:t>
            </a:r>
          </a:p>
        </p:txBody>
      </p:sp>
    </p:spTree>
    <p:extLst>
      <p:ext uri="{BB962C8B-B14F-4D97-AF65-F5344CB8AC3E}">
        <p14:creationId xmlns:p14="http://schemas.microsoft.com/office/powerpoint/2010/main" val="375589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Požadavky na zápočet/zkoušku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type="body" sz="quarter" idx="13"/>
          </p:nvPr>
        </p:nvSpPr>
        <p:spPr>
          <a:xfrm>
            <a:off x="467544" y="999842"/>
            <a:ext cx="8208912" cy="56695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/>
              <a:t>NPRG035 (2/2 </a:t>
            </a:r>
            <a:r>
              <a:rPr lang="cs-CZ" sz="1400" b="1" dirty="0" err="1"/>
              <a:t>Zk</a:t>
            </a:r>
            <a:r>
              <a:rPr lang="cs-CZ" sz="1400" b="1" dirty="0"/>
              <a:t>/Z) – Programování v jazyce C# (zima)</a:t>
            </a:r>
          </a:p>
          <a:p>
            <a:pPr eaLnBrk="1" hangingPunct="1"/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</a:t>
            </a:r>
            <a:r>
              <a:rPr lang="cs-CZ" sz="1400" dirty="0" err="1"/>
              <a:t>rincipech</a:t>
            </a:r>
            <a:r>
              <a:rPr lang="cs-CZ" sz="1400" dirty="0"/>
              <a:t> počítačů</a:t>
            </a:r>
            <a:r>
              <a:rPr lang="en-US" sz="1400" dirty="0"/>
              <a:t> + </a:t>
            </a:r>
            <a:r>
              <a:rPr lang="cs-CZ" sz="1400" dirty="0"/>
              <a:t>povinné ústní dozkoušení)</a:t>
            </a:r>
          </a:p>
          <a:p>
            <a:pPr eaLnBrk="1" hangingPunct="1"/>
            <a:r>
              <a:rPr lang="cs-CZ" sz="1400" dirty="0"/>
              <a:t>Splněné povinnosti ze cvičení</a:t>
            </a:r>
          </a:p>
          <a:p>
            <a:pPr eaLnBrk="1" hangingPunct="1"/>
            <a:r>
              <a:rPr lang="cs-CZ" sz="1400" dirty="0"/>
              <a:t>Zápočtový program (kontrolují cvičící)</a:t>
            </a:r>
          </a:p>
          <a:p>
            <a:pPr eaLnBrk="1" hangingPunct="1"/>
            <a:r>
              <a:rPr lang="cs-CZ" sz="1400" dirty="0"/>
              <a:t>Praktický zápočtový test v počítačové laboratoři</a:t>
            </a:r>
          </a:p>
          <a:p>
            <a:pPr lvl="1" eaLnBrk="1" hangingPunct="1"/>
            <a:r>
              <a:rPr lang="cs-CZ" sz="1100" dirty="0"/>
              <a:t>Naprogramovat a odladit jeden jednoduchý příklad</a:t>
            </a:r>
          </a:p>
          <a:p>
            <a:pPr lvl="1" eaLnBrk="1" hangingPunct="1"/>
            <a:r>
              <a:rPr lang="cs-CZ" sz="1100" dirty="0"/>
              <a:t>Časový limit: 3 hodiny</a:t>
            </a:r>
          </a:p>
          <a:p>
            <a:pPr lvl="1" eaLnBrk="1" hangingPunct="1"/>
            <a:r>
              <a:rPr lang="cs-CZ" sz="1100" dirty="0"/>
              <a:t>Celkem 5 pokusů, z toho ale maximálně 3 pokusy</a:t>
            </a:r>
            <a:r>
              <a:rPr lang="en-US" sz="1100" dirty="0"/>
              <a:t> v</a:t>
            </a:r>
            <a:r>
              <a:rPr lang="cs-CZ" sz="1100" dirty="0"/>
              <a:t> zimním </a:t>
            </a:r>
            <a:r>
              <a:rPr lang="cs-CZ" sz="1100" dirty="0" err="1"/>
              <a:t>zk</a:t>
            </a:r>
            <a:r>
              <a:rPr lang="cs-CZ" sz="1100" dirty="0"/>
              <a:t>. </a:t>
            </a:r>
            <a:r>
              <a:rPr lang="cs-CZ" sz="1100" dirty="0" err="1"/>
              <a:t>obd</a:t>
            </a:r>
            <a:r>
              <a:rPr lang="cs-CZ" sz="1100" dirty="0"/>
              <a:t>.</a:t>
            </a:r>
            <a:br>
              <a:rPr lang="cs-CZ" sz="1100" dirty="0"/>
            </a:br>
            <a:r>
              <a:rPr lang="cs-CZ" sz="1100" dirty="0"/>
              <a:t>(další až v některém z letních termínů)</a:t>
            </a:r>
          </a:p>
          <a:p>
            <a:pPr lvl="1" eaLnBrk="1" hangingPunct="1"/>
            <a:r>
              <a:rPr lang="cs-CZ" sz="1100" dirty="0"/>
              <a:t>Dostatek termínů v zimním zkouškovém období + přibližně 2 v letním</a:t>
            </a:r>
          </a:p>
          <a:p>
            <a:pPr eaLnBrk="1" hangingPunct="1"/>
            <a:endParaRPr lang="cs-CZ" sz="1400" dirty="0"/>
          </a:p>
          <a:p>
            <a:pPr>
              <a:buNone/>
            </a:pPr>
            <a:r>
              <a:rPr lang="cs-CZ" sz="1400" b="1" dirty="0"/>
              <a:t>NPRG038 (2/2 </a:t>
            </a:r>
            <a:r>
              <a:rPr lang="cs-CZ" sz="1400" b="1" dirty="0" err="1"/>
              <a:t>Zk</a:t>
            </a:r>
            <a:r>
              <a:rPr lang="cs-CZ" sz="1400" b="1" dirty="0"/>
              <a:t>/Z) – Pokročilé programování v jazyce C# (léto)</a:t>
            </a:r>
            <a:endParaRPr lang="en-US" sz="1400" b="1" dirty="0"/>
          </a:p>
          <a:p>
            <a:r>
              <a:rPr lang="cs-CZ" sz="1400" dirty="0"/>
              <a:t>Splněné povinnosti ze cvičení</a:t>
            </a:r>
            <a:endParaRPr lang="cs-CZ" sz="1400" b="1" dirty="0"/>
          </a:p>
          <a:p>
            <a:pPr eaLnBrk="1" hangingPunct="1"/>
            <a:r>
              <a:rPr lang="cs-CZ" sz="1400" dirty="0"/>
              <a:t>Zápočtový program </a:t>
            </a:r>
            <a:endParaRPr lang="en-US" sz="1400" dirty="0"/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en-US" sz="1400" dirty="0"/>
          </a:p>
          <a:p>
            <a:pPr>
              <a:buNone/>
            </a:pPr>
            <a:r>
              <a:rPr lang="cs-CZ" sz="1400" b="1" dirty="0"/>
              <a:t>NPRG0</a:t>
            </a:r>
            <a:r>
              <a:rPr lang="en-US" sz="1400" b="1" dirty="0"/>
              <a:t>57</a:t>
            </a:r>
            <a:r>
              <a:rPr lang="cs-CZ" sz="1400" b="1" dirty="0"/>
              <a:t> (2/</a:t>
            </a:r>
            <a:r>
              <a:rPr lang="en-US" sz="1400" b="1" dirty="0"/>
              <a:t>0</a:t>
            </a:r>
            <a:r>
              <a:rPr lang="cs-CZ" sz="1400" b="1" dirty="0"/>
              <a:t> </a:t>
            </a:r>
            <a:r>
              <a:rPr lang="cs-CZ" sz="1400" b="1" dirty="0" err="1"/>
              <a:t>Zk</a:t>
            </a:r>
            <a:r>
              <a:rPr lang="cs-CZ" sz="1400" b="1" dirty="0"/>
              <a:t>) – Pokročilé programování pro .NET II (léto)</a:t>
            </a:r>
          </a:p>
          <a:p>
            <a:r>
              <a:rPr lang="en-US" sz="1400" dirty="0"/>
              <a:t>“</a:t>
            </a:r>
            <a:r>
              <a:rPr lang="cs-CZ" sz="1400" dirty="0"/>
              <a:t>Zápočtový program</a:t>
            </a:r>
            <a:r>
              <a:rPr lang="en-US" sz="1400" dirty="0"/>
              <a:t>”</a:t>
            </a:r>
            <a:r>
              <a:rPr lang="cs-CZ" sz="1400" dirty="0"/>
              <a:t> (kontrolují cvičící z NPRG038, případně i NPRG035)</a:t>
            </a:r>
          </a:p>
          <a:p>
            <a:pPr marL="0" indent="0">
              <a:buNone/>
            </a:pPr>
            <a:r>
              <a:rPr lang="cs-CZ" sz="1400" dirty="0"/>
              <a:t>NEBO</a:t>
            </a:r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cs-CZ" sz="1400" dirty="0"/>
          </a:p>
          <a:p>
            <a:pPr>
              <a:buNone/>
            </a:pPr>
            <a:r>
              <a:rPr lang="cs-CZ" sz="1400" b="1" dirty="0"/>
              <a:t>NPRG064 (0/2 Z) – Programování uživatelských rozhraní v .NET (léto)</a:t>
            </a:r>
          </a:p>
          <a:p>
            <a:r>
              <a:rPr lang="cs-CZ" sz="1400" dirty="0"/>
              <a:t>Zápočtový program (kontrolují cvičící z NPRG038, případně i NPRG 035)</a:t>
            </a:r>
          </a:p>
          <a:p>
            <a:pPr marL="0" indent="0" eaLnBrk="1" hangingPunct="1">
              <a:buNone/>
            </a:pPr>
            <a:endParaRPr lang="cs-CZ" sz="1400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220072" y="1556792"/>
            <a:ext cx="214313" cy="1728192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 rot="16200000">
            <a:off x="5833566" y="1916832"/>
            <a:ext cx="357188" cy="10081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Zápočet</a:t>
            </a:r>
          </a:p>
        </p:txBody>
      </p:sp>
      <p:sp>
        <p:nvSpPr>
          <p:cNvPr id="6" name="Pravá složená závorka 5"/>
          <p:cNvSpPr/>
          <p:nvPr/>
        </p:nvSpPr>
        <p:spPr>
          <a:xfrm>
            <a:off x="4355976" y="3789040"/>
            <a:ext cx="214313" cy="472311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rot="16200000">
            <a:off x="4880876" y="3521853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8" name="Pravá složená závorka 7"/>
          <p:cNvSpPr/>
          <p:nvPr/>
        </p:nvSpPr>
        <p:spPr>
          <a:xfrm>
            <a:off x="6228184" y="5085184"/>
            <a:ext cx="214313" cy="792088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 rot="16200000">
            <a:off x="6733666" y="4941168"/>
            <a:ext cx="35718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Zkou</a:t>
            </a:r>
            <a:r>
              <a:rPr lang="cs-CZ" sz="2000" dirty="0" err="1"/>
              <a:t>ška</a:t>
            </a:r>
            <a:endParaRPr lang="cs-CZ" sz="2000" dirty="0"/>
          </a:p>
        </p:txBody>
      </p:sp>
      <p:sp>
        <p:nvSpPr>
          <p:cNvPr id="10" name="Pravá složená závorka 9"/>
          <p:cNvSpPr/>
          <p:nvPr/>
        </p:nvSpPr>
        <p:spPr>
          <a:xfrm>
            <a:off x="6084168" y="6310746"/>
            <a:ext cx="214313" cy="358614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 rot="16200000">
            <a:off x="6578518" y="5985997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</p:spTree>
    <p:extLst>
      <p:ext uri="{BB962C8B-B14F-4D97-AF65-F5344CB8AC3E}">
        <p14:creationId xmlns:p14="http://schemas.microsoft.com/office/powerpoint/2010/main" val="2512113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Požadavky na zápočet/zkoušku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type="body" sz="quarter" idx="13"/>
          </p:nvPr>
        </p:nvSpPr>
        <p:spPr>
          <a:xfrm>
            <a:off x="467544" y="999842"/>
            <a:ext cx="8208912" cy="56695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/>
              <a:t>NPRG035 (2/2 </a:t>
            </a:r>
            <a:r>
              <a:rPr lang="cs-CZ" sz="1400" b="1" dirty="0" err="1"/>
              <a:t>Zk</a:t>
            </a:r>
            <a:r>
              <a:rPr lang="cs-CZ" sz="1400" b="1" dirty="0"/>
              <a:t>/Z) – Programování v jazyce C# (zima)</a:t>
            </a:r>
          </a:p>
          <a:p>
            <a:pPr eaLnBrk="1" hangingPunct="1"/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</a:t>
            </a:r>
            <a:r>
              <a:rPr lang="cs-CZ" sz="1400" dirty="0" err="1"/>
              <a:t>rincipech</a:t>
            </a:r>
            <a:r>
              <a:rPr lang="cs-CZ" sz="1400" dirty="0"/>
              <a:t> počítačů</a:t>
            </a:r>
            <a:r>
              <a:rPr lang="en-US" sz="1400" dirty="0"/>
              <a:t> + </a:t>
            </a:r>
            <a:r>
              <a:rPr lang="cs-CZ" sz="1400" dirty="0"/>
              <a:t>povinné ústní dozkoušení)</a:t>
            </a:r>
          </a:p>
          <a:p>
            <a:pPr eaLnBrk="1" hangingPunct="1"/>
            <a:r>
              <a:rPr lang="cs-CZ" sz="1400" dirty="0"/>
              <a:t>Splněné povinnosti ze cvičení</a:t>
            </a:r>
          </a:p>
          <a:p>
            <a:pPr eaLnBrk="1" hangingPunct="1"/>
            <a:r>
              <a:rPr lang="cs-CZ" sz="1400" dirty="0"/>
              <a:t>Zápočtový program (kontrolují cvičící)</a:t>
            </a:r>
          </a:p>
          <a:p>
            <a:pPr eaLnBrk="1" hangingPunct="1"/>
            <a:r>
              <a:rPr lang="cs-CZ" sz="1400" dirty="0"/>
              <a:t>Praktický zápočtový test v počítačové laboratoři</a:t>
            </a:r>
          </a:p>
          <a:p>
            <a:pPr lvl="1" eaLnBrk="1" hangingPunct="1"/>
            <a:r>
              <a:rPr lang="cs-CZ" sz="1100" dirty="0"/>
              <a:t>Naprogramovat a odladit jeden jednoduchý příklad</a:t>
            </a:r>
          </a:p>
          <a:p>
            <a:pPr lvl="1" eaLnBrk="1" hangingPunct="1"/>
            <a:r>
              <a:rPr lang="cs-CZ" sz="1100" dirty="0"/>
              <a:t>Časový limit: 3 hodiny</a:t>
            </a:r>
          </a:p>
          <a:p>
            <a:pPr lvl="1" eaLnBrk="1" hangingPunct="1"/>
            <a:r>
              <a:rPr lang="cs-CZ" sz="1100" dirty="0"/>
              <a:t>Celkem 5 pokusů, z toho ale maximálně 3 pokusy</a:t>
            </a:r>
            <a:r>
              <a:rPr lang="en-US" sz="1100" dirty="0"/>
              <a:t> v</a:t>
            </a:r>
            <a:r>
              <a:rPr lang="cs-CZ" sz="1100" dirty="0"/>
              <a:t> zimním </a:t>
            </a:r>
            <a:r>
              <a:rPr lang="cs-CZ" sz="1100" dirty="0" err="1"/>
              <a:t>zk</a:t>
            </a:r>
            <a:r>
              <a:rPr lang="cs-CZ" sz="1100" dirty="0"/>
              <a:t>. </a:t>
            </a:r>
            <a:r>
              <a:rPr lang="cs-CZ" sz="1100" dirty="0" err="1"/>
              <a:t>obd</a:t>
            </a:r>
            <a:r>
              <a:rPr lang="cs-CZ" sz="1100" dirty="0"/>
              <a:t>.</a:t>
            </a:r>
            <a:br>
              <a:rPr lang="cs-CZ" sz="1100" dirty="0"/>
            </a:br>
            <a:r>
              <a:rPr lang="cs-CZ" sz="1100" dirty="0"/>
              <a:t>(další až v některém z letních termínů)</a:t>
            </a:r>
          </a:p>
          <a:p>
            <a:pPr lvl="1" eaLnBrk="1" hangingPunct="1"/>
            <a:r>
              <a:rPr lang="cs-CZ" sz="1100" dirty="0"/>
              <a:t>Dostatek termínů v zimním zkouškovém období + přibližně 2 v letním</a:t>
            </a:r>
          </a:p>
          <a:p>
            <a:pPr eaLnBrk="1" hangingPunct="1"/>
            <a:endParaRPr lang="cs-CZ" sz="1400" dirty="0"/>
          </a:p>
          <a:p>
            <a:pPr eaLnBrk="1" hangingPunct="1">
              <a:buFontTx/>
              <a:buNone/>
            </a:pPr>
            <a:r>
              <a:rPr lang="cs-CZ" sz="1400" b="1" dirty="0"/>
              <a:t>NPRG038 (2/2 </a:t>
            </a:r>
            <a:r>
              <a:rPr lang="cs-CZ" sz="1400" b="1" dirty="0" err="1"/>
              <a:t>Zk</a:t>
            </a:r>
            <a:r>
              <a:rPr lang="cs-CZ" sz="1400" b="1" dirty="0"/>
              <a:t>/Z) – Pokročilé programování pro .NET I (léto)</a:t>
            </a:r>
            <a:endParaRPr lang="en-US" sz="1400" b="1" dirty="0"/>
          </a:p>
          <a:p>
            <a:r>
              <a:rPr lang="cs-CZ" sz="1400" dirty="0"/>
              <a:t>Splněné povinnosti ze cvičení</a:t>
            </a:r>
            <a:endParaRPr lang="cs-CZ" sz="1400" b="1" dirty="0"/>
          </a:p>
          <a:p>
            <a:pPr eaLnBrk="1" hangingPunct="1"/>
            <a:r>
              <a:rPr lang="cs-CZ" sz="1400" dirty="0"/>
              <a:t>Zápočtový program </a:t>
            </a:r>
            <a:endParaRPr lang="en-US" sz="1400" dirty="0"/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en-US" sz="1400" dirty="0"/>
          </a:p>
          <a:p>
            <a:pPr>
              <a:buNone/>
            </a:pPr>
            <a:r>
              <a:rPr lang="cs-CZ" sz="1400" b="1" dirty="0"/>
              <a:t>NPRG0</a:t>
            </a:r>
            <a:r>
              <a:rPr lang="en-US" sz="1400" b="1" dirty="0"/>
              <a:t>57</a:t>
            </a:r>
            <a:r>
              <a:rPr lang="cs-CZ" sz="1400" b="1" dirty="0"/>
              <a:t> (2/</a:t>
            </a:r>
            <a:r>
              <a:rPr lang="en-US" sz="1400" b="1" dirty="0"/>
              <a:t>0</a:t>
            </a:r>
            <a:r>
              <a:rPr lang="cs-CZ" sz="1400" b="1" dirty="0"/>
              <a:t> </a:t>
            </a:r>
            <a:r>
              <a:rPr lang="cs-CZ" sz="1400" b="1" dirty="0" err="1"/>
              <a:t>Zk</a:t>
            </a:r>
            <a:r>
              <a:rPr lang="cs-CZ" sz="1400" b="1" dirty="0"/>
              <a:t>) – Pokročilé programování pro .NET II (léto)</a:t>
            </a:r>
          </a:p>
          <a:p>
            <a:r>
              <a:rPr lang="en-US" sz="1400" dirty="0"/>
              <a:t>“</a:t>
            </a:r>
            <a:r>
              <a:rPr lang="cs-CZ" sz="1400" dirty="0"/>
              <a:t>Zápočtový program</a:t>
            </a:r>
            <a:r>
              <a:rPr lang="en-US" sz="1400" dirty="0"/>
              <a:t>”</a:t>
            </a:r>
            <a:r>
              <a:rPr lang="cs-CZ" sz="1400" dirty="0"/>
              <a:t> (kontrolují cvičící z NPRG038, případně i NPRG035)</a:t>
            </a:r>
          </a:p>
          <a:p>
            <a:pPr marL="0" indent="0">
              <a:buNone/>
            </a:pPr>
            <a:r>
              <a:rPr lang="cs-CZ" sz="1400" dirty="0"/>
              <a:t>NEBO</a:t>
            </a:r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cs-CZ" sz="1400" dirty="0"/>
          </a:p>
          <a:p>
            <a:pPr>
              <a:buNone/>
            </a:pPr>
            <a:r>
              <a:rPr lang="cs-CZ" sz="1400" b="1" dirty="0"/>
              <a:t>NPRG064 (0/2 Z) – Programování uživatelských rozhraní v .NET (léto)</a:t>
            </a:r>
          </a:p>
          <a:p>
            <a:r>
              <a:rPr lang="cs-CZ" sz="1400" dirty="0"/>
              <a:t>Zápočtový program (kontrolují cvičící z NPRG038, případně i NPRG 035)</a:t>
            </a:r>
          </a:p>
          <a:p>
            <a:pPr marL="0" indent="0" eaLnBrk="1" hangingPunct="1">
              <a:buNone/>
            </a:pPr>
            <a:endParaRPr lang="cs-CZ" sz="1400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220072" y="1556792"/>
            <a:ext cx="214313" cy="1728192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 rot="16200000">
            <a:off x="5833566" y="1916832"/>
            <a:ext cx="357188" cy="10081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Zápočet</a:t>
            </a:r>
          </a:p>
        </p:txBody>
      </p:sp>
      <p:sp>
        <p:nvSpPr>
          <p:cNvPr id="6" name="Pravá složená závorka 5"/>
          <p:cNvSpPr/>
          <p:nvPr/>
        </p:nvSpPr>
        <p:spPr>
          <a:xfrm>
            <a:off x="4355976" y="3789040"/>
            <a:ext cx="214313" cy="472311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rot="16200000">
            <a:off x="4880876" y="3521853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8" name="Pravá složená závorka 7"/>
          <p:cNvSpPr/>
          <p:nvPr/>
        </p:nvSpPr>
        <p:spPr>
          <a:xfrm>
            <a:off x="6228184" y="5085184"/>
            <a:ext cx="214313" cy="792088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 rot="16200000">
            <a:off x="6733666" y="4941168"/>
            <a:ext cx="35718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Zkou</a:t>
            </a:r>
            <a:r>
              <a:rPr lang="cs-CZ" sz="2000" dirty="0" err="1"/>
              <a:t>ška</a:t>
            </a:r>
            <a:endParaRPr lang="cs-CZ" sz="2000" dirty="0"/>
          </a:p>
        </p:txBody>
      </p:sp>
      <p:sp>
        <p:nvSpPr>
          <p:cNvPr id="10" name="Pravá složená závorka 9"/>
          <p:cNvSpPr/>
          <p:nvPr/>
        </p:nvSpPr>
        <p:spPr>
          <a:xfrm>
            <a:off x="6084168" y="6310746"/>
            <a:ext cx="214313" cy="358614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 rot="16200000">
            <a:off x="6578518" y="5985997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323528" y="2358256"/>
            <a:ext cx="8640960" cy="25829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buFontTx/>
              <a:buNone/>
            </a:pPr>
            <a:r>
              <a:rPr lang="cs-CZ" b="1" dirty="0"/>
              <a:t>NPRG038 (2/2 </a:t>
            </a:r>
            <a:r>
              <a:rPr lang="cs-CZ" b="1" dirty="0" err="1"/>
              <a:t>Zk</a:t>
            </a:r>
            <a:r>
              <a:rPr lang="cs-CZ" b="1" dirty="0"/>
              <a:t>/Z) – Pokročilé programování v jazyce C# (léto)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Splněné povinnosti ze cvičení</a:t>
            </a:r>
            <a:r>
              <a:rPr lang="en-US" dirty="0"/>
              <a:t> </a:t>
            </a:r>
            <a:r>
              <a:rPr lang="cs-CZ" dirty="0"/>
              <a:t>= </a:t>
            </a:r>
            <a:r>
              <a:rPr lang="en-US" dirty="0"/>
              <a:t>1/2 </a:t>
            </a:r>
            <a:r>
              <a:rPr lang="cs-CZ" dirty="0"/>
              <a:t>domácích úkolů na 100</a:t>
            </a:r>
            <a:r>
              <a:rPr lang="en-US" dirty="0"/>
              <a:t>%</a:t>
            </a:r>
            <a:r>
              <a:rPr lang="cs-CZ" dirty="0"/>
              <a:t>:</a:t>
            </a:r>
          </a:p>
          <a:p>
            <a:pPr lvl="1"/>
            <a:r>
              <a:rPr lang="en-US" b="1" dirty="0"/>
              <a:t>= 3</a:t>
            </a:r>
            <a:r>
              <a:rPr lang="cs-CZ" b="1" dirty="0"/>
              <a:t> libovolné DÚ </a:t>
            </a:r>
            <a:r>
              <a:rPr lang="en-US" b="1" dirty="0"/>
              <a:t>+</a:t>
            </a:r>
            <a:r>
              <a:rPr lang="cs-CZ" b="1" dirty="0"/>
              <a:t> </a:t>
            </a:r>
            <a:r>
              <a:rPr lang="en-US" b="1" dirty="0"/>
              <a:t>2</a:t>
            </a:r>
            <a:r>
              <a:rPr lang="cs-CZ" b="1" dirty="0"/>
              <a:t> DÚ na </a:t>
            </a:r>
            <a:r>
              <a:rPr lang="en-US" b="1" dirty="0"/>
              <a:t>v</a:t>
            </a:r>
            <a:r>
              <a:rPr lang="cs-CZ" b="1" dirty="0" err="1"/>
              <a:t>lákna</a:t>
            </a:r>
            <a:r>
              <a:rPr lang="cs-CZ" b="1" dirty="0"/>
              <a:t> (označené T jako </a:t>
            </a:r>
            <a:r>
              <a:rPr lang="cs-CZ" b="1" dirty="0" err="1"/>
              <a:t>Thread</a:t>
            </a:r>
            <a:r>
              <a:rPr lang="cs-CZ" b="1" dirty="0"/>
              <a:t>)</a:t>
            </a:r>
          </a:p>
          <a:p>
            <a:pPr lvl="1"/>
            <a:r>
              <a:rPr lang="cs-CZ" b="1" dirty="0"/>
              <a:t>NEBO</a:t>
            </a:r>
          </a:p>
          <a:p>
            <a:pPr lvl="1"/>
            <a:r>
              <a:rPr lang="en-US" b="1" dirty="0"/>
              <a:t>= 3</a:t>
            </a:r>
            <a:r>
              <a:rPr lang="cs-CZ" b="1" dirty="0"/>
              <a:t> libovolné DÚ </a:t>
            </a:r>
            <a:r>
              <a:rPr lang="en-US" b="1" dirty="0"/>
              <a:t>+</a:t>
            </a:r>
            <a:r>
              <a:rPr lang="cs-CZ" b="1" dirty="0"/>
              <a:t> 1 DÚ na </a:t>
            </a:r>
            <a:r>
              <a:rPr lang="en-US" b="1" dirty="0"/>
              <a:t>v</a:t>
            </a:r>
            <a:r>
              <a:rPr lang="cs-CZ" b="1" dirty="0" err="1"/>
              <a:t>lákna</a:t>
            </a:r>
            <a:r>
              <a:rPr lang="cs-CZ" b="1" dirty="0"/>
              <a:t> (označené T jako </a:t>
            </a:r>
            <a:r>
              <a:rPr lang="cs-CZ" b="1" dirty="0" err="1"/>
              <a:t>Thread</a:t>
            </a:r>
            <a:r>
              <a:rPr lang="cs-CZ" b="1" dirty="0"/>
              <a:t>) + 1 ET (</a:t>
            </a:r>
            <a:r>
              <a:rPr lang="cs-CZ" b="1" dirty="0" err="1"/>
              <a:t>Extended</a:t>
            </a:r>
            <a:r>
              <a:rPr lang="cs-CZ" b="1" dirty="0"/>
              <a:t> Track) DÚ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dirty="0"/>
              <a:t>Zápočtový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Zkouška (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PP + </a:t>
            </a:r>
            <a:r>
              <a:rPr lang="cs-CZ" dirty="0"/>
              <a:t>povinné ústní dozkoušení)</a:t>
            </a:r>
          </a:p>
        </p:txBody>
      </p:sp>
    </p:spTree>
    <p:extLst>
      <p:ext uri="{BB962C8B-B14F-4D97-AF65-F5344CB8AC3E}">
        <p14:creationId xmlns:p14="http://schemas.microsoft.com/office/powerpoint/2010/main" val="403235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Požadavky na zápočet/zkoušku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type="body" sz="quarter" idx="13"/>
          </p:nvPr>
        </p:nvSpPr>
        <p:spPr>
          <a:xfrm>
            <a:off x="467544" y="999842"/>
            <a:ext cx="8208912" cy="56695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/>
              <a:t>NPRG035 (2/2 </a:t>
            </a:r>
            <a:r>
              <a:rPr lang="cs-CZ" sz="1400" b="1" dirty="0" err="1"/>
              <a:t>Zk</a:t>
            </a:r>
            <a:r>
              <a:rPr lang="cs-CZ" sz="1400" b="1" dirty="0"/>
              <a:t>/Z) – Programování v jazyce C# (zima)</a:t>
            </a:r>
          </a:p>
          <a:p>
            <a:pPr eaLnBrk="1" hangingPunct="1"/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</a:t>
            </a:r>
            <a:r>
              <a:rPr lang="cs-CZ" sz="1400" dirty="0" err="1"/>
              <a:t>rincipech</a:t>
            </a:r>
            <a:r>
              <a:rPr lang="cs-CZ" sz="1400" dirty="0"/>
              <a:t> počítačů</a:t>
            </a:r>
            <a:r>
              <a:rPr lang="en-US" sz="1400" dirty="0"/>
              <a:t> + </a:t>
            </a:r>
            <a:r>
              <a:rPr lang="cs-CZ" sz="1400" dirty="0"/>
              <a:t>povinné ústní dozkoušení)</a:t>
            </a:r>
          </a:p>
          <a:p>
            <a:pPr eaLnBrk="1" hangingPunct="1"/>
            <a:r>
              <a:rPr lang="cs-CZ" sz="1400" dirty="0"/>
              <a:t>Splněné povinnosti ze cvičení</a:t>
            </a:r>
          </a:p>
          <a:p>
            <a:pPr eaLnBrk="1" hangingPunct="1"/>
            <a:r>
              <a:rPr lang="cs-CZ" sz="1400" dirty="0"/>
              <a:t>Zápočtový program (kontrolují cvičící)</a:t>
            </a:r>
          </a:p>
          <a:p>
            <a:pPr eaLnBrk="1" hangingPunct="1"/>
            <a:r>
              <a:rPr lang="cs-CZ" sz="1400" dirty="0"/>
              <a:t>Praktický zápočtový test v počítačové laboratoři</a:t>
            </a:r>
          </a:p>
          <a:p>
            <a:pPr lvl="1" eaLnBrk="1" hangingPunct="1"/>
            <a:r>
              <a:rPr lang="cs-CZ" sz="1100" dirty="0"/>
              <a:t>Naprogramovat a odladit jeden jednoduchý příklad</a:t>
            </a:r>
          </a:p>
          <a:p>
            <a:pPr lvl="1" eaLnBrk="1" hangingPunct="1"/>
            <a:r>
              <a:rPr lang="cs-CZ" sz="1100" dirty="0"/>
              <a:t>Časový limit: 3 hodiny</a:t>
            </a:r>
          </a:p>
          <a:p>
            <a:pPr lvl="1" eaLnBrk="1" hangingPunct="1"/>
            <a:r>
              <a:rPr lang="cs-CZ" sz="1100" dirty="0"/>
              <a:t>Celkem 5 pokusů, z toho ale maximálně 3 pokusy</a:t>
            </a:r>
            <a:r>
              <a:rPr lang="en-US" sz="1100" dirty="0"/>
              <a:t> v</a:t>
            </a:r>
            <a:r>
              <a:rPr lang="cs-CZ" sz="1100" dirty="0"/>
              <a:t> zimním </a:t>
            </a:r>
            <a:r>
              <a:rPr lang="cs-CZ" sz="1100" dirty="0" err="1"/>
              <a:t>zk</a:t>
            </a:r>
            <a:r>
              <a:rPr lang="cs-CZ" sz="1100" dirty="0"/>
              <a:t>. </a:t>
            </a:r>
            <a:r>
              <a:rPr lang="cs-CZ" sz="1100" dirty="0" err="1"/>
              <a:t>obd</a:t>
            </a:r>
            <a:r>
              <a:rPr lang="cs-CZ" sz="1100" dirty="0"/>
              <a:t>.</a:t>
            </a:r>
            <a:br>
              <a:rPr lang="cs-CZ" sz="1100" dirty="0"/>
            </a:br>
            <a:r>
              <a:rPr lang="cs-CZ" sz="1100" dirty="0"/>
              <a:t>(další až v některém z letních termínů)</a:t>
            </a:r>
          </a:p>
          <a:p>
            <a:pPr lvl="1" eaLnBrk="1" hangingPunct="1"/>
            <a:r>
              <a:rPr lang="cs-CZ" sz="1100" dirty="0"/>
              <a:t>Dostatek termínů v zimním zkouškovém období + přibližně 2 v letním</a:t>
            </a:r>
          </a:p>
          <a:p>
            <a:pPr eaLnBrk="1" hangingPunct="1"/>
            <a:endParaRPr lang="cs-CZ" sz="1400" dirty="0"/>
          </a:p>
          <a:p>
            <a:pPr eaLnBrk="1" hangingPunct="1">
              <a:buFontTx/>
              <a:buNone/>
            </a:pPr>
            <a:r>
              <a:rPr lang="cs-CZ" sz="1400" b="1" dirty="0"/>
              <a:t>NPRG038 (2/2 </a:t>
            </a:r>
            <a:r>
              <a:rPr lang="cs-CZ" sz="1400" b="1" dirty="0" err="1"/>
              <a:t>Zk</a:t>
            </a:r>
            <a:r>
              <a:rPr lang="cs-CZ" sz="1400" b="1" dirty="0"/>
              <a:t>/Z) – Pokročilé programování pro .NET I (léto)</a:t>
            </a:r>
            <a:endParaRPr lang="en-US" sz="1400" b="1" dirty="0"/>
          </a:p>
          <a:p>
            <a:r>
              <a:rPr lang="cs-CZ" sz="1400" dirty="0"/>
              <a:t>Splněné povinnosti ze cvičení</a:t>
            </a:r>
            <a:endParaRPr lang="cs-CZ" sz="1400" b="1" dirty="0"/>
          </a:p>
          <a:p>
            <a:pPr eaLnBrk="1" hangingPunct="1"/>
            <a:r>
              <a:rPr lang="cs-CZ" sz="1400" dirty="0"/>
              <a:t>Zápočtový program </a:t>
            </a:r>
            <a:endParaRPr lang="en-US" sz="1400" dirty="0"/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en-US" sz="1400" dirty="0"/>
          </a:p>
          <a:p>
            <a:pPr>
              <a:buNone/>
            </a:pPr>
            <a:r>
              <a:rPr lang="cs-CZ" sz="1400" b="1" dirty="0"/>
              <a:t>NPRG0</a:t>
            </a:r>
            <a:r>
              <a:rPr lang="en-US" sz="1400" b="1" dirty="0"/>
              <a:t>57</a:t>
            </a:r>
            <a:r>
              <a:rPr lang="cs-CZ" sz="1400" b="1" dirty="0"/>
              <a:t> (2/</a:t>
            </a:r>
            <a:r>
              <a:rPr lang="en-US" sz="1400" b="1" dirty="0"/>
              <a:t>0</a:t>
            </a:r>
            <a:r>
              <a:rPr lang="cs-CZ" sz="1400" b="1" dirty="0"/>
              <a:t> </a:t>
            </a:r>
            <a:r>
              <a:rPr lang="cs-CZ" sz="1400" b="1" dirty="0" err="1"/>
              <a:t>Zk</a:t>
            </a:r>
            <a:r>
              <a:rPr lang="cs-CZ" sz="1400" b="1" dirty="0"/>
              <a:t>) – Pokročilé programování pro .NET II (léto)</a:t>
            </a:r>
          </a:p>
          <a:p>
            <a:r>
              <a:rPr lang="en-US" sz="1400" dirty="0"/>
              <a:t>“</a:t>
            </a:r>
            <a:r>
              <a:rPr lang="cs-CZ" sz="1400" dirty="0"/>
              <a:t>Zápočtový program</a:t>
            </a:r>
            <a:r>
              <a:rPr lang="en-US" sz="1400" dirty="0"/>
              <a:t>”</a:t>
            </a:r>
            <a:r>
              <a:rPr lang="cs-CZ" sz="1400" dirty="0"/>
              <a:t> (kontrolují cvičící z NPRG038, případně i NPRG035)</a:t>
            </a:r>
          </a:p>
          <a:p>
            <a:pPr marL="0" indent="0">
              <a:buNone/>
            </a:pPr>
            <a:r>
              <a:rPr lang="cs-CZ" sz="1400" dirty="0"/>
              <a:t>NEBO</a:t>
            </a:r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cs-CZ" sz="1400" dirty="0"/>
          </a:p>
          <a:p>
            <a:pPr>
              <a:buNone/>
            </a:pPr>
            <a:r>
              <a:rPr lang="cs-CZ" sz="1400" b="1" dirty="0"/>
              <a:t>NPRG064 (0/2 Z) – Programování uživatelských rozhraní v .NET (léto)</a:t>
            </a:r>
          </a:p>
          <a:p>
            <a:r>
              <a:rPr lang="cs-CZ" sz="1400" dirty="0"/>
              <a:t>Zápočtový program (kontrolují cvičící z NPRG038, případně i NPRG 035)</a:t>
            </a:r>
          </a:p>
          <a:p>
            <a:pPr marL="0" indent="0" eaLnBrk="1" hangingPunct="1">
              <a:buNone/>
            </a:pPr>
            <a:endParaRPr lang="cs-CZ" sz="1400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220072" y="1556792"/>
            <a:ext cx="214313" cy="1728192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 rot="16200000">
            <a:off x="5833566" y="1916832"/>
            <a:ext cx="357188" cy="10081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Zápočet</a:t>
            </a:r>
          </a:p>
        </p:txBody>
      </p:sp>
      <p:sp>
        <p:nvSpPr>
          <p:cNvPr id="6" name="Pravá složená závorka 5"/>
          <p:cNvSpPr/>
          <p:nvPr/>
        </p:nvSpPr>
        <p:spPr>
          <a:xfrm>
            <a:off x="4355976" y="3789040"/>
            <a:ext cx="214313" cy="472311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rot="16200000">
            <a:off x="4880876" y="3521853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8" name="Pravá složená závorka 7"/>
          <p:cNvSpPr/>
          <p:nvPr/>
        </p:nvSpPr>
        <p:spPr>
          <a:xfrm>
            <a:off x="6228184" y="5085184"/>
            <a:ext cx="214313" cy="792088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 rot="16200000">
            <a:off x="6733666" y="4941168"/>
            <a:ext cx="35718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Zkou</a:t>
            </a:r>
            <a:r>
              <a:rPr lang="cs-CZ" sz="2000" dirty="0" err="1"/>
              <a:t>ška</a:t>
            </a:r>
            <a:endParaRPr lang="cs-CZ" sz="2000" dirty="0"/>
          </a:p>
        </p:txBody>
      </p:sp>
      <p:sp>
        <p:nvSpPr>
          <p:cNvPr id="10" name="Pravá složená závorka 9"/>
          <p:cNvSpPr/>
          <p:nvPr/>
        </p:nvSpPr>
        <p:spPr>
          <a:xfrm>
            <a:off x="6084168" y="6310746"/>
            <a:ext cx="214313" cy="358614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 rot="16200000">
            <a:off x="6578518" y="5985997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323528" y="2358256"/>
            <a:ext cx="8640960" cy="25829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eaLnBrk="1" hangingPunct="1">
              <a:buFontTx/>
              <a:buNone/>
            </a:pPr>
            <a:r>
              <a:rPr lang="cs-CZ" b="1" dirty="0"/>
              <a:t>NPRG038 (2/2 </a:t>
            </a:r>
            <a:r>
              <a:rPr lang="cs-CZ" b="1" dirty="0" err="1"/>
              <a:t>Zk</a:t>
            </a:r>
            <a:r>
              <a:rPr lang="cs-CZ" b="1" dirty="0"/>
              <a:t>/Z) – Pokročilé programování v jazyce C# (léto)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Splněné povinnosti ze cvičení</a:t>
            </a:r>
            <a:r>
              <a:rPr lang="en-US" dirty="0"/>
              <a:t> </a:t>
            </a:r>
            <a:r>
              <a:rPr lang="cs-CZ" dirty="0"/>
              <a:t>= </a:t>
            </a:r>
            <a:r>
              <a:rPr lang="en-US" dirty="0"/>
              <a:t>1/2 </a:t>
            </a:r>
            <a:r>
              <a:rPr lang="cs-CZ" dirty="0"/>
              <a:t>domácích úkolů na 100</a:t>
            </a:r>
            <a:r>
              <a:rPr lang="en-US" dirty="0"/>
              <a:t>%</a:t>
            </a:r>
            <a:r>
              <a:rPr lang="cs-CZ" dirty="0"/>
              <a:t>:</a:t>
            </a:r>
          </a:p>
          <a:p>
            <a:pPr lvl="1"/>
            <a:r>
              <a:rPr lang="en-US" b="1" dirty="0"/>
              <a:t>= 3</a:t>
            </a:r>
            <a:r>
              <a:rPr lang="cs-CZ" b="1" dirty="0"/>
              <a:t> libovolné DÚ </a:t>
            </a:r>
            <a:r>
              <a:rPr lang="en-US" b="1" dirty="0"/>
              <a:t>+</a:t>
            </a:r>
            <a:r>
              <a:rPr lang="cs-CZ" b="1" dirty="0"/>
              <a:t> </a:t>
            </a:r>
            <a:r>
              <a:rPr lang="en-US" b="1" dirty="0"/>
              <a:t>2</a:t>
            </a:r>
            <a:r>
              <a:rPr lang="cs-CZ" b="1" dirty="0"/>
              <a:t> DÚ na </a:t>
            </a:r>
            <a:r>
              <a:rPr lang="en-US" b="1" dirty="0"/>
              <a:t>v</a:t>
            </a:r>
            <a:r>
              <a:rPr lang="cs-CZ" b="1" dirty="0" err="1"/>
              <a:t>lákna</a:t>
            </a:r>
            <a:r>
              <a:rPr lang="cs-CZ" b="1" dirty="0"/>
              <a:t> (označené T jako </a:t>
            </a:r>
            <a:r>
              <a:rPr lang="cs-CZ" b="1" dirty="0" err="1"/>
              <a:t>Thread</a:t>
            </a:r>
            <a:r>
              <a:rPr lang="cs-CZ" b="1" dirty="0"/>
              <a:t>)</a:t>
            </a:r>
          </a:p>
          <a:p>
            <a:pPr lvl="1"/>
            <a:r>
              <a:rPr lang="cs-CZ" b="1" dirty="0"/>
              <a:t>NEBO</a:t>
            </a:r>
          </a:p>
          <a:p>
            <a:pPr lvl="1"/>
            <a:r>
              <a:rPr lang="en-US" b="1" dirty="0"/>
              <a:t>= 3</a:t>
            </a:r>
            <a:r>
              <a:rPr lang="cs-CZ" b="1" dirty="0"/>
              <a:t> libovolné DÚ </a:t>
            </a:r>
            <a:r>
              <a:rPr lang="en-US" b="1" dirty="0"/>
              <a:t>+</a:t>
            </a:r>
            <a:r>
              <a:rPr lang="cs-CZ" b="1" dirty="0"/>
              <a:t> 1 DÚ na </a:t>
            </a:r>
            <a:r>
              <a:rPr lang="en-US" b="1" dirty="0"/>
              <a:t>v</a:t>
            </a:r>
            <a:r>
              <a:rPr lang="cs-CZ" b="1" dirty="0" err="1"/>
              <a:t>lákna</a:t>
            </a:r>
            <a:r>
              <a:rPr lang="cs-CZ" b="1" dirty="0"/>
              <a:t> (označené T jako </a:t>
            </a:r>
            <a:r>
              <a:rPr lang="cs-CZ" b="1" dirty="0" err="1"/>
              <a:t>Thread</a:t>
            </a:r>
            <a:r>
              <a:rPr lang="cs-CZ" b="1" dirty="0"/>
              <a:t>) + 1 ET (</a:t>
            </a:r>
            <a:r>
              <a:rPr lang="cs-CZ" b="1" dirty="0" err="1"/>
              <a:t>Extended</a:t>
            </a:r>
            <a:r>
              <a:rPr lang="cs-CZ" b="1" dirty="0"/>
              <a:t> Track) DÚ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dirty="0"/>
              <a:t>Zápočtový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Zkouška (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PP + </a:t>
            </a:r>
            <a:r>
              <a:rPr lang="cs-CZ" dirty="0"/>
              <a:t>povinné ústní dozkoušení)</a:t>
            </a:r>
          </a:p>
        </p:txBody>
      </p:sp>
      <p:sp>
        <p:nvSpPr>
          <p:cNvPr id="13" name="Čtyřiadvaceticípá hvězda 1">
            <a:extLst>
              <a:ext uri="{FF2B5EF4-FFF2-40B4-BE49-F238E27FC236}">
                <a16:creationId xmlns:a16="http://schemas.microsoft.com/office/drawing/2014/main" id="{270FFA57-EEA9-41B7-82F3-19E1830BD9C4}"/>
              </a:ext>
            </a:extLst>
          </p:cNvPr>
          <p:cNvSpPr/>
          <p:nvPr/>
        </p:nvSpPr>
        <p:spPr>
          <a:xfrm>
            <a:off x="5412346" y="3971797"/>
            <a:ext cx="3418581" cy="1976097"/>
          </a:xfrm>
          <a:prstGeom prst="star24">
            <a:avLst>
              <a:gd name="adj" fmla="val 4230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0,25</a:t>
            </a:r>
            <a:r>
              <a:rPr lang="en-US" dirty="0"/>
              <a:t> </a:t>
            </a:r>
            <a:r>
              <a:rPr lang="en-US" dirty="0" err="1"/>
              <a:t>bodu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zkou</a:t>
            </a:r>
            <a:r>
              <a:rPr lang="cs-CZ" dirty="0" err="1"/>
              <a:t>šce</a:t>
            </a:r>
            <a:r>
              <a:rPr lang="cs-CZ" dirty="0"/>
              <a:t> za každý </a:t>
            </a:r>
            <a:r>
              <a:rPr lang="en-US" dirty="0"/>
              <a:t>100% </a:t>
            </a:r>
            <a:r>
              <a:rPr lang="cs-CZ" dirty="0"/>
              <a:t>úkol (běžný, T nebo ET) nad 3</a:t>
            </a:r>
            <a:r>
              <a:rPr lang="en-US" dirty="0"/>
              <a:t>+2</a:t>
            </a:r>
            <a:r>
              <a:rPr lang="cs-CZ" dirty="0"/>
              <a:t>, resp. nad 3+1+1</a:t>
            </a:r>
          </a:p>
        </p:txBody>
      </p:sp>
    </p:spTree>
    <p:extLst>
      <p:ext uri="{BB962C8B-B14F-4D97-AF65-F5344CB8AC3E}">
        <p14:creationId xmlns:p14="http://schemas.microsoft.com/office/powerpoint/2010/main" val="4208563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Požadavky na zápočet/zkoušku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type="body" sz="quarter" idx="13"/>
          </p:nvPr>
        </p:nvSpPr>
        <p:spPr>
          <a:xfrm>
            <a:off x="467544" y="999842"/>
            <a:ext cx="8208912" cy="56695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/>
              <a:t>NPRG035 (2/2 </a:t>
            </a:r>
            <a:r>
              <a:rPr lang="cs-CZ" sz="1400" b="1" dirty="0" err="1"/>
              <a:t>Zk</a:t>
            </a:r>
            <a:r>
              <a:rPr lang="cs-CZ" sz="1400" b="1" dirty="0"/>
              <a:t>/Z) – Programování v jazyce C# (zima)</a:t>
            </a:r>
          </a:p>
          <a:p>
            <a:pPr eaLnBrk="1" hangingPunct="1"/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</a:t>
            </a:r>
            <a:r>
              <a:rPr lang="cs-CZ" sz="1400" dirty="0" err="1"/>
              <a:t>rincipech</a:t>
            </a:r>
            <a:r>
              <a:rPr lang="cs-CZ" sz="1400" dirty="0"/>
              <a:t> počítačů</a:t>
            </a:r>
            <a:r>
              <a:rPr lang="en-US" sz="1400" dirty="0"/>
              <a:t> + </a:t>
            </a:r>
            <a:r>
              <a:rPr lang="cs-CZ" sz="1400" dirty="0"/>
              <a:t>povinné ústní dozkoušení)</a:t>
            </a:r>
          </a:p>
          <a:p>
            <a:pPr eaLnBrk="1" hangingPunct="1"/>
            <a:r>
              <a:rPr lang="cs-CZ" sz="1400" dirty="0"/>
              <a:t>Splněné povinnosti ze cvičení</a:t>
            </a:r>
          </a:p>
          <a:p>
            <a:pPr eaLnBrk="1" hangingPunct="1"/>
            <a:r>
              <a:rPr lang="cs-CZ" sz="1400" dirty="0"/>
              <a:t>Zápočtový program (kontrolují cvičící)</a:t>
            </a:r>
          </a:p>
          <a:p>
            <a:pPr eaLnBrk="1" hangingPunct="1"/>
            <a:r>
              <a:rPr lang="cs-CZ" sz="1400" dirty="0"/>
              <a:t>Praktický zápočtový test v počítačové laboratoři</a:t>
            </a:r>
          </a:p>
          <a:p>
            <a:pPr lvl="1" eaLnBrk="1" hangingPunct="1"/>
            <a:r>
              <a:rPr lang="cs-CZ" sz="1100" dirty="0"/>
              <a:t>Naprogramovat a odladit jeden jednoduchý příklad</a:t>
            </a:r>
          </a:p>
          <a:p>
            <a:pPr lvl="1" eaLnBrk="1" hangingPunct="1"/>
            <a:r>
              <a:rPr lang="cs-CZ" sz="1100" dirty="0"/>
              <a:t>Časový limit: 3 hodiny</a:t>
            </a:r>
          </a:p>
          <a:p>
            <a:pPr lvl="1" eaLnBrk="1" hangingPunct="1"/>
            <a:r>
              <a:rPr lang="cs-CZ" sz="1100" dirty="0"/>
              <a:t>Celkem 5 pokusů, z toho ale maximálně 3 pokusy</a:t>
            </a:r>
            <a:r>
              <a:rPr lang="en-US" sz="1100" dirty="0"/>
              <a:t> v</a:t>
            </a:r>
            <a:r>
              <a:rPr lang="cs-CZ" sz="1100" dirty="0"/>
              <a:t> zimním </a:t>
            </a:r>
            <a:r>
              <a:rPr lang="cs-CZ" sz="1100" dirty="0" err="1"/>
              <a:t>zk</a:t>
            </a:r>
            <a:r>
              <a:rPr lang="cs-CZ" sz="1100" dirty="0"/>
              <a:t>. </a:t>
            </a:r>
            <a:r>
              <a:rPr lang="cs-CZ" sz="1100" dirty="0" err="1"/>
              <a:t>obd</a:t>
            </a:r>
            <a:r>
              <a:rPr lang="cs-CZ" sz="1100" dirty="0"/>
              <a:t>.</a:t>
            </a:r>
            <a:br>
              <a:rPr lang="cs-CZ" sz="1100" dirty="0"/>
            </a:br>
            <a:r>
              <a:rPr lang="cs-CZ" sz="1100" dirty="0"/>
              <a:t>(další až v některém z letních termínů)</a:t>
            </a:r>
          </a:p>
          <a:p>
            <a:pPr lvl="1" eaLnBrk="1" hangingPunct="1"/>
            <a:r>
              <a:rPr lang="cs-CZ" sz="1100" dirty="0"/>
              <a:t>Dostatek termínů v zimním zkouškovém období + přibližně 2 v letním</a:t>
            </a:r>
          </a:p>
          <a:p>
            <a:pPr eaLnBrk="1" hangingPunct="1"/>
            <a:endParaRPr lang="cs-CZ" sz="1400" dirty="0"/>
          </a:p>
          <a:p>
            <a:pPr>
              <a:buNone/>
            </a:pPr>
            <a:r>
              <a:rPr lang="cs-CZ" sz="1400" b="1" dirty="0"/>
              <a:t>NPRG038 (2/2 </a:t>
            </a:r>
            <a:r>
              <a:rPr lang="cs-CZ" sz="1400" b="1" dirty="0" err="1"/>
              <a:t>Zk</a:t>
            </a:r>
            <a:r>
              <a:rPr lang="cs-CZ" sz="1400" b="1" dirty="0"/>
              <a:t>/Z) – Pokročilé programování v jazyce C# (léto)</a:t>
            </a:r>
            <a:endParaRPr lang="en-US" sz="1400" b="1" dirty="0"/>
          </a:p>
          <a:p>
            <a:r>
              <a:rPr lang="cs-CZ" sz="1400" dirty="0"/>
              <a:t>Splněné povinnosti ze cvičení</a:t>
            </a:r>
            <a:endParaRPr lang="cs-CZ" sz="1400" b="1" dirty="0"/>
          </a:p>
          <a:p>
            <a:pPr eaLnBrk="1" hangingPunct="1"/>
            <a:r>
              <a:rPr lang="cs-CZ" sz="1400" dirty="0"/>
              <a:t>Zápočtový program </a:t>
            </a:r>
            <a:endParaRPr lang="en-US" sz="1400" dirty="0"/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en-US" sz="1400" dirty="0"/>
          </a:p>
          <a:p>
            <a:pPr>
              <a:buNone/>
            </a:pPr>
            <a:r>
              <a:rPr lang="cs-CZ" sz="1400" b="1" dirty="0"/>
              <a:t>NPRG0</a:t>
            </a:r>
            <a:r>
              <a:rPr lang="en-US" sz="1400" b="1" dirty="0"/>
              <a:t>57</a:t>
            </a:r>
            <a:r>
              <a:rPr lang="cs-CZ" sz="1400" b="1" dirty="0"/>
              <a:t> (2/</a:t>
            </a:r>
            <a:r>
              <a:rPr lang="en-US" sz="1400" b="1" dirty="0"/>
              <a:t>0</a:t>
            </a:r>
            <a:r>
              <a:rPr lang="cs-CZ" sz="1400" b="1" dirty="0"/>
              <a:t> </a:t>
            </a:r>
            <a:r>
              <a:rPr lang="cs-CZ" sz="1400" b="1" dirty="0" err="1"/>
              <a:t>Zk</a:t>
            </a:r>
            <a:r>
              <a:rPr lang="cs-CZ" sz="1400" b="1" dirty="0"/>
              <a:t>) – Pokročilé programování pro .NET II (léto)</a:t>
            </a:r>
          </a:p>
          <a:p>
            <a:r>
              <a:rPr lang="en-US" sz="1400" dirty="0"/>
              <a:t>“</a:t>
            </a:r>
            <a:r>
              <a:rPr lang="cs-CZ" sz="1400" dirty="0"/>
              <a:t>Zápočtový program</a:t>
            </a:r>
            <a:r>
              <a:rPr lang="en-US" sz="1400" dirty="0"/>
              <a:t>”</a:t>
            </a:r>
            <a:r>
              <a:rPr lang="cs-CZ" sz="1400" dirty="0"/>
              <a:t> (kontrolují cvičící z NPRG038, případně i NPRG035)</a:t>
            </a:r>
          </a:p>
          <a:p>
            <a:pPr marL="0" indent="0">
              <a:buNone/>
            </a:pPr>
            <a:r>
              <a:rPr lang="cs-CZ" sz="1400" dirty="0"/>
              <a:t>NEBO</a:t>
            </a:r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cs-CZ" sz="1400" dirty="0"/>
          </a:p>
          <a:p>
            <a:pPr>
              <a:buNone/>
            </a:pPr>
            <a:r>
              <a:rPr lang="cs-CZ" sz="1400" b="1" dirty="0"/>
              <a:t>NPRG064 (0/2 Z) – Programování uživatelských rozhraní v .NET (léto)</a:t>
            </a:r>
          </a:p>
          <a:p>
            <a:r>
              <a:rPr lang="cs-CZ" sz="1400" dirty="0"/>
              <a:t>Zápočtový program (kontrolují cvičící z NPRG038, případně i NPRG 035)</a:t>
            </a:r>
          </a:p>
          <a:p>
            <a:pPr marL="0" indent="0" eaLnBrk="1" hangingPunct="1">
              <a:buNone/>
            </a:pPr>
            <a:endParaRPr lang="cs-CZ" sz="1400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220072" y="1556792"/>
            <a:ext cx="214313" cy="1728192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 rot="16200000">
            <a:off x="5833566" y="1916832"/>
            <a:ext cx="357188" cy="10081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Zápočet</a:t>
            </a:r>
          </a:p>
        </p:txBody>
      </p:sp>
      <p:sp>
        <p:nvSpPr>
          <p:cNvPr id="6" name="Pravá složená závorka 5"/>
          <p:cNvSpPr/>
          <p:nvPr/>
        </p:nvSpPr>
        <p:spPr>
          <a:xfrm>
            <a:off x="4355976" y="3789040"/>
            <a:ext cx="214313" cy="472311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rot="16200000">
            <a:off x="4880876" y="3521853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8" name="Pravá složená závorka 7"/>
          <p:cNvSpPr/>
          <p:nvPr/>
        </p:nvSpPr>
        <p:spPr>
          <a:xfrm>
            <a:off x="6228184" y="5085184"/>
            <a:ext cx="214313" cy="792088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 rot="16200000">
            <a:off x="6733666" y="4941168"/>
            <a:ext cx="35718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Zkou</a:t>
            </a:r>
            <a:r>
              <a:rPr lang="cs-CZ" sz="2000" dirty="0" err="1"/>
              <a:t>ška</a:t>
            </a:r>
            <a:endParaRPr lang="cs-CZ" sz="2000" dirty="0"/>
          </a:p>
        </p:txBody>
      </p:sp>
      <p:sp>
        <p:nvSpPr>
          <p:cNvPr id="10" name="Pravá složená závorka 9"/>
          <p:cNvSpPr/>
          <p:nvPr/>
        </p:nvSpPr>
        <p:spPr>
          <a:xfrm>
            <a:off x="6084168" y="6310746"/>
            <a:ext cx="214313" cy="358614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 rot="16200000">
            <a:off x="6578518" y="5985997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</p:spTree>
    <p:extLst>
      <p:ext uri="{BB962C8B-B14F-4D97-AF65-F5344CB8AC3E}">
        <p14:creationId xmlns:p14="http://schemas.microsoft.com/office/powerpoint/2010/main" val="80559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Požadavky na zápočet/zkoušku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type="body" sz="quarter" idx="13"/>
          </p:nvPr>
        </p:nvSpPr>
        <p:spPr>
          <a:xfrm>
            <a:off x="467544" y="999842"/>
            <a:ext cx="8208912" cy="56695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b="1" dirty="0"/>
              <a:t>NPRG035 (2/2 </a:t>
            </a:r>
            <a:r>
              <a:rPr lang="cs-CZ" sz="1400" b="1" dirty="0" err="1"/>
              <a:t>Zk</a:t>
            </a:r>
            <a:r>
              <a:rPr lang="cs-CZ" sz="1400" b="1" dirty="0"/>
              <a:t>/Z) – Programování v jazyce C# (zima)</a:t>
            </a:r>
          </a:p>
          <a:p>
            <a:pPr eaLnBrk="1" hangingPunct="1"/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</a:t>
            </a:r>
            <a:r>
              <a:rPr lang="cs-CZ" sz="1400" dirty="0" err="1"/>
              <a:t>rincipech</a:t>
            </a:r>
            <a:r>
              <a:rPr lang="cs-CZ" sz="1400" dirty="0"/>
              <a:t> počítačů</a:t>
            </a:r>
            <a:r>
              <a:rPr lang="en-US" sz="1400" dirty="0"/>
              <a:t> + </a:t>
            </a:r>
            <a:r>
              <a:rPr lang="cs-CZ" sz="1400" dirty="0"/>
              <a:t>povinné ústní dozkoušení)</a:t>
            </a:r>
          </a:p>
          <a:p>
            <a:pPr eaLnBrk="1" hangingPunct="1"/>
            <a:r>
              <a:rPr lang="cs-CZ" sz="1400" dirty="0"/>
              <a:t>Splněné povinnosti ze cvičení</a:t>
            </a:r>
          </a:p>
          <a:p>
            <a:pPr eaLnBrk="1" hangingPunct="1"/>
            <a:r>
              <a:rPr lang="cs-CZ" sz="1400" dirty="0"/>
              <a:t>Zápočtový program (kontrolují cvičící)</a:t>
            </a:r>
          </a:p>
          <a:p>
            <a:pPr eaLnBrk="1" hangingPunct="1"/>
            <a:r>
              <a:rPr lang="cs-CZ" sz="1400" dirty="0"/>
              <a:t>Praktický zápočtový test v počítačové laboratoři</a:t>
            </a:r>
          </a:p>
          <a:p>
            <a:pPr lvl="1" eaLnBrk="1" hangingPunct="1"/>
            <a:r>
              <a:rPr lang="cs-CZ" sz="1100" dirty="0"/>
              <a:t>Naprogramovat a odladit jeden jednoduchý příklad</a:t>
            </a:r>
          </a:p>
          <a:p>
            <a:pPr lvl="1" eaLnBrk="1" hangingPunct="1"/>
            <a:r>
              <a:rPr lang="cs-CZ" sz="1100" dirty="0"/>
              <a:t>Časový limit: 3 hodiny</a:t>
            </a:r>
          </a:p>
          <a:p>
            <a:pPr lvl="1" eaLnBrk="1" hangingPunct="1"/>
            <a:r>
              <a:rPr lang="cs-CZ" sz="1100" dirty="0"/>
              <a:t>Celkem 5 pokusů, z toho ale maximálně 3 pokusy</a:t>
            </a:r>
            <a:r>
              <a:rPr lang="en-US" sz="1100" dirty="0"/>
              <a:t> v</a:t>
            </a:r>
            <a:r>
              <a:rPr lang="cs-CZ" sz="1100" dirty="0"/>
              <a:t> zimním </a:t>
            </a:r>
            <a:r>
              <a:rPr lang="cs-CZ" sz="1100" dirty="0" err="1"/>
              <a:t>zk</a:t>
            </a:r>
            <a:r>
              <a:rPr lang="cs-CZ" sz="1100" dirty="0"/>
              <a:t>. </a:t>
            </a:r>
            <a:r>
              <a:rPr lang="cs-CZ" sz="1100" dirty="0" err="1"/>
              <a:t>obd</a:t>
            </a:r>
            <a:r>
              <a:rPr lang="cs-CZ" sz="1100" dirty="0"/>
              <a:t>.</a:t>
            </a:r>
            <a:br>
              <a:rPr lang="cs-CZ" sz="1100" dirty="0"/>
            </a:br>
            <a:r>
              <a:rPr lang="cs-CZ" sz="1100" dirty="0"/>
              <a:t>(další až v některém z letních termínů)</a:t>
            </a:r>
          </a:p>
          <a:p>
            <a:pPr lvl="1" eaLnBrk="1" hangingPunct="1"/>
            <a:r>
              <a:rPr lang="cs-CZ" sz="1100" dirty="0"/>
              <a:t>Dostatek termínů v zimním zkouškovém období + přibližně 2 v letním</a:t>
            </a:r>
          </a:p>
          <a:p>
            <a:pPr eaLnBrk="1" hangingPunct="1"/>
            <a:endParaRPr lang="cs-CZ" sz="1400" dirty="0"/>
          </a:p>
          <a:p>
            <a:pPr>
              <a:buNone/>
            </a:pPr>
            <a:r>
              <a:rPr lang="cs-CZ" sz="1400" b="1" dirty="0"/>
              <a:t>NPRG038 (2/2 </a:t>
            </a:r>
            <a:r>
              <a:rPr lang="cs-CZ" sz="1400" b="1" dirty="0" err="1"/>
              <a:t>Zk</a:t>
            </a:r>
            <a:r>
              <a:rPr lang="cs-CZ" sz="1400" b="1" dirty="0"/>
              <a:t>/Z) – Pokročilé programování v jazyce C# (léto)</a:t>
            </a:r>
            <a:endParaRPr lang="en-US" sz="1400" b="1" dirty="0"/>
          </a:p>
          <a:p>
            <a:r>
              <a:rPr lang="cs-CZ" sz="1400" dirty="0"/>
              <a:t>Splněné povinnosti ze cvičení</a:t>
            </a:r>
            <a:endParaRPr lang="cs-CZ" sz="1400" b="1" dirty="0"/>
          </a:p>
          <a:p>
            <a:pPr eaLnBrk="1" hangingPunct="1"/>
            <a:r>
              <a:rPr lang="cs-CZ" sz="1400" dirty="0"/>
              <a:t>Zápočtový program </a:t>
            </a:r>
            <a:endParaRPr lang="en-US" sz="1400" dirty="0"/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en-US" sz="1400" dirty="0"/>
          </a:p>
          <a:p>
            <a:pPr>
              <a:buNone/>
            </a:pPr>
            <a:r>
              <a:rPr lang="cs-CZ" sz="1400" b="1" dirty="0"/>
              <a:t>NPRG0</a:t>
            </a:r>
            <a:r>
              <a:rPr lang="en-US" sz="1400" b="1" dirty="0"/>
              <a:t>57</a:t>
            </a:r>
            <a:r>
              <a:rPr lang="cs-CZ" sz="1400" b="1" dirty="0"/>
              <a:t> (2/</a:t>
            </a:r>
            <a:r>
              <a:rPr lang="en-US" sz="1400" b="1" dirty="0"/>
              <a:t>0</a:t>
            </a:r>
            <a:r>
              <a:rPr lang="cs-CZ" sz="1400" b="1" dirty="0"/>
              <a:t> </a:t>
            </a:r>
            <a:r>
              <a:rPr lang="cs-CZ" sz="1400" b="1" dirty="0" err="1"/>
              <a:t>Zk</a:t>
            </a:r>
            <a:r>
              <a:rPr lang="cs-CZ" sz="1400" b="1" dirty="0"/>
              <a:t>) – Pokročilé programování pro .NET II (léto)</a:t>
            </a:r>
          </a:p>
          <a:p>
            <a:r>
              <a:rPr lang="en-US" sz="1400" dirty="0"/>
              <a:t>“</a:t>
            </a:r>
            <a:r>
              <a:rPr lang="cs-CZ" sz="1400" dirty="0"/>
              <a:t>Zápočtový program</a:t>
            </a:r>
            <a:r>
              <a:rPr lang="en-US" sz="1400" dirty="0"/>
              <a:t>”</a:t>
            </a:r>
            <a:r>
              <a:rPr lang="cs-CZ" sz="1400" dirty="0"/>
              <a:t> (kontrolují cvičící z NPRG038, případně i NPRG035)</a:t>
            </a:r>
          </a:p>
          <a:p>
            <a:pPr marL="0" indent="0">
              <a:buNone/>
            </a:pPr>
            <a:r>
              <a:rPr lang="cs-CZ" sz="1400" dirty="0"/>
              <a:t>NEBO</a:t>
            </a:r>
          </a:p>
          <a:p>
            <a:r>
              <a:rPr lang="cs-CZ" sz="1400" dirty="0"/>
              <a:t>Zkouška (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PP + </a:t>
            </a:r>
            <a:r>
              <a:rPr lang="cs-CZ" sz="1400" dirty="0"/>
              <a:t>povinné ústní dozkoušení)</a:t>
            </a:r>
          </a:p>
          <a:p>
            <a:pPr marL="0" indent="0">
              <a:buNone/>
            </a:pPr>
            <a:endParaRPr lang="cs-CZ" sz="1400" dirty="0"/>
          </a:p>
          <a:p>
            <a:pPr>
              <a:buNone/>
            </a:pPr>
            <a:r>
              <a:rPr lang="cs-CZ" sz="1400" b="1" dirty="0"/>
              <a:t>NPRG064 (0/2 Z) – Programování uživatelských rozhraní v .NET (léto)</a:t>
            </a:r>
          </a:p>
          <a:p>
            <a:r>
              <a:rPr lang="cs-CZ" sz="1400" dirty="0"/>
              <a:t>Zápočtový program (kontrolují cvičící z NPRG038, případně i NPRG 035)</a:t>
            </a:r>
          </a:p>
          <a:p>
            <a:pPr marL="0" indent="0" eaLnBrk="1" hangingPunct="1">
              <a:buNone/>
            </a:pPr>
            <a:endParaRPr lang="cs-CZ" sz="1400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220072" y="1556792"/>
            <a:ext cx="214313" cy="1728192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 rot="16200000">
            <a:off x="5833566" y="1916832"/>
            <a:ext cx="357188" cy="10081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Zápočet</a:t>
            </a:r>
          </a:p>
        </p:txBody>
      </p:sp>
      <p:sp>
        <p:nvSpPr>
          <p:cNvPr id="6" name="Pravá složená závorka 5"/>
          <p:cNvSpPr/>
          <p:nvPr/>
        </p:nvSpPr>
        <p:spPr>
          <a:xfrm>
            <a:off x="4355976" y="3789040"/>
            <a:ext cx="214313" cy="472311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 rot="16200000">
            <a:off x="4880876" y="3521853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8" name="Pravá složená závorka 7"/>
          <p:cNvSpPr/>
          <p:nvPr/>
        </p:nvSpPr>
        <p:spPr>
          <a:xfrm>
            <a:off x="6228184" y="5085184"/>
            <a:ext cx="214313" cy="792088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 rot="16200000">
            <a:off x="6733666" y="4941168"/>
            <a:ext cx="357188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/>
              <a:t>Zkou</a:t>
            </a:r>
            <a:r>
              <a:rPr lang="cs-CZ" sz="2000" dirty="0" err="1"/>
              <a:t>ška</a:t>
            </a:r>
            <a:endParaRPr lang="cs-CZ" sz="2000" dirty="0"/>
          </a:p>
        </p:txBody>
      </p:sp>
      <p:sp>
        <p:nvSpPr>
          <p:cNvPr id="10" name="Pravá složená závorka 9"/>
          <p:cNvSpPr/>
          <p:nvPr/>
        </p:nvSpPr>
        <p:spPr>
          <a:xfrm>
            <a:off x="6084168" y="6310746"/>
            <a:ext cx="214313" cy="358614"/>
          </a:xfrm>
          <a:prstGeom prst="rightBrace">
            <a:avLst>
              <a:gd name="adj1" fmla="val 78278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 rot="16200000">
            <a:off x="6578518" y="5985997"/>
            <a:ext cx="390359" cy="1008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Zápočet</a:t>
            </a:r>
          </a:p>
        </p:txBody>
      </p:sp>
      <p:sp>
        <p:nvSpPr>
          <p:cNvPr id="12" name="Zaoblený obdélník 11">
            <a:extLst>
              <a:ext uri="{FF2B5EF4-FFF2-40B4-BE49-F238E27FC236}">
                <a16:creationId xmlns:a16="http://schemas.microsoft.com/office/drawing/2014/main" id="{C7105C6F-BCDB-4511-AA6C-B5F60B25CC5F}"/>
              </a:ext>
            </a:extLst>
          </p:cNvPr>
          <p:cNvSpPr/>
          <p:nvPr/>
        </p:nvSpPr>
        <p:spPr>
          <a:xfrm>
            <a:off x="249809" y="1029649"/>
            <a:ext cx="8640960" cy="2266826"/>
          </a:xfrm>
          <a:prstGeom prst="roundRect">
            <a:avLst>
              <a:gd name="adj" fmla="val 936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/>
              <a:t>NPRG064 (0/2 Z) – Programování uživatelských rozhraní v .NET (léto)</a:t>
            </a:r>
            <a:endParaRPr lang="en-US" b="1" dirty="0"/>
          </a:p>
          <a:p>
            <a:pPr algn="ctr"/>
            <a:r>
              <a:rPr lang="cs-CZ" dirty="0"/>
              <a:t>Zápočtový program, který byl uznaný v NPRG035 a</a:t>
            </a:r>
            <a:r>
              <a:rPr lang="en-US" dirty="0"/>
              <a:t>/</a:t>
            </a:r>
            <a:r>
              <a:rPr lang="en-US" dirty="0" err="1"/>
              <a:t>nebo</a:t>
            </a:r>
            <a:r>
              <a:rPr lang="en-US" dirty="0"/>
              <a:t> v NPRG038 a/</a:t>
            </a:r>
            <a:r>
              <a:rPr lang="en-US" dirty="0" err="1"/>
              <a:t>nebo</a:t>
            </a:r>
            <a:r>
              <a:rPr lang="en-US" dirty="0"/>
              <a:t> v NPRG057</a:t>
            </a:r>
            <a:r>
              <a:rPr lang="cs-CZ" dirty="0"/>
              <a:t>, pokud má nějaké netriviální uživatelské rozhraní:</a:t>
            </a:r>
          </a:p>
          <a:p>
            <a:r>
              <a:rPr lang="cs-CZ" dirty="0"/>
              <a:t>Desktop </a:t>
            </a:r>
            <a:r>
              <a:rPr lang="cs-CZ" dirty="0" err="1"/>
              <a:t>App</a:t>
            </a:r>
            <a:r>
              <a:rPr lang="cs-CZ" dirty="0"/>
              <a:t> = </a:t>
            </a:r>
            <a:r>
              <a:rPr lang="cs-CZ" strike="sngStrike" dirty="0" err="1"/>
              <a:t>WinForms</a:t>
            </a:r>
            <a:r>
              <a:rPr lang="cs-CZ" dirty="0"/>
              <a:t>/</a:t>
            </a:r>
            <a:r>
              <a:rPr lang="en-US" dirty="0" err="1"/>
              <a:t>WinForms+MVVM</a:t>
            </a:r>
            <a:r>
              <a:rPr lang="en-US" dirty="0"/>
              <a:t>/</a:t>
            </a:r>
            <a:r>
              <a:rPr lang="cs-CZ" dirty="0"/>
              <a:t>WPF/</a:t>
            </a:r>
            <a:r>
              <a:rPr lang="cs-CZ" dirty="0" err="1"/>
              <a:t>WinUI</a:t>
            </a:r>
            <a:r>
              <a:rPr lang="cs-CZ" dirty="0"/>
              <a:t>/</a:t>
            </a:r>
            <a:r>
              <a:rPr lang="cs-CZ" dirty="0" err="1"/>
              <a:t>Uno</a:t>
            </a:r>
            <a:r>
              <a:rPr lang="cs-CZ" dirty="0"/>
              <a:t>/</a:t>
            </a:r>
            <a:r>
              <a:rPr lang="cs-CZ" dirty="0" err="1"/>
              <a:t>Avalonia</a:t>
            </a:r>
            <a:br>
              <a:rPr lang="cs-CZ" dirty="0"/>
            </a:br>
            <a:r>
              <a:rPr lang="cs-CZ" dirty="0"/>
              <a:t>Mobile </a:t>
            </a:r>
            <a:r>
              <a:rPr lang="cs-CZ" dirty="0" err="1"/>
              <a:t>App</a:t>
            </a:r>
            <a:r>
              <a:rPr lang="cs-CZ" dirty="0"/>
              <a:t> = </a:t>
            </a:r>
            <a:r>
              <a:rPr lang="cs-CZ" dirty="0" err="1"/>
              <a:t>Xamarin</a:t>
            </a:r>
            <a:r>
              <a:rPr lang="cs-CZ" dirty="0"/>
              <a:t>/MAUI/</a:t>
            </a:r>
            <a:r>
              <a:rPr lang="cs-CZ" dirty="0" err="1"/>
              <a:t>Uno</a:t>
            </a:r>
            <a:endParaRPr lang="cs-CZ" dirty="0"/>
          </a:p>
          <a:p>
            <a:r>
              <a:rPr lang="cs-CZ" dirty="0"/>
              <a:t>Web </a:t>
            </a:r>
            <a:r>
              <a:rPr lang="cs-CZ" dirty="0" err="1"/>
              <a:t>App</a:t>
            </a:r>
            <a:r>
              <a:rPr lang="cs-CZ" dirty="0"/>
              <a:t> = ASP.NET MVC, </a:t>
            </a:r>
            <a:r>
              <a:rPr lang="cs-CZ" dirty="0" err="1"/>
              <a:t>Blazor</a:t>
            </a:r>
            <a:r>
              <a:rPr lang="cs-CZ" dirty="0"/>
              <a:t> Server, </a:t>
            </a:r>
            <a:r>
              <a:rPr lang="cs-CZ" dirty="0" err="1"/>
              <a:t>Blazor</a:t>
            </a:r>
            <a:r>
              <a:rPr lang="cs-CZ" dirty="0"/>
              <a:t> </a:t>
            </a:r>
            <a:r>
              <a:rPr lang="cs-CZ" dirty="0" err="1"/>
              <a:t>Client</a:t>
            </a:r>
            <a:br>
              <a:rPr lang="cs-CZ" dirty="0"/>
            </a:br>
            <a:r>
              <a:rPr lang="cs-CZ" dirty="0"/>
              <a:t>Game = Unity, </a:t>
            </a:r>
            <a:r>
              <a:rPr lang="cs-CZ" dirty="0" err="1"/>
              <a:t>MonoGame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814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Zápočtový program</a:t>
            </a:r>
          </a:p>
        </p:txBody>
      </p:sp>
      <p:sp>
        <p:nvSpPr>
          <p:cNvPr id="14339" name="Zástupný symbol pro obsah 4"/>
          <p:cNvSpPr>
            <a:spLocks noGrp="1"/>
          </p:cNvSpPr>
          <p:nvPr>
            <p:ph type="body" sz="quarter" idx="13"/>
          </p:nvPr>
        </p:nvSpPr>
        <p:spPr>
          <a:xfrm>
            <a:off x="533400" y="980728"/>
            <a:ext cx="8324850" cy="5450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dirty="0"/>
              <a:t>Termíny NPRG035 (zima), i </a:t>
            </a:r>
            <a:r>
              <a:rPr lang="cs-CZ" sz="1800" b="1" dirty="0"/>
              <a:t>NPRG038</a:t>
            </a:r>
            <a:r>
              <a:rPr lang="en-US" sz="1800" b="1" dirty="0"/>
              <a:t> (l</a:t>
            </a:r>
            <a:r>
              <a:rPr lang="cs-CZ" sz="1800" b="1" dirty="0"/>
              <a:t>éto)</a:t>
            </a:r>
            <a:r>
              <a:rPr lang="en-US" sz="1800" dirty="0"/>
              <a:t>, </a:t>
            </a:r>
            <a:r>
              <a:rPr lang="cs-CZ" sz="1800" dirty="0"/>
              <a:t>NPRG057 (léto)</a:t>
            </a:r>
            <a:r>
              <a:rPr lang="en-US" sz="1800" dirty="0"/>
              <a:t>, </a:t>
            </a:r>
            <a:r>
              <a:rPr lang="cs-CZ" sz="1800" dirty="0"/>
              <a:t>NPRG064 (léto):</a:t>
            </a:r>
          </a:p>
          <a:p>
            <a:pPr lvl="1"/>
            <a:r>
              <a:rPr lang="cs-CZ" sz="1400" dirty="0"/>
              <a:t>Specifikace: </a:t>
            </a:r>
            <a:r>
              <a:rPr lang="cs-CZ" sz="1400" b="1" dirty="0"/>
              <a:t>12</a:t>
            </a:r>
            <a:r>
              <a:rPr lang="en-US" sz="1400" b="1" dirty="0"/>
              <a:t>. 7. 202</a:t>
            </a:r>
            <a:r>
              <a:rPr lang="cs-CZ" sz="1400" b="1" dirty="0"/>
              <a:t>4</a:t>
            </a:r>
            <a:r>
              <a:rPr lang="en-US" sz="1400" dirty="0"/>
              <a:t> </a:t>
            </a:r>
            <a:endParaRPr lang="cs-CZ" sz="1400" dirty="0"/>
          </a:p>
          <a:p>
            <a:pPr lvl="1" eaLnBrk="1" hangingPunct="1"/>
            <a:r>
              <a:rPr lang="cs-CZ" sz="1400" dirty="0"/>
              <a:t>Předvedení finální </a:t>
            </a:r>
            <a:r>
              <a:rPr lang="cs-CZ" sz="1400" dirty="0">
                <a:solidFill>
                  <a:srgbClr val="FF0000"/>
                </a:solidFill>
              </a:rPr>
              <a:t>plně funkční</a:t>
            </a:r>
            <a:r>
              <a:rPr lang="cs-CZ" sz="1400" dirty="0"/>
              <a:t> verze (</a:t>
            </a:r>
            <a:r>
              <a:rPr lang="cs-CZ" sz="1400" dirty="0">
                <a:solidFill>
                  <a:srgbClr val="FF0000"/>
                </a:solidFill>
              </a:rPr>
              <a:t>včetně uživatelské a programátorské dokumentace</a:t>
            </a:r>
            <a:r>
              <a:rPr lang="cs-CZ" sz="1400" dirty="0"/>
              <a:t>):</a:t>
            </a:r>
          </a:p>
          <a:p>
            <a:pPr lvl="2"/>
            <a:r>
              <a:rPr lang="cs-CZ" sz="1400" dirty="0"/>
              <a:t>1. </a:t>
            </a:r>
            <a:r>
              <a:rPr lang="cs-CZ" sz="1400" dirty="0" err="1"/>
              <a:t>deadline</a:t>
            </a:r>
            <a:r>
              <a:rPr lang="cs-CZ" sz="1400" dirty="0"/>
              <a:t>: </a:t>
            </a:r>
            <a:r>
              <a:rPr lang="cs-CZ" sz="1400" b="1" dirty="0"/>
              <a:t>9. 8. 2024 </a:t>
            </a:r>
          </a:p>
          <a:p>
            <a:pPr lvl="2"/>
            <a:r>
              <a:rPr lang="cs-CZ" sz="1400" dirty="0"/>
              <a:t>2. </a:t>
            </a:r>
            <a:r>
              <a:rPr lang="cs-CZ" sz="1400" dirty="0" err="1"/>
              <a:t>deadline</a:t>
            </a:r>
            <a:r>
              <a:rPr lang="cs-CZ" sz="1400" dirty="0"/>
              <a:t>: </a:t>
            </a:r>
            <a:r>
              <a:rPr lang="cs-CZ" sz="1400" b="1" dirty="0"/>
              <a:t>6</a:t>
            </a:r>
            <a:r>
              <a:rPr lang="en-US" sz="1400" b="1" dirty="0"/>
              <a:t>. 9. 202</a:t>
            </a:r>
            <a:r>
              <a:rPr lang="cs-CZ" sz="1400" b="1" dirty="0"/>
              <a:t>4 </a:t>
            </a:r>
            <a:endParaRPr lang="cs-CZ" sz="1400" dirty="0"/>
          </a:p>
          <a:p>
            <a:pPr eaLnBrk="1" hangingPunct="1">
              <a:buFontTx/>
              <a:buNone/>
            </a:pPr>
            <a:r>
              <a:rPr lang="cs-CZ" sz="1800" dirty="0"/>
              <a:t>Požadavky na program </a:t>
            </a:r>
            <a:r>
              <a:rPr lang="en-US" sz="1800" dirty="0"/>
              <a:t>z </a:t>
            </a:r>
            <a:r>
              <a:rPr lang="cs-CZ" sz="1800" dirty="0"/>
              <a:t>NPRG035, NPRG064:</a:t>
            </a:r>
          </a:p>
          <a:p>
            <a:pPr lvl="1" eaLnBrk="1" hangingPunct="1"/>
            <a:r>
              <a:rPr lang="cs-CZ" sz="1400" dirty="0"/>
              <a:t>Předvedeno do 1.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cs-CZ" sz="1400" b="1" dirty="0"/>
              <a:t>30 kB </a:t>
            </a:r>
            <a:r>
              <a:rPr lang="cs-CZ" sz="1400" dirty="0"/>
              <a:t>zdrojového kódu v jazyce C</a:t>
            </a:r>
            <a:r>
              <a:rPr lang="en-US" sz="1400" dirty="0"/>
              <a:t>#</a:t>
            </a:r>
            <a:endParaRPr lang="cs-CZ" sz="1400" dirty="0"/>
          </a:p>
          <a:p>
            <a:pPr lvl="1"/>
            <a:r>
              <a:rPr lang="cs-CZ" sz="1400" dirty="0"/>
              <a:t>Předvedeno do 2.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cs-CZ" sz="1400" b="1" dirty="0"/>
              <a:t>45 kB </a:t>
            </a:r>
            <a:r>
              <a:rPr lang="cs-CZ" sz="1400" dirty="0"/>
              <a:t>zdrojového kódu v jazyce C</a:t>
            </a:r>
            <a:r>
              <a:rPr lang="en-US" sz="1400" dirty="0"/>
              <a:t>#</a:t>
            </a:r>
            <a:endParaRPr lang="cs-CZ" sz="1400" dirty="0"/>
          </a:p>
          <a:p>
            <a:pPr lvl="1" eaLnBrk="1" hangingPunct="1"/>
            <a:r>
              <a:rPr lang="cs-CZ" sz="1400" dirty="0"/>
              <a:t>Předvedeno po 2.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en-US" sz="1400" b="1" dirty="0"/>
              <a:t>60</a:t>
            </a:r>
            <a:r>
              <a:rPr lang="cs-CZ" sz="1400" b="1" dirty="0"/>
              <a:t> kB </a:t>
            </a:r>
            <a:r>
              <a:rPr lang="cs-CZ" sz="1400" dirty="0"/>
              <a:t>zdrojového kódu v jazyce </a:t>
            </a:r>
            <a:r>
              <a:rPr lang="en-US" sz="1400" dirty="0"/>
              <a:t>C#</a:t>
            </a:r>
          </a:p>
          <a:p>
            <a:pPr eaLnBrk="1" hangingPunct="1">
              <a:buFontTx/>
              <a:buNone/>
            </a:pPr>
            <a:r>
              <a:rPr lang="cs-CZ" sz="1800" dirty="0"/>
              <a:t>Požadavky na program </a:t>
            </a:r>
            <a:r>
              <a:rPr lang="en-US" sz="1800" dirty="0"/>
              <a:t>z </a:t>
            </a:r>
            <a:r>
              <a:rPr lang="cs-CZ" sz="1800" b="1" dirty="0"/>
              <a:t>NPRG03</a:t>
            </a:r>
            <a:r>
              <a:rPr lang="en-US" sz="1800" b="1" dirty="0"/>
              <a:t>8</a:t>
            </a:r>
            <a:r>
              <a:rPr lang="cs-CZ" sz="1800" dirty="0"/>
              <a:t>, resp. z NPRG057:</a:t>
            </a:r>
          </a:p>
          <a:p>
            <a:pPr lvl="1"/>
            <a:r>
              <a:rPr lang="cs-CZ" sz="1400" dirty="0"/>
              <a:t>Předvedeno do 1.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en-US" sz="1400" b="1" dirty="0"/>
              <a:t>45</a:t>
            </a:r>
            <a:r>
              <a:rPr lang="cs-CZ" sz="1400" b="1" dirty="0"/>
              <a:t> kB </a:t>
            </a:r>
            <a:r>
              <a:rPr lang="cs-CZ" sz="1400" dirty="0"/>
              <a:t>zdrojového kódu v jazyce C</a:t>
            </a:r>
            <a:r>
              <a:rPr lang="en-US" sz="1400" dirty="0"/>
              <a:t>#</a:t>
            </a:r>
            <a:endParaRPr lang="cs-CZ" sz="1400" dirty="0"/>
          </a:p>
          <a:p>
            <a:pPr lvl="1"/>
            <a:r>
              <a:rPr lang="cs-CZ" sz="1400" dirty="0"/>
              <a:t>Předvedeno do 2.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en-US" sz="1400" b="1" dirty="0"/>
              <a:t>60</a:t>
            </a:r>
            <a:r>
              <a:rPr lang="cs-CZ" sz="1400" b="1" dirty="0"/>
              <a:t> kB </a:t>
            </a:r>
            <a:r>
              <a:rPr lang="cs-CZ" sz="1400" dirty="0"/>
              <a:t>zdrojového kódu v jazyce C</a:t>
            </a:r>
            <a:r>
              <a:rPr lang="en-US" sz="1400" dirty="0"/>
              <a:t>#</a:t>
            </a:r>
            <a:endParaRPr lang="cs-CZ" sz="1400" dirty="0"/>
          </a:p>
          <a:p>
            <a:pPr lvl="1"/>
            <a:r>
              <a:rPr lang="cs-CZ" sz="1400" dirty="0"/>
              <a:t>Předvedeno po 2. </a:t>
            </a:r>
            <a:r>
              <a:rPr lang="cs-CZ" sz="1400" dirty="0" err="1"/>
              <a:t>deadline</a:t>
            </a:r>
            <a:r>
              <a:rPr lang="cs-CZ" sz="1400" dirty="0"/>
              <a:t>: minimálně </a:t>
            </a:r>
            <a:r>
              <a:rPr lang="en-US" sz="1400" b="1" dirty="0"/>
              <a:t>90</a:t>
            </a:r>
            <a:r>
              <a:rPr lang="cs-CZ" sz="1400" b="1" dirty="0"/>
              <a:t> kB </a:t>
            </a:r>
            <a:r>
              <a:rPr lang="cs-CZ" sz="1400" dirty="0"/>
              <a:t>zdrojového kódu v jazyce </a:t>
            </a:r>
            <a:r>
              <a:rPr lang="en-US" sz="1400" dirty="0"/>
              <a:t>C#</a:t>
            </a:r>
          </a:p>
          <a:p>
            <a:pPr lvl="1"/>
            <a:r>
              <a:rPr lang="en-US" sz="1400" dirty="0" err="1"/>
              <a:t>Netrivi</a:t>
            </a:r>
            <a:r>
              <a:rPr lang="cs-CZ" sz="1400" dirty="0" err="1"/>
              <a:t>ální</a:t>
            </a:r>
            <a:r>
              <a:rPr lang="cs-CZ" sz="1400" dirty="0"/>
              <a:t> a </a:t>
            </a:r>
            <a:r>
              <a:rPr lang="cs-CZ" sz="1400" b="1" dirty="0"/>
              <a:t>rozumné</a:t>
            </a:r>
            <a:r>
              <a:rPr lang="cs-CZ" sz="1400" dirty="0"/>
              <a:t> použití některé z „technologií“ probíraných v NPRG038 (např.: vlastní operátory, variantní rozhraní, delegáti, vlákna, </a:t>
            </a:r>
            <a:r>
              <a:rPr lang="cs-CZ" sz="1400" dirty="0" err="1"/>
              <a:t>Sockets</a:t>
            </a:r>
            <a:r>
              <a:rPr lang="cs-CZ" sz="1400" dirty="0"/>
              <a:t> </a:t>
            </a:r>
            <a:r>
              <a:rPr lang="en-US" sz="1400" dirty="0"/>
              <a:t>[</a:t>
            </a:r>
            <a:r>
              <a:rPr lang="cs-CZ" sz="1400" dirty="0"/>
              <a:t>síťování</a:t>
            </a:r>
            <a:r>
              <a:rPr lang="en-US" sz="1400" dirty="0"/>
              <a:t>]</a:t>
            </a:r>
            <a:r>
              <a:rPr lang="cs-CZ" sz="1400" dirty="0"/>
              <a:t>, LINQ, </a:t>
            </a:r>
            <a:r>
              <a:rPr lang="cs-CZ" sz="1400" dirty="0" err="1"/>
              <a:t>Reflection</a:t>
            </a:r>
            <a:r>
              <a:rPr lang="en-US" sz="1400" dirty="0"/>
              <a:t>, </a:t>
            </a:r>
            <a:r>
              <a:rPr lang="en-US" sz="1400" dirty="0" err="1"/>
              <a:t>generov</a:t>
            </a:r>
            <a:r>
              <a:rPr lang="cs-CZ" sz="1400" dirty="0" err="1"/>
              <a:t>ání</a:t>
            </a:r>
            <a:r>
              <a:rPr lang="cs-CZ" sz="1400" dirty="0"/>
              <a:t> kódu), resp. NPRG057 (např.: </a:t>
            </a:r>
            <a:r>
              <a:rPr lang="cs-CZ" sz="1400" dirty="0" err="1"/>
              <a:t>unsafe</a:t>
            </a:r>
            <a:r>
              <a:rPr lang="cs-CZ" sz="1400" dirty="0"/>
              <a:t> </a:t>
            </a:r>
            <a:r>
              <a:rPr lang="en-US" sz="1400" dirty="0"/>
              <a:t>k</a:t>
            </a:r>
            <a:r>
              <a:rPr lang="cs-CZ" sz="1400" dirty="0"/>
              <a:t>ód, spolupráce s nativním kódem, pointery, </a:t>
            </a:r>
            <a:r>
              <a:rPr lang="cs-CZ" sz="1400" dirty="0" err="1"/>
              <a:t>Span</a:t>
            </a:r>
            <a:r>
              <a:rPr lang="en-US" sz="1400" dirty="0"/>
              <a:t>, </a:t>
            </a:r>
            <a:r>
              <a:rPr lang="cs-CZ" sz="1400" dirty="0"/>
              <a:t>práce s databázemi [ADO.NET, Entity Framework], RPC [WCF, GRPC],</a:t>
            </a:r>
            <a:r>
              <a:rPr lang="en-US" sz="1400" dirty="0"/>
              <a:t> </a:t>
            </a:r>
            <a:r>
              <a:rPr lang="cs-CZ" sz="1400" dirty="0" err="1"/>
              <a:t>serializace</a:t>
            </a:r>
            <a:r>
              <a:rPr lang="cs-CZ" sz="1400" dirty="0"/>
              <a:t>, </a:t>
            </a:r>
            <a:r>
              <a:rPr lang="cs-CZ" sz="1400" dirty="0" err="1"/>
              <a:t>skriptování</a:t>
            </a:r>
            <a:r>
              <a:rPr lang="cs-CZ" sz="1400" dirty="0"/>
              <a:t> pomocí </a:t>
            </a:r>
            <a:r>
              <a:rPr lang="cs-CZ" sz="1400" dirty="0" err="1"/>
              <a:t>Roslyn</a:t>
            </a:r>
            <a:r>
              <a:rPr lang="cs-CZ" sz="1400" dirty="0"/>
              <a:t>, spolupráce s Python/</a:t>
            </a:r>
            <a:r>
              <a:rPr lang="cs-CZ" sz="1400" dirty="0" err="1"/>
              <a:t>JavaScript</a:t>
            </a:r>
            <a:r>
              <a:rPr lang="cs-CZ" sz="1400" dirty="0"/>
              <a:t>)</a:t>
            </a:r>
            <a:endParaRPr lang="cs-CZ" sz="1400" i="1" dirty="0"/>
          </a:p>
          <a:p>
            <a:pPr lvl="1" eaLnBrk="1" hangingPunct="1"/>
            <a:r>
              <a:rPr lang="cs-CZ" sz="1400" dirty="0"/>
              <a:t>Poznámka: Každý zápočtový program, který splňuje požadavky NPRG038, resp. NPRG057, splňuje i požadavky NPRG035 (tj. lze odevzdat jeden program za oba předměty)</a:t>
            </a:r>
            <a:endParaRPr lang="en-US" sz="1400" dirty="0"/>
          </a:p>
          <a:p>
            <a:pPr>
              <a:buFont typeface="Wingdings" pitchFamily="2" charset="2"/>
              <a:buNone/>
            </a:pPr>
            <a:r>
              <a:rPr lang="cs-CZ" sz="1400" b="1" dirty="0"/>
              <a:t>POZOR</a:t>
            </a:r>
            <a:r>
              <a:rPr lang="en-US" sz="1400" b="1" dirty="0"/>
              <a:t>!</a:t>
            </a:r>
            <a:r>
              <a:rPr lang="cs-CZ" sz="1400" b="1" dirty="0"/>
              <a:t> Osobní předvedení je součástí odevzdání. Na předvádění si připravte několik </a:t>
            </a:r>
            <a:r>
              <a:rPr lang="cs-CZ" sz="1400" b="1" dirty="0" err="1"/>
              <a:t>slidů</a:t>
            </a:r>
            <a:br>
              <a:rPr lang="cs-CZ" sz="1400" b="1" dirty="0"/>
            </a:br>
            <a:r>
              <a:rPr lang="cs-CZ" sz="1400" b="1" dirty="0"/>
              <a:t>shrnujících: hlavní funkce programu + hlavní řešené problémy + nástin architektury.</a:t>
            </a:r>
            <a:endParaRPr lang="cs-CZ" sz="1200" b="1" dirty="0"/>
          </a:p>
          <a:p>
            <a:pPr>
              <a:buFont typeface="Wingdings" pitchFamily="2" charset="2"/>
              <a:buNone/>
            </a:pPr>
            <a:endParaRPr lang="en-US" sz="1400" dirty="0"/>
          </a:p>
        </p:txBody>
      </p:sp>
      <p:sp>
        <p:nvSpPr>
          <p:cNvPr id="6" name="Obdélník 5"/>
          <p:cNvSpPr/>
          <p:nvPr/>
        </p:nvSpPr>
        <p:spPr>
          <a:xfrm>
            <a:off x="5076056" y="1894385"/>
            <a:ext cx="396044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Nevygenerovaný (ručně psaný) </a:t>
            </a:r>
            <a:r>
              <a:rPr lang="cs-CZ" b="1" dirty="0"/>
              <a:t>rozumný</a:t>
            </a:r>
            <a:r>
              <a:rPr lang="cs-CZ" dirty="0"/>
              <a:t> kód (na požádání posoudí cvičící)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flipV="1">
            <a:off x="4932040" y="2326432"/>
            <a:ext cx="360040" cy="35661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 flipH="1" flipV="1">
            <a:off x="5004048" y="2542456"/>
            <a:ext cx="504056" cy="21602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5400000" flipH="1" flipV="1">
            <a:off x="4572002" y="2902496"/>
            <a:ext cx="1440158" cy="4320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5400000" flipH="1" flipV="1">
            <a:off x="4608004" y="3082516"/>
            <a:ext cx="1728192" cy="36004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Types: Implicit Conversions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byte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84482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sbyte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95736" y="25511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char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195736" y="126875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short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195736" y="184482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ushort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07904" y="1269007"/>
            <a:ext cx="558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641706" y="1845071"/>
            <a:ext cx="690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uint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885952" y="126875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long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85952" y="184482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ulong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126900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float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308304" y="126751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double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Přímá spojnice se šipkou 15"/>
          <p:cNvCxnSpPr>
            <a:stCxn id="4" idx="3"/>
            <a:endCxn id="8" idx="1"/>
          </p:cNvCxnSpPr>
          <p:nvPr/>
        </p:nvCxnSpPr>
        <p:spPr>
          <a:xfrm>
            <a:off x="1475656" y="1422649"/>
            <a:ext cx="720080" cy="576063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stCxn id="4" idx="3"/>
            <a:endCxn id="7" idx="1"/>
          </p:cNvCxnSpPr>
          <p:nvPr/>
        </p:nvCxnSpPr>
        <p:spPr>
          <a:xfrm flipV="1">
            <a:off x="1475656" y="1422648"/>
            <a:ext cx="720080" cy="1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6" idx="0"/>
            <a:endCxn id="8" idx="2"/>
          </p:cNvCxnSpPr>
          <p:nvPr/>
        </p:nvCxnSpPr>
        <p:spPr>
          <a:xfrm flipV="1">
            <a:off x="2591780" y="2152600"/>
            <a:ext cx="0" cy="398503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5" idx="3"/>
            <a:endCxn id="7" idx="2"/>
          </p:cNvCxnSpPr>
          <p:nvPr/>
        </p:nvCxnSpPr>
        <p:spPr>
          <a:xfrm flipV="1">
            <a:off x="1475656" y="1576536"/>
            <a:ext cx="1116124" cy="422177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7" idx="3"/>
            <a:endCxn id="9" idx="1"/>
          </p:cNvCxnSpPr>
          <p:nvPr/>
        </p:nvCxnSpPr>
        <p:spPr>
          <a:xfrm>
            <a:off x="2987824" y="1422648"/>
            <a:ext cx="720080" cy="24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9" idx="3"/>
            <a:endCxn id="11" idx="1"/>
          </p:cNvCxnSpPr>
          <p:nvPr/>
        </p:nvCxnSpPr>
        <p:spPr>
          <a:xfrm flipV="1">
            <a:off x="4266208" y="1422647"/>
            <a:ext cx="619744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1" idx="3"/>
            <a:endCxn id="13" idx="1"/>
          </p:cNvCxnSpPr>
          <p:nvPr/>
        </p:nvCxnSpPr>
        <p:spPr>
          <a:xfrm>
            <a:off x="5678040" y="1422647"/>
            <a:ext cx="478136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13" idx="3"/>
            <a:endCxn id="14" idx="1"/>
          </p:cNvCxnSpPr>
          <p:nvPr/>
        </p:nvCxnSpPr>
        <p:spPr>
          <a:xfrm flipV="1">
            <a:off x="6876256" y="1421407"/>
            <a:ext cx="432048" cy="148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stCxn id="12" idx="3"/>
            <a:endCxn id="13" idx="2"/>
          </p:cNvCxnSpPr>
          <p:nvPr/>
        </p:nvCxnSpPr>
        <p:spPr>
          <a:xfrm flipV="1">
            <a:off x="5678040" y="1576784"/>
            <a:ext cx="838176" cy="421927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10" idx="3"/>
            <a:endCxn id="12" idx="1"/>
          </p:cNvCxnSpPr>
          <p:nvPr/>
        </p:nvCxnSpPr>
        <p:spPr>
          <a:xfrm flipV="1">
            <a:off x="4332406" y="1998711"/>
            <a:ext cx="553546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10" idx="3"/>
            <a:endCxn id="11" idx="2"/>
          </p:cNvCxnSpPr>
          <p:nvPr/>
        </p:nvCxnSpPr>
        <p:spPr>
          <a:xfrm flipV="1">
            <a:off x="4332406" y="1576535"/>
            <a:ext cx="949590" cy="422425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>
            <a:stCxn id="8" idx="3"/>
            <a:endCxn id="9" idx="2"/>
          </p:cNvCxnSpPr>
          <p:nvPr/>
        </p:nvCxnSpPr>
        <p:spPr>
          <a:xfrm flipV="1">
            <a:off x="2987824" y="1576784"/>
            <a:ext cx="999232" cy="42192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stCxn id="8" idx="3"/>
            <a:endCxn id="10" idx="1"/>
          </p:cNvCxnSpPr>
          <p:nvPr/>
        </p:nvCxnSpPr>
        <p:spPr>
          <a:xfrm>
            <a:off x="2987824" y="1998712"/>
            <a:ext cx="653882" cy="248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/>
          <p:nvPr/>
        </p:nvSpPr>
        <p:spPr>
          <a:xfrm>
            <a:off x="7237973" y="1844821"/>
            <a:ext cx="93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nsolas" pitchFamily="49" charset="0"/>
                <a:cs typeface="Consolas" pitchFamily="49" charset="0"/>
              </a:rPr>
              <a:t>decimal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613237" y="6175176"/>
            <a:ext cx="932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latin typeface="Consolas" pitchFamily="49" charset="0"/>
                <a:cs typeface="Consolas" pitchFamily="49" charset="0"/>
              </a:rPr>
              <a:t>bool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97" name="Skupina 96"/>
          <p:cNvGrpSpPr/>
          <p:nvPr/>
        </p:nvGrpSpPr>
        <p:grpSpPr>
          <a:xfrm>
            <a:off x="3396828" y="2351851"/>
            <a:ext cx="5040560" cy="2380193"/>
            <a:chOff x="539552" y="2704991"/>
            <a:chExt cx="5040560" cy="2380193"/>
          </a:xfrm>
        </p:grpSpPr>
        <p:grpSp>
          <p:nvGrpSpPr>
            <p:cNvPr id="90" name="Skupina 89"/>
            <p:cNvGrpSpPr/>
            <p:nvPr/>
          </p:nvGrpSpPr>
          <p:grpSpPr>
            <a:xfrm>
              <a:off x="539552" y="2704991"/>
              <a:ext cx="5040560" cy="2380193"/>
              <a:chOff x="539552" y="2704991"/>
              <a:chExt cx="5040560" cy="2380193"/>
            </a:xfrm>
          </p:grpSpPr>
          <p:sp>
            <p:nvSpPr>
              <p:cNvPr id="79" name="Zaoblený obdélník 78"/>
              <p:cNvSpPr/>
              <p:nvPr/>
            </p:nvSpPr>
            <p:spPr>
              <a:xfrm>
                <a:off x="539552" y="2704991"/>
                <a:ext cx="5040560" cy="2380193"/>
              </a:xfrm>
              <a:prstGeom prst="roundRect">
                <a:avLst>
                  <a:gd name="adj" fmla="val 994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1400" dirty="0"/>
                  <a:t>All other conversions between types above are possible using an explicit conversion:</a:t>
                </a:r>
              </a:p>
              <a:p>
                <a:pPr algn="ctr"/>
                <a:endParaRPr lang="en-US" sz="1400" dirty="0"/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    B</a:t>
                </a:r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    B</a:t>
                </a:r>
              </a:p>
              <a:p>
                <a:pPr algn="ctr"/>
                <a:r>
                  <a:rPr lang="en-US" sz="1400" dirty="0">
                    <a:latin typeface="Consolas" pitchFamily="49" charset="0"/>
                    <a:cs typeface="Consolas" pitchFamily="49" charset="0"/>
                  </a:rPr>
                  <a:t>A           (A) B</a:t>
                </a:r>
              </a:p>
              <a:p>
                <a:pPr algn="ctr"/>
                <a:endParaRPr lang="en-US" sz="1400" dirty="0"/>
              </a:p>
              <a:p>
                <a:r>
                  <a:rPr lang="en-US" sz="1400" dirty="0"/>
                  <a:t>e.g.:</a:t>
                </a:r>
              </a:p>
              <a:p>
                <a:r>
                  <a:rPr lang="fr-FR" sz="1400" dirty="0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long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 a = 1;</a:t>
                </a:r>
                <a:endParaRPr lang="en-US" sz="1400" dirty="0"/>
              </a:p>
              <a:p>
                <a:r>
                  <a:rPr lang="fr-FR" sz="1400" dirty="0" err="1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 b = (</a:t>
                </a:r>
                <a:r>
                  <a:rPr lang="fr-FR" sz="1400" dirty="0" err="1">
                    <a:solidFill>
                      <a:srgbClr val="0000FF"/>
                    </a:solidFill>
                    <a:latin typeface="Consolas" pitchFamily="49" charset="0"/>
                    <a:cs typeface="Consolas" pitchFamily="49" charset="0"/>
                  </a:rPr>
                  <a:t>int</a:t>
                </a:r>
                <a:r>
                  <a:rPr lang="fr-FR" sz="1400" dirty="0">
                    <a:latin typeface="Consolas" pitchFamily="49" charset="0"/>
                    <a:cs typeface="Consolas" pitchFamily="49" charset="0"/>
                  </a:rPr>
                  <a:t>) a;</a:t>
                </a:r>
                <a:endParaRPr lang="en-US" sz="14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80" name="Přímá spojnice se šipkou 79"/>
              <p:cNvCxnSpPr/>
              <p:nvPr/>
            </p:nvCxnSpPr>
            <p:spPr>
              <a:xfrm flipH="1">
                <a:off x="2410555" y="3796219"/>
                <a:ext cx="1231151" cy="0"/>
              </a:xfrm>
              <a:prstGeom prst="straightConnector1">
                <a:avLst/>
              </a:prstGeom>
              <a:ln w="12700"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se šipkou 85"/>
              <p:cNvCxnSpPr/>
              <p:nvPr/>
            </p:nvCxnSpPr>
            <p:spPr>
              <a:xfrm flipH="1">
                <a:off x="2427489" y="4005064"/>
                <a:ext cx="835000" cy="0"/>
              </a:xfrm>
              <a:prstGeom prst="straightConnector1">
                <a:avLst/>
              </a:prstGeom>
              <a:ln w="12700"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Přímá spojnice se šipkou 88"/>
              <p:cNvCxnSpPr/>
              <p:nvPr/>
            </p:nvCxnSpPr>
            <p:spPr>
              <a:xfrm flipH="1">
                <a:off x="2416199" y="3587374"/>
                <a:ext cx="1231151" cy="0"/>
              </a:xfrm>
              <a:prstGeom prst="straightConnector1">
                <a:avLst/>
              </a:prstGeom>
              <a:ln w="12700">
                <a:headEnd type="arrow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Skupina 95"/>
            <p:cNvGrpSpPr/>
            <p:nvPr/>
          </p:nvGrpSpPr>
          <p:grpSpPr>
            <a:xfrm>
              <a:off x="2987824" y="3702756"/>
              <a:ext cx="161776" cy="169333"/>
              <a:chOff x="2987824" y="3702756"/>
              <a:chExt cx="161776" cy="169333"/>
            </a:xfrm>
          </p:grpSpPr>
          <p:cxnSp>
            <p:nvCxnSpPr>
              <p:cNvPr id="92" name="Přímá spojnice 91"/>
              <p:cNvCxnSpPr/>
              <p:nvPr/>
            </p:nvCxnSpPr>
            <p:spPr>
              <a:xfrm>
                <a:off x="2987824" y="3717032"/>
                <a:ext cx="161776" cy="155057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Přímá spojnice 94"/>
              <p:cNvCxnSpPr/>
              <p:nvPr/>
            </p:nvCxnSpPr>
            <p:spPr>
              <a:xfrm flipH="1">
                <a:off x="2991556" y="3702756"/>
                <a:ext cx="146755" cy="146755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8" name="Zaoblený obdélník 97"/>
          <p:cNvSpPr/>
          <p:nvPr/>
        </p:nvSpPr>
        <p:spPr>
          <a:xfrm>
            <a:off x="1696120" y="5473104"/>
            <a:ext cx="3303488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C# vs. C/C++: No conversions possible to or from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1400" dirty="0"/>
              <a:t> type in C#!</a:t>
            </a:r>
          </a:p>
        </p:txBody>
      </p:sp>
      <p:cxnSp>
        <p:nvCxnSpPr>
          <p:cNvPr id="100" name="Přímá spojnice 99"/>
          <p:cNvCxnSpPr/>
          <p:nvPr/>
        </p:nvCxnSpPr>
        <p:spPr>
          <a:xfrm>
            <a:off x="179512" y="5089459"/>
            <a:ext cx="877642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endCxn id="77" idx="1"/>
          </p:cNvCxnSpPr>
          <p:nvPr/>
        </p:nvCxnSpPr>
        <p:spPr>
          <a:xfrm>
            <a:off x="5678040" y="1568671"/>
            <a:ext cx="1559933" cy="43003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>
            <a:off x="5683141" y="1998960"/>
            <a:ext cx="1409139" cy="249"/>
          </a:xfrm>
          <a:prstGeom prst="straightConnector1">
            <a:avLst/>
          </a:prstGeom>
          <a:ln w="127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726169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39847</TotalTime>
  <Words>2055</Words>
  <Application>Microsoft Office PowerPoint</Application>
  <PresentationFormat>Předvádění na obrazovce (4:3)</PresentationFormat>
  <Paragraphs>250</Paragraphs>
  <Slides>11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D3S template</vt:lpstr>
      <vt:lpstr>Advanced C# Programming 1st Lecture</vt:lpstr>
      <vt:lpstr>Struktura předmětu</vt:lpstr>
      <vt:lpstr>Požadavky na zápočet/zkoušku</vt:lpstr>
      <vt:lpstr>Požadavky na zápočet/zkoušku</vt:lpstr>
      <vt:lpstr>Požadavky na zápočet/zkoušku</vt:lpstr>
      <vt:lpstr>Požadavky na zápočet/zkoušku</vt:lpstr>
      <vt:lpstr>Požadavky na zápočet/zkoušku</vt:lpstr>
      <vt:lpstr>Zápočtový program</vt:lpstr>
      <vt:lpstr>Simple Types: Implicit Conversions</vt:lpstr>
      <vt:lpstr>Simple Types: Implicit Conversions ≠ Inheritance</vt:lpstr>
      <vt:lpstr>Extension Methods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238</cp:revision>
  <dcterms:created xsi:type="dcterms:W3CDTF">2006-10-10T18:27:24Z</dcterms:created>
  <dcterms:modified xsi:type="dcterms:W3CDTF">2024-02-26T13:53:47Z</dcterms:modified>
</cp:coreProperties>
</file>