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9"/>
  </p:notesMasterIdLst>
  <p:sldIdLst>
    <p:sldId id="256" r:id="rId2"/>
    <p:sldId id="531" r:id="rId3"/>
    <p:sldId id="391" r:id="rId4"/>
    <p:sldId id="392" r:id="rId5"/>
    <p:sldId id="490" r:id="rId6"/>
    <p:sldId id="491" r:id="rId7"/>
    <p:sldId id="49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209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51689-96A9-4619-A683-01A9A017A4BC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8025"/>
            <a:ext cx="4532312" cy="339883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 lIns="91568" tIns="45784" rIns="91568" bIns="45784"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F1BC67-BCE0-453D-AA23-D3D02A983F00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F1BC67-BCE0-453D-AA23-D3D02A983F00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Advanced </a:t>
            </a:r>
            <a:r>
              <a:rPr lang="cs-CZ" sz="2800" dirty="0"/>
              <a:t>C# </a:t>
            </a:r>
            <a:r>
              <a:rPr lang="en-US" sz="2800" dirty="0"/>
              <a:t>Programming</a:t>
            </a:r>
            <a:br>
              <a:rPr lang="en-US" sz="2800" dirty="0"/>
            </a:br>
            <a:r>
              <a:rPr lang="cs-CZ" sz="2800" dirty="0"/>
              <a:t>6</a:t>
            </a:r>
            <a:r>
              <a:rPr lang="cs-CZ" sz="2800" baseline="30000" dirty="0"/>
              <a:t>th</a:t>
            </a:r>
            <a:r>
              <a:rPr lang="en-US" sz="2800" dirty="0"/>
              <a:t> Lecture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class</a:t>
            </a:r>
            <a:r>
              <a:rPr lang="cs-CZ" dirty="0"/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Y</a:t>
            </a:r>
            <a:r>
              <a:rPr lang="en-US" dirty="0"/>
              <a:t> access its field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/>
              <a:t>?</a:t>
            </a:r>
            <a:endParaRPr lang="cs-CZ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752"/>
            <a:ext cx="8686800" cy="49101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{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 err="1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a;    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 err="1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GetA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() {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a;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}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}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cs-CZ" sz="1400" dirty="0">
              <a:solidFill>
                <a:srgbClr val="000000"/>
              </a:solidFill>
              <a:latin typeface="Consolas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: </a:t>
            </a:r>
            <a:r>
              <a:rPr lang="en-US" sz="14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{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SetA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() {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  </a:t>
            </a:r>
            <a:r>
              <a:rPr lang="en-US" sz="1400" b="1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 = 10;        </a:t>
            </a:r>
            <a:endParaRPr lang="en-US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}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}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dirty="0">
              <a:latin typeface="Courier New" pitchFamily="49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36545"/>
              </p:ext>
            </p:extLst>
          </p:nvPr>
        </p:nvGraphicFramePr>
        <p:xfrm>
          <a:off x="467544" y="5229200"/>
          <a:ext cx="691276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r>
                        <a:rPr lang="cs-CZ" sz="1400" dirty="0" err="1"/>
                        <a:t>Option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Result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cs-CZ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No</a:t>
                      </a:r>
                      <a:r>
                        <a:rPr lang="en-US" sz="1400" i="0" baseline="0" dirty="0"/>
                        <a:t> – </a:t>
                      </a:r>
                      <a:r>
                        <a:rPr lang="en-US" sz="1400" i="0" baseline="0" dirty="0"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r>
                        <a:rPr lang="en-US" sz="1400" i="0" baseline="0" dirty="0"/>
                        <a:t> does not contain field 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a</a:t>
                      </a:r>
                      <a:endParaRPr lang="cs-CZ" sz="1400" i="0" kern="1200" baseline="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cs-CZ" sz="1400" dirty="0"/>
                        <a:t>B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No – </a:t>
                      </a:r>
                      <a:r>
                        <a:rPr lang="en-US" sz="1400" i="0" kern="1200" baseline="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Y.a</a:t>
                      </a:r>
                      <a:r>
                        <a:rPr lang="en-US" sz="1400" i="0" baseline="0" dirty="0"/>
                        <a:t> is not accessible to 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Y</a:t>
                      </a:r>
                      <a:r>
                        <a:rPr lang="en-US" sz="1400" i="0" baseline="0" dirty="0"/>
                        <a:t> members</a:t>
                      </a:r>
                      <a:endParaRPr lang="cs-CZ" sz="1400" i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cs-CZ" sz="1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37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class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X.Y</a:t>
            </a:r>
            <a:r>
              <a:rPr lang="en-US" dirty="0"/>
              <a:t> access its field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/>
              <a:t>?</a:t>
            </a:r>
            <a:endParaRPr lang="cs-CZ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752"/>
            <a:ext cx="8686800" cy="49101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{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 err="1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a;    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 err="1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GetA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() {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a;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}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: </a:t>
            </a:r>
            <a:r>
              <a:rPr lang="en-US" sz="14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{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SetA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() {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      </a:t>
            </a:r>
            <a:r>
              <a:rPr lang="en-US" sz="1400" b="1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 = 10;        </a:t>
            </a:r>
            <a:endParaRPr lang="en-US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  }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}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}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dirty="0">
              <a:latin typeface="Courier New" pitchFamily="49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467544" y="5229200"/>
          <a:ext cx="691276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r>
                        <a:rPr lang="cs-CZ" sz="1400" dirty="0" err="1"/>
                        <a:t>Option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Result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cs-CZ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No</a:t>
                      </a:r>
                      <a:r>
                        <a:rPr lang="en-US" sz="1400" i="0" baseline="0" dirty="0"/>
                        <a:t> – </a:t>
                      </a:r>
                      <a:r>
                        <a:rPr lang="en-US" sz="1400" i="0" baseline="0" dirty="0">
                          <a:latin typeface="Consolas" pitchFamily="49" charset="0"/>
                          <a:cs typeface="Consolas" pitchFamily="49" charset="0"/>
                        </a:rPr>
                        <a:t>X.Y</a:t>
                      </a:r>
                      <a:r>
                        <a:rPr lang="en-US" sz="1400" i="0" baseline="0" dirty="0"/>
                        <a:t> does not contain field 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a</a:t>
                      </a:r>
                      <a:endParaRPr lang="cs-CZ" sz="1400" i="0" kern="1200" baseline="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cs-CZ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No – </a:t>
                      </a:r>
                      <a:r>
                        <a:rPr lang="en-US" sz="1400" i="0" kern="1200" baseline="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X.Y.a</a:t>
                      </a:r>
                      <a:r>
                        <a:rPr lang="en-US" sz="1400" i="0" baseline="0" dirty="0"/>
                        <a:t> is not accessible to 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X.Y</a:t>
                      </a:r>
                      <a:r>
                        <a:rPr lang="en-US" sz="1400" i="0" baseline="0" dirty="0"/>
                        <a:t> members</a:t>
                      </a:r>
                      <a:endParaRPr lang="cs-CZ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cs-CZ" sz="1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63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class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X.Y</a:t>
            </a:r>
            <a:r>
              <a:rPr lang="en-US" dirty="0"/>
              <a:t> access its field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/>
              <a:t>?</a:t>
            </a:r>
            <a:endParaRPr lang="cs-CZ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752"/>
            <a:ext cx="8686800" cy="49101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{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 err="1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a;    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 err="1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GetA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() {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a;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}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: </a:t>
            </a:r>
            <a:r>
              <a:rPr lang="en-US" sz="1400" dirty="0">
                <a:solidFill>
                  <a:srgbClr val="2B91AF"/>
                </a:solidFill>
                <a:latin typeface="Consolas"/>
                <a:ea typeface="Times New Roman"/>
                <a:cs typeface="Times New Roman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{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>
                <a:solidFill>
                  <a:srgbClr val="0000FF"/>
                </a:solidFill>
                <a:latin typeface="Consolas"/>
                <a:ea typeface="Times New Roman"/>
                <a:cs typeface="Times New Roman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SetA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() {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      </a:t>
            </a:r>
            <a:r>
              <a:rPr lang="en-US" sz="1400" b="1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a = 10;        </a:t>
            </a:r>
            <a:endParaRPr lang="en-US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    }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    }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Times New Roman"/>
                <a:cs typeface="Times New Roman"/>
              </a:rPr>
              <a:t>}</a:t>
            </a:r>
            <a:endParaRPr lang="en-US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dirty="0">
              <a:latin typeface="Courier New" pitchFamily="49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467544" y="5229200"/>
          <a:ext cx="691276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r>
                        <a:rPr lang="cs-CZ" sz="1400" dirty="0" err="1"/>
                        <a:t>Option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Result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cs-CZ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No</a:t>
                      </a:r>
                      <a:r>
                        <a:rPr lang="en-US" sz="1400" i="0" baseline="0" dirty="0"/>
                        <a:t> – </a:t>
                      </a:r>
                      <a:r>
                        <a:rPr lang="en-US" sz="1400" i="0" baseline="0" dirty="0">
                          <a:latin typeface="Consolas" pitchFamily="49" charset="0"/>
                          <a:cs typeface="Consolas" pitchFamily="49" charset="0"/>
                        </a:rPr>
                        <a:t>X.Y</a:t>
                      </a:r>
                      <a:r>
                        <a:rPr lang="en-US" sz="1400" i="0" baseline="0" dirty="0"/>
                        <a:t> does not contain field 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a</a:t>
                      </a:r>
                      <a:endParaRPr lang="cs-CZ" sz="1400" i="0" kern="1200" baseline="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cs-CZ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No – </a:t>
                      </a:r>
                      <a:r>
                        <a:rPr lang="en-US" sz="1400" i="0" kern="1200" baseline="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X.Y.a</a:t>
                      </a:r>
                      <a:r>
                        <a:rPr lang="en-US" sz="1400" i="0" baseline="0" dirty="0"/>
                        <a:t> is not accessible to 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X.Y</a:t>
                      </a:r>
                      <a:r>
                        <a:rPr lang="en-US" sz="1400" i="0" baseline="0" dirty="0"/>
                        <a:t> members</a:t>
                      </a:r>
                      <a:endParaRPr lang="cs-CZ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cs-CZ" sz="1400" dirty="0"/>
                        <a:t>C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  <a:endParaRPr lang="cs-CZ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Zaoblený obdélník 1"/>
          <p:cNvSpPr/>
          <p:nvPr/>
        </p:nvSpPr>
        <p:spPr>
          <a:xfrm>
            <a:off x="3707904" y="1628800"/>
            <a:ext cx="5040560" cy="3384376"/>
          </a:xfrm>
          <a:prstGeom prst="roundRect">
            <a:avLst>
              <a:gd name="adj" fmla="val 943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latin typeface="Consolas" pitchFamily="49" charset="0"/>
                <a:cs typeface="Consolas" pitchFamily="49" charset="0"/>
              </a:rPr>
              <a:t>private x</a:t>
            </a:r>
            <a:r>
              <a:rPr lang="en-US" dirty="0"/>
              <a:t> </a:t>
            </a:r>
            <a:r>
              <a:rPr lang="en-US" b="1" dirty="0"/>
              <a:t>→</a:t>
            </a:r>
            <a:r>
              <a:rPr lang="en-US" dirty="0"/>
              <a:t> 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/>
              <a:t> is visible to every member of class 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X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/>
              <a:t>↓</a:t>
            </a:r>
          </a:p>
          <a:p>
            <a:endParaRPr lang="en-US" b="1" dirty="0"/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X.Y</a:t>
            </a:r>
            <a:r>
              <a:rPr lang="en-US" dirty="0">
                <a:cs typeface="Consolas" pitchFamily="49" charset="0"/>
              </a:rPr>
              <a:t> </a:t>
            </a:r>
            <a:r>
              <a:rPr lang="en-US" dirty="0"/>
              <a:t>is member of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X </a:t>
            </a:r>
            <a:r>
              <a:rPr lang="en-US" b="1" dirty="0"/>
              <a:t>→</a:t>
            </a:r>
            <a:r>
              <a:rPr lang="en-US" dirty="0"/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X.x</a:t>
            </a:r>
            <a:r>
              <a:rPr lang="en-US" dirty="0"/>
              <a:t> is visible to class 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X.Y</a:t>
            </a:r>
          </a:p>
          <a:p>
            <a:endParaRPr lang="en-US" dirty="0"/>
          </a:p>
          <a:p>
            <a:r>
              <a:rPr lang="en-US" b="1" dirty="0"/>
              <a:t>and </a:t>
            </a:r>
          </a:p>
          <a:p>
            <a:endParaRPr lang="en-US" b="1" dirty="0"/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X.Y.x</a:t>
            </a:r>
            <a:r>
              <a:rPr lang="en-US" dirty="0"/>
              <a:t> is inherited 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X.x</a:t>
            </a:r>
            <a:r>
              <a:rPr lang="en-US" dirty="0"/>
              <a:t> </a:t>
            </a:r>
            <a:r>
              <a:rPr lang="en-US" b="1" dirty="0"/>
              <a:t>→</a:t>
            </a:r>
            <a:r>
              <a:rPr lang="en-US" dirty="0"/>
              <a:t> 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X.Y.x</a:t>
            </a:r>
            <a:r>
              <a:rPr lang="en-US" b="1" dirty="0"/>
              <a:t> is visible to 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X.Y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301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971550" y="3835400"/>
            <a:ext cx="76327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>
                <a:solidFill>
                  <a:schemeClr val="accent2"/>
                </a:solidFill>
              </a:rPr>
              <a:t>interface</a:t>
            </a:r>
            <a:r>
              <a:rPr lang="en-US"/>
              <a:t> </a:t>
            </a:r>
            <a:r>
              <a:rPr lang="en-US" b="1"/>
              <a:t>IEnumerator</a:t>
            </a:r>
            <a:r>
              <a:rPr lang="en-US"/>
              <a:t> {</a:t>
            </a:r>
          </a:p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object</a:t>
            </a:r>
            <a:r>
              <a:rPr lang="en-US"/>
              <a:t> </a:t>
            </a:r>
            <a:r>
              <a:rPr lang="en-US" b="1"/>
              <a:t>Current</a:t>
            </a:r>
            <a:r>
              <a:rPr lang="en-US"/>
              <a:t> {</a:t>
            </a:r>
            <a:r>
              <a:rPr lang="en-US">
                <a:solidFill>
                  <a:schemeClr val="accent2"/>
                </a:solidFill>
              </a:rPr>
              <a:t>get</a:t>
            </a:r>
            <a:r>
              <a:rPr lang="en-US"/>
              <a:t>;}</a:t>
            </a:r>
          </a:p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bool</a:t>
            </a:r>
            <a:r>
              <a:rPr lang="en-US"/>
              <a:t> </a:t>
            </a:r>
            <a:r>
              <a:rPr lang="en-US" b="1"/>
              <a:t>MoveNext</a:t>
            </a:r>
            <a:r>
              <a:rPr lang="en-US"/>
              <a:t>();</a:t>
            </a:r>
          </a:p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void</a:t>
            </a:r>
            <a:r>
              <a:rPr lang="en-US"/>
              <a:t> </a:t>
            </a:r>
            <a:r>
              <a:rPr lang="en-US" b="1"/>
              <a:t>Reset</a:t>
            </a:r>
            <a:r>
              <a:rPr lang="en-US"/>
              <a:t>();</a:t>
            </a:r>
          </a:p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/>
              <a:t>}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IEnumerable and IEnumerator (1)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r>
              <a:rPr lang="en-US" sz="2000" dirty="0"/>
              <a:t>Anything which is enumerable is represented by interface </a:t>
            </a:r>
            <a:r>
              <a:rPr lang="en-US" sz="2000" dirty="0" err="1"/>
              <a:t>IEnumerable</a:t>
            </a: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r>
              <a:rPr lang="en-US" sz="2000" dirty="0" err="1"/>
              <a:t>IEnumerator</a:t>
            </a:r>
            <a:r>
              <a:rPr lang="en-US" sz="2000" dirty="0"/>
              <a:t> realizes an iterator</a:t>
            </a:r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r>
              <a:rPr lang="en-US" sz="2000" dirty="0"/>
              <a:t>Also generic versions </a:t>
            </a:r>
            <a:r>
              <a:rPr lang="en-US" sz="2000" dirty="0" err="1"/>
              <a:t>IEnumerable</a:t>
            </a:r>
            <a:r>
              <a:rPr lang="en-US" sz="2000" dirty="0"/>
              <a:t>&lt;out T&gt; and </a:t>
            </a:r>
            <a:r>
              <a:rPr lang="en-US" sz="2000" dirty="0" err="1"/>
              <a:t>IEnumerator</a:t>
            </a:r>
            <a:r>
              <a:rPr lang="en-US" sz="2000" dirty="0"/>
              <a:t>&lt;out T&gt;</a:t>
            </a:r>
          </a:p>
          <a:p>
            <a:pPr>
              <a:lnSpc>
                <a:spcPct val="90000"/>
              </a:lnSpc>
              <a:tabLst>
                <a:tab pos="4398963" algn="l"/>
              </a:tabLst>
            </a:pPr>
            <a:r>
              <a:rPr lang="en-US" sz="2000" dirty="0"/>
              <a:t>Enumerator should throw an </a:t>
            </a:r>
            <a:r>
              <a:rPr lang="en-US" sz="2000" b="1" dirty="0" err="1"/>
              <a:t>InvalidOperationException</a:t>
            </a:r>
            <a:r>
              <a:rPr lang="en-US" sz="2000" dirty="0"/>
              <a:t> on concurrent modification!</a:t>
            </a:r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900113" y="2049463"/>
            <a:ext cx="7632700" cy="93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>
                <a:solidFill>
                  <a:schemeClr val="accent2"/>
                </a:solidFill>
              </a:rPr>
              <a:t>interface</a:t>
            </a:r>
            <a:r>
              <a:rPr lang="en-US"/>
              <a:t> </a:t>
            </a:r>
            <a:r>
              <a:rPr lang="en-US" b="1"/>
              <a:t>IEnumerable</a:t>
            </a:r>
            <a:r>
              <a:rPr lang="en-US"/>
              <a:t> {</a:t>
            </a:r>
          </a:p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/>
              <a:t>   	IEnumerator </a:t>
            </a:r>
            <a:r>
              <a:rPr lang="en-US" b="1"/>
              <a:t>GetEnumerator</a:t>
            </a:r>
            <a:r>
              <a:rPr lang="en-US"/>
              <a:t>(); </a:t>
            </a:r>
          </a:p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/>
              <a:t>}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01738" y="2379663"/>
            <a:ext cx="1439862" cy="1454150"/>
            <a:chOff x="1111" y="1570"/>
            <a:chExt cx="907" cy="908"/>
          </a:xfrm>
        </p:grpSpPr>
        <p:sp>
          <p:nvSpPr>
            <p:cNvPr id="33799" name="Line 8"/>
            <p:cNvSpPr>
              <a:spLocks noChangeShapeType="1"/>
            </p:cNvSpPr>
            <p:nvPr/>
          </p:nvSpPr>
          <p:spPr bwMode="auto">
            <a:xfrm>
              <a:off x="1565" y="1752"/>
              <a:ext cx="0" cy="72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00" name="Rectangle 9"/>
            <p:cNvSpPr>
              <a:spLocks noChangeArrowheads="1"/>
            </p:cNvSpPr>
            <p:nvPr/>
          </p:nvSpPr>
          <p:spPr bwMode="auto">
            <a:xfrm>
              <a:off x="1111" y="1570"/>
              <a:ext cx="907" cy="182"/>
            </a:xfrm>
            <a:prstGeom prst="rect">
              <a:avLst/>
            </a:prstGeom>
            <a:solidFill>
              <a:srgbClr val="CC0000">
                <a:alpha val="16078"/>
              </a:srgbClr>
            </a:solidFill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071806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/>
      <p:bldP spid="125957" grpId="0" build="p" autoUpdateAnimBg="0"/>
      <p:bldP spid="1259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IEnumerable</a:t>
            </a:r>
            <a:r>
              <a:rPr lang="en-US" dirty="0"/>
              <a:t> and </a:t>
            </a:r>
            <a:r>
              <a:rPr lang="en-US" dirty="0" err="1"/>
              <a:t>IEnumerator</a:t>
            </a:r>
            <a:endParaRPr lang="cs-CZ" dirty="0"/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following statement: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3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b="1" dirty="0">
                <a:cs typeface="Times New Roman" pitchFamily="18" charset="0"/>
              </a:rPr>
              <a:t>foreach</a:t>
            </a:r>
            <a:r>
              <a:rPr lang="en-US" sz="1300" dirty="0">
                <a:cs typeface="Times New Roman" pitchFamily="18" charset="0"/>
              </a:rPr>
              <a:t> </a:t>
            </a:r>
            <a:r>
              <a:rPr lang="en-US" sz="1300" b="1" dirty="0">
                <a:cs typeface="Times New Roman" pitchFamily="18" charset="0"/>
              </a:rPr>
              <a:t>(</a:t>
            </a:r>
            <a:r>
              <a:rPr lang="en-US" sz="1300" i="1" dirty="0" err="1">
                <a:cs typeface="Times New Roman" pitchFamily="18" charset="0"/>
              </a:rPr>
              <a:t>ElementType</a:t>
            </a:r>
            <a:r>
              <a:rPr lang="en-US" sz="1300" dirty="0">
                <a:cs typeface="Times New Roman" pitchFamily="18" charset="0"/>
              </a:rPr>
              <a:t> </a:t>
            </a:r>
            <a:r>
              <a:rPr lang="en-US" sz="1300" i="1" dirty="0">
                <a:cs typeface="Times New Roman" pitchFamily="18" charset="0"/>
              </a:rPr>
              <a:t>element</a:t>
            </a:r>
            <a:r>
              <a:rPr lang="en-US" sz="1300" dirty="0">
                <a:cs typeface="Times New Roman" pitchFamily="18" charset="0"/>
              </a:rPr>
              <a:t> </a:t>
            </a:r>
            <a:r>
              <a:rPr lang="en-US" sz="1300" b="1" dirty="0">
                <a:cs typeface="Times New Roman" pitchFamily="18" charset="0"/>
              </a:rPr>
              <a:t>in</a:t>
            </a:r>
            <a:r>
              <a:rPr lang="en-US" sz="1300" dirty="0">
                <a:cs typeface="Times New Roman" pitchFamily="18" charset="0"/>
              </a:rPr>
              <a:t> </a:t>
            </a:r>
            <a:r>
              <a:rPr lang="en-US" sz="1300" i="1" dirty="0">
                <a:cs typeface="Times New Roman" pitchFamily="18" charset="0"/>
              </a:rPr>
              <a:t>collection</a:t>
            </a:r>
            <a:r>
              <a:rPr lang="en-US" sz="1300" b="1" dirty="0">
                <a:cs typeface="Times New Roman" pitchFamily="18" charset="0"/>
              </a:rPr>
              <a:t>)</a:t>
            </a:r>
            <a:r>
              <a:rPr lang="en-US" sz="1300" dirty="0">
                <a:cs typeface="Times New Roman" pitchFamily="18" charset="0"/>
              </a:rPr>
              <a:t> </a:t>
            </a:r>
            <a:r>
              <a:rPr lang="en-US" sz="1300" i="1" dirty="0">
                <a:cs typeface="Times New Roman" pitchFamily="18" charset="0"/>
              </a:rPr>
              <a:t>statement;</a:t>
            </a:r>
            <a:r>
              <a:rPr lang="cs-CZ" sz="2000" dirty="0"/>
              <a:t> 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is translated into: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 err="1">
                <a:cs typeface="Times New Roman" pitchFamily="18" charset="0"/>
              </a:rPr>
              <a:t>IEnumerator</a:t>
            </a:r>
            <a:r>
              <a:rPr lang="en-US" sz="1300" dirty="0">
                <a:cs typeface="Times New Roman" pitchFamily="18" charset="0"/>
              </a:rPr>
              <a:t> enumerator = ((</a:t>
            </a:r>
            <a:r>
              <a:rPr lang="en-US" sz="1300" dirty="0" err="1">
                <a:cs typeface="Times New Roman" pitchFamily="18" charset="0"/>
              </a:rPr>
              <a:t>IEnumerable</a:t>
            </a:r>
            <a:r>
              <a:rPr lang="en-US" sz="1300" dirty="0">
                <a:cs typeface="Times New Roman" pitchFamily="18" charset="0"/>
              </a:rPr>
              <a:t>) </a:t>
            </a:r>
            <a:r>
              <a:rPr lang="en-US" sz="1300" i="1" dirty="0">
                <a:cs typeface="Times New Roman" pitchFamily="18" charset="0"/>
              </a:rPr>
              <a:t>collection</a:t>
            </a:r>
            <a:r>
              <a:rPr lang="en-US" sz="1300" dirty="0">
                <a:solidFill>
                  <a:srgbClr val="FF0000"/>
                </a:solidFill>
                <a:cs typeface="Times New Roman" pitchFamily="18" charset="0"/>
              </a:rPr>
              <a:t>).</a:t>
            </a:r>
            <a:r>
              <a:rPr lang="en-US" sz="1300" dirty="0" err="1">
                <a:solidFill>
                  <a:srgbClr val="FF0000"/>
                </a:solidFill>
                <a:cs typeface="Times New Roman" pitchFamily="18" charset="0"/>
              </a:rPr>
              <a:t>GetEnumerator</a:t>
            </a:r>
            <a:r>
              <a:rPr lang="en-US" sz="1300" dirty="0">
                <a:solidFill>
                  <a:srgbClr val="FF0000"/>
                </a:solidFill>
                <a:cs typeface="Times New Roman" pitchFamily="18" charset="0"/>
              </a:rPr>
              <a:t>()</a:t>
            </a:r>
            <a:r>
              <a:rPr lang="en-US" sz="1300" dirty="0"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try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</a:t>
            </a:r>
            <a:r>
              <a:rPr lang="en-US" sz="1300" i="1" dirty="0" err="1">
                <a:cs typeface="Times New Roman" pitchFamily="18" charset="0"/>
              </a:rPr>
              <a:t>ElementType</a:t>
            </a:r>
            <a:r>
              <a:rPr lang="en-US" sz="1300" i="1" dirty="0">
                <a:cs typeface="Times New Roman" pitchFamily="18" charset="0"/>
              </a:rPr>
              <a:t> element</a:t>
            </a:r>
            <a:r>
              <a:rPr lang="en-US" sz="1300" dirty="0"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</a:t>
            </a:r>
            <a:r>
              <a:rPr lang="en-US" sz="1300" b="1" dirty="0">
                <a:cs typeface="Times New Roman" pitchFamily="18" charset="0"/>
              </a:rPr>
              <a:t>while (</a:t>
            </a:r>
            <a:r>
              <a:rPr lang="en-US" sz="1300" dirty="0" err="1">
                <a:cs typeface="Times New Roman" pitchFamily="18" charset="0"/>
              </a:rPr>
              <a:t>enumerator.MoveNext</a:t>
            </a:r>
            <a:r>
              <a:rPr lang="en-US" sz="1300" dirty="0">
                <a:cs typeface="Times New Roman" pitchFamily="18" charset="0"/>
              </a:rPr>
              <a:t>()</a:t>
            </a:r>
            <a:r>
              <a:rPr lang="en-US" sz="1300" b="1" dirty="0">
                <a:cs typeface="Times New Roman" pitchFamily="18" charset="0"/>
              </a:rPr>
              <a:t>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	</a:t>
            </a:r>
            <a:r>
              <a:rPr lang="en-US" sz="1300" i="1" dirty="0">
                <a:cs typeface="Times New Roman" pitchFamily="18" charset="0"/>
              </a:rPr>
              <a:t>element</a:t>
            </a:r>
            <a:r>
              <a:rPr lang="en-US" sz="1300" dirty="0">
                <a:cs typeface="Times New Roman" pitchFamily="18" charset="0"/>
              </a:rPr>
              <a:t> = </a:t>
            </a:r>
            <a:r>
              <a:rPr lang="en-US" sz="1300" dirty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US" sz="1300" i="1" dirty="0" err="1">
                <a:solidFill>
                  <a:srgbClr val="FF0000"/>
                </a:solidFill>
                <a:cs typeface="Times New Roman" pitchFamily="18" charset="0"/>
              </a:rPr>
              <a:t>ElementType</a:t>
            </a:r>
            <a:r>
              <a:rPr lang="en-US" sz="1300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US" sz="1300" dirty="0">
                <a:cs typeface="Times New Roman" pitchFamily="18" charset="0"/>
              </a:rPr>
              <a:t> </a:t>
            </a:r>
            <a:r>
              <a:rPr lang="en-US" sz="1300" dirty="0" err="1">
                <a:cs typeface="Times New Roman" pitchFamily="18" charset="0"/>
              </a:rPr>
              <a:t>enumerator.Current</a:t>
            </a:r>
            <a:r>
              <a:rPr lang="en-US" sz="1300" dirty="0"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	</a:t>
            </a:r>
            <a:r>
              <a:rPr lang="en-US" sz="1300" i="1" dirty="0">
                <a:cs typeface="Times New Roman" pitchFamily="18" charset="0"/>
              </a:rPr>
              <a:t>statement</a:t>
            </a:r>
            <a:r>
              <a:rPr lang="en-US" sz="1300" dirty="0"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</a:t>
            </a:r>
            <a:r>
              <a:rPr lang="en-US" sz="1300" b="1" dirty="0">
                <a:cs typeface="Times New Roman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} finally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</a:t>
            </a:r>
            <a:r>
              <a:rPr lang="en-US" sz="1300" dirty="0" err="1">
                <a:cs typeface="Times New Roman" pitchFamily="18" charset="0"/>
              </a:rPr>
              <a:t>IDisposable</a:t>
            </a:r>
            <a:r>
              <a:rPr lang="en-US" sz="1300" dirty="0">
                <a:cs typeface="Times New Roman" pitchFamily="18" charset="0"/>
              </a:rPr>
              <a:t> disposable = enumerator as </a:t>
            </a:r>
            <a:r>
              <a:rPr lang="en-US" sz="1300" dirty="0" err="1">
                <a:cs typeface="Times New Roman" pitchFamily="18" charset="0"/>
              </a:rPr>
              <a:t>IDisposable</a:t>
            </a:r>
            <a:r>
              <a:rPr lang="en-US" sz="1300" dirty="0"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if (disposable != null) </a:t>
            </a:r>
            <a:r>
              <a:rPr lang="en-US" sz="1300" dirty="0" err="1">
                <a:cs typeface="Times New Roman" pitchFamily="18" charset="0"/>
              </a:rPr>
              <a:t>disposable.Dispose</a:t>
            </a:r>
            <a:r>
              <a:rPr lang="en-US" sz="1300" dirty="0">
                <a:cs typeface="Times New Roman" pitchFamily="18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2623509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/>
              <a:t>IEnumerable</a:t>
            </a:r>
            <a:r>
              <a:rPr lang="en-US" dirty="0"/>
              <a:t> and </a:t>
            </a:r>
            <a:r>
              <a:rPr lang="en-US" dirty="0" err="1"/>
              <a:t>IEnumerator</a:t>
            </a:r>
            <a:r>
              <a:rPr lang="en-US" dirty="0"/>
              <a:t> (optimized)</a:t>
            </a:r>
            <a:endParaRPr lang="cs-CZ" dirty="0"/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following statement: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3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b="1" dirty="0" err="1">
                <a:cs typeface="Times New Roman" pitchFamily="18" charset="0"/>
              </a:rPr>
              <a:t>foreach</a:t>
            </a:r>
            <a:r>
              <a:rPr lang="en-US" sz="1300" dirty="0">
                <a:cs typeface="Times New Roman" pitchFamily="18" charset="0"/>
              </a:rPr>
              <a:t> </a:t>
            </a:r>
            <a:r>
              <a:rPr lang="en-US" sz="1300" b="1" dirty="0">
                <a:cs typeface="Times New Roman" pitchFamily="18" charset="0"/>
              </a:rPr>
              <a:t>(</a:t>
            </a:r>
            <a:r>
              <a:rPr lang="en-US" sz="1300" i="1" dirty="0" err="1">
                <a:cs typeface="Times New Roman" pitchFamily="18" charset="0"/>
              </a:rPr>
              <a:t>ElementType</a:t>
            </a:r>
            <a:r>
              <a:rPr lang="en-US" sz="1300" dirty="0">
                <a:cs typeface="Times New Roman" pitchFamily="18" charset="0"/>
              </a:rPr>
              <a:t> </a:t>
            </a:r>
            <a:r>
              <a:rPr lang="en-US" sz="1300" i="1" dirty="0">
                <a:cs typeface="Times New Roman" pitchFamily="18" charset="0"/>
              </a:rPr>
              <a:t>element</a:t>
            </a:r>
            <a:r>
              <a:rPr lang="en-US" sz="1300" dirty="0">
                <a:cs typeface="Times New Roman" pitchFamily="18" charset="0"/>
              </a:rPr>
              <a:t> </a:t>
            </a:r>
            <a:r>
              <a:rPr lang="en-US" sz="1300" b="1" dirty="0">
                <a:cs typeface="Times New Roman" pitchFamily="18" charset="0"/>
              </a:rPr>
              <a:t>in</a:t>
            </a:r>
            <a:r>
              <a:rPr lang="en-US" sz="1300" dirty="0">
                <a:cs typeface="Times New Roman" pitchFamily="18" charset="0"/>
              </a:rPr>
              <a:t> </a:t>
            </a:r>
            <a:r>
              <a:rPr lang="en-US" sz="1300" i="1" dirty="0">
                <a:cs typeface="Times New Roman" pitchFamily="18" charset="0"/>
              </a:rPr>
              <a:t>collection</a:t>
            </a:r>
            <a:r>
              <a:rPr lang="en-US" sz="1300" b="1" dirty="0">
                <a:cs typeface="Times New Roman" pitchFamily="18" charset="0"/>
              </a:rPr>
              <a:t>)</a:t>
            </a:r>
            <a:r>
              <a:rPr lang="en-US" sz="1300" dirty="0">
                <a:cs typeface="Times New Roman" pitchFamily="18" charset="0"/>
              </a:rPr>
              <a:t> </a:t>
            </a:r>
            <a:r>
              <a:rPr lang="en-US" sz="1300" i="1" dirty="0">
                <a:cs typeface="Times New Roman" pitchFamily="18" charset="0"/>
              </a:rPr>
              <a:t>statement;</a:t>
            </a:r>
            <a:r>
              <a:rPr lang="cs-CZ" sz="2000" dirty="0"/>
              <a:t> 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is translated into: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b="1" dirty="0" err="1">
                <a:solidFill>
                  <a:srgbClr val="FF0000"/>
                </a:solidFill>
                <a:cs typeface="Times New Roman" pitchFamily="18" charset="0"/>
              </a:rPr>
              <a:t>var</a:t>
            </a:r>
            <a:r>
              <a:rPr lang="en-US" sz="1300" dirty="0">
                <a:cs typeface="Times New Roman" pitchFamily="18" charset="0"/>
              </a:rPr>
              <a:t> enumerator = </a:t>
            </a:r>
            <a:r>
              <a:rPr lang="en-US" sz="1300" i="1" dirty="0" err="1">
                <a:cs typeface="Times New Roman" pitchFamily="18" charset="0"/>
              </a:rPr>
              <a:t>collection</a:t>
            </a:r>
            <a:r>
              <a:rPr lang="en-US" sz="1300" dirty="0" err="1">
                <a:solidFill>
                  <a:srgbClr val="FF0000"/>
                </a:solidFill>
                <a:cs typeface="Times New Roman" pitchFamily="18" charset="0"/>
              </a:rPr>
              <a:t>.GetEnumerator</a:t>
            </a:r>
            <a:r>
              <a:rPr lang="en-US" sz="1300" dirty="0">
                <a:solidFill>
                  <a:srgbClr val="FF0000"/>
                </a:solidFill>
                <a:cs typeface="Times New Roman" pitchFamily="18" charset="0"/>
              </a:rPr>
              <a:t>()</a:t>
            </a:r>
            <a:r>
              <a:rPr lang="en-US" sz="1300" dirty="0"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try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</a:t>
            </a:r>
            <a:r>
              <a:rPr lang="en-US" sz="1300" i="1" dirty="0" err="1">
                <a:cs typeface="Times New Roman" pitchFamily="18" charset="0"/>
              </a:rPr>
              <a:t>ElementType</a:t>
            </a:r>
            <a:r>
              <a:rPr lang="en-US" sz="1300" i="1" dirty="0">
                <a:cs typeface="Times New Roman" pitchFamily="18" charset="0"/>
              </a:rPr>
              <a:t> element</a:t>
            </a:r>
            <a:r>
              <a:rPr lang="en-US" sz="1300" dirty="0"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</a:t>
            </a:r>
            <a:r>
              <a:rPr lang="en-US" sz="1300" b="1" dirty="0">
                <a:cs typeface="Times New Roman" pitchFamily="18" charset="0"/>
              </a:rPr>
              <a:t>while (</a:t>
            </a:r>
            <a:r>
              <a:rPr lang="en-US" sz="1300" dirty="0" err="1">
                <a:cs typeface="Times New Roman" pitchFamily="18" charset="0"/>
              </a:rPr>
              <a:t>enumerator.MoveNext</a:t>
            </a:r>
            <a:r>
              <a:rPr lang="en-US" sz="1300" dirty="0">
                <a:cs typeface="Times New Roman" pitchFamily="18" charset="0"/>
              </a:rPr>
              <a:t>()</a:t>
            </a:r>
            <a:r>
              <a:rPr lang="en-US" sz="1300" b="1" dirty="0">
                <a:cs typeface="Times New Roman" pitchFamily="18" charset="0"/>
              </a:rPr>
              <a:t>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	</a:t>
            </a:r>
            <a:r>
              <a:rPr lang="en-US" sz="1300" i="1" dirty="0">
                <a:cs typeface="Times New Roman" pitchFamily="18" charset="0"/>
              </a:rPr>
              <a:t>element</a:t>
            </a:r>
            <a:r>
              <a:rPr lang="en-US" sz="1300" dirty="0">
                <a:cs typeface="Times New Roman" pitchFamily="18" charset="0"/>
              </a:rPr>
              <a:t> = </a:t>
            </a:r>
            <a:r>
              <a:rPr lang="en-US" sz="1300" dirty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US" sz="1300" i="1" dirty="0" err="1">
                <a:solidFill>
                  <a:srgbClr val="FF0000"/>
                </a:solidFill>
                <a:cs typeface="Times New Roman" pitchFamily="18" charset="0"/>
              </a:rPr>
              <a:t>ElementType</a:t>
            </a:r>
            <a:r>
              <a:rPr lang="en-US" sz="1300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US" sz="1300" dirty="0">
                <a:cs typeface="Times New Roman" pitchFamily="18" charset="0"/>
              </a:rPr>
              <a:t> </a:t>
            </a:r>
            <a:r>
              <a:rPr lang="en-US" sz="1300" dirty="0" err="1">
                <a:cs typeface="Times New Roman" pitchFamily="18" charset="0"/>
              </a:rPr>
              <a:t>enumerator.Current</a:t>
            </a:r>
            <a:r>
              <a:rPr lang="en-US" sz="1300" dirty="0"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	</a:t>
            </a:r>
            <a:r>
              <a:rPr lang="en-US" sz="1300" i="1" dirty="0">
                <a:cs typeface="Times New Roman" pitchFamily="18" charset="0"/>
              </a:rPr>
              <a:t>statement</a:t>
            </a:r>
            <a:r>
              <a:rPr lang="en-US" sz="1300" dirty="0"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</a:t>
            </a:r>
            <a:r>
              <a:rPr lang="en-US" sz="1300" b="1" dirty="0">
                <a:cs typeface="Times New Roman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} finally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</a:t>
            </a:r>
            <a:r>
              <a:rPr lang="en-US" sz="1300" dirty="0" err="1">
                <a:cs typeface="Times New Roman" pitchFamily="18" charset="0"/>
              </a:rPr>
              <a:t>IDisposable</a:t>
            </a:r>
            <a:r>
              <a:rPr lang="en-US" sz="1300" dirty="0">
                <a:cs typeface="Times New Roman" pitchFamily="18" charset="0"/>
              </a:rPr>
              <a:t> disposable = enumerator as </a:t>
            </a:r>
            <a:r>
              <a:rPr lang="en-US" sz="1300" dirty="0" err="1">
                <a:cs typeface="Times New Roman" pitchFamily="18" charset="0"/>
              </a:rPr>
              <a:t>IDisposable</a:t>
            </a:r>
            <a:r>
              <a:rPr lang="en-US" sz="1300" dirty="0"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	if (disposable != null) </a:t>
            </a:r>
            <a:r>
              <a:rPr lang="en-US" sz="1300" dirty="0" err="1">
                <a:cs typeface="Times New Roman" pitchFamily="18" charset="0"/>
              </a:rPr>
              <a:t>disposable.Dispose</a:t>
            </a:r>
            <a:r>
              <a:rPr lang="en-US" sz="1300" dirty="0">
                <a:cs typeface="Times New Roman" pitchFamily="18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300" dirty="0">
                <a:cs typeface="Times New Roman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4033356875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40376</TotalTime>
  <Words>686</Words>
  <Application>Microsoft Office PowerPoint</Application>
  <PresentationFormat>Předvádění na obrazovce (4:3)</PresentationFormat>
  <Paragraphs>148</Paragraphs>
  <Slides>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Consolas</vt:lpstr>
      <vt:lpstr>Courier New</vt:lpstr>
      <vt:lpstr>Times New Roman</vt:lpstr>
      <vt:lpstr>Verdana</vt:lpstr>
      <vt:lpstr>Wingdings</vt:lpstr>
      <vt:lpstr>D3S template</vt:lpstr>
      <vt:lpstr>Advanced C# Programming 6th Lecture</vt:lpstr>
      <vt:lpstr>Can class Y access its field a?</vt:lpstr>
      <vt:lpstr>Can class X.Y access its field a?</vt:lpstr>
      <vt:lpstr>Can class X.Y access its field a?</vt:lpstr>
      <vt:lpstr>IEnumerable and IEnumerator (1)</vt:lpstr>
      <vt:lpstr>IEnumerable and IEnumerator</vt:lpstr>
      <vt:lpstr>IEnumerable and IEnumerator (optimized)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245</cp:revision>
  <dcterms:created xsi:type="dcterms:W3CDTF">2006-10-10T18:27:24Z</dcterms:created>
  <dcterms:modified xsi:type="dcterms:W3CDTF">2024-04-21T17:34:05Z</dcterms:modified>
</cp:coreProperties>
</file>