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6"/>
  </p:notesMasterIdLst>
  <p:sldIdLst>
    <p:sldId id="256" r:id="rId2"/>
    <p:sldId id="554" r:id="rId3"/>
    <p:sldId id="563" r:id="rId4"/>
    <p:sldId id="564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E0FC7C-3066-4829-9211-10034E5B4755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8025"/>
            <a:ext cx="4532312" cy="339883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9588"/>
            <a:ext cx="5027613" cy="4105275"/>
          </a:xfrm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cs-CZ" sz="2800" dirty="0"/>
              <a:t>8</a:t>
            </a:r>
            <a:r>
              <a:rPr lang="cs-CZ" sz="2800" baseline="30000" dirty="0"/>
              <a:t>th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Reflection Class Hierarchy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36600" y="1436688"/>
            <a:ext cx="1044575" cy="465137"/>
            <a:chOff x="464" y="905"/>
            <a:chExt cx="658" cy="293"/>
          </a:xfrm>
        </p:grpSpPr>
        <p:sp>
          <p:nvSpPr>
            <p:cNvPr id="22595" name="Rectangle 4"/>
            <p:cNvSpPr>
              <a:spLocks noChangeArrowheads="1"/>
            </p:cNvSpPr>
            <p:nvPr/>
          </p:nvSpPr>
          <p:spPr bwMode="auto">
            <a:xfrm>
              <a:off x="464" y="905"/>
              <a:ext cx="658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96" name="Text Box 5"/>
            <p:cNvSpPr txBox="1">
              <a:spLocks noChangeArrowheads="1"/>
            </p:cNvSpPr>
            <p:nvPr/>
          </p:nvSpPr>
          <p:spPr bwMode="auto">
            <a:xfrm>
              <a:off x="534" y="981"/>
              <a:ext cx="51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e-AT" sz="1600">
                  <a:latin typeface="Times New Roman" pitchFamily="18" charset="0"/>
                </a:rPr>
                <a:t>Assembly</a:t>
              </a:r>
            </a:p>
          </p:txBody>
        </p:sp>
      </p:grp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2590800" y="3627438"/>
            <a:ext cx="1524000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2701925" y="3748088"/>
            <a:ext cx="758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FieldInfo</a:t>
            </a:r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2590800" y="4178300"/>
            <a:ext cx="1524000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2701925" y="4298950"/>
            <a:ext cx="973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MethodInfo</a:t>
            </a:r>
          </a:p>
        </p:txBody>
      </p:sp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2590800" y="4745038"/>
            <a:ext cx="1524000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2701925" y="4865688"/>
            <a:ext cx="1301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ConstructorInfo</a:t>
            </a:r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2590800" y="5295900"/>
            <a:ext cx="1524000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9" name="Text Box 14"/>
          <p:cNvSpPr txBox="1">
            <a:spLocks noChangeArrowheads="1"/>
          </p:cNvSpPr>
          <p:nvPr/>
        </p:nvSpPr>
        <p:spPr bwMode="auto">
          <a:xfrm>
            <a:off x="2701925" y="5416550"/>
            <a:ext cx="1041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PropertyInfo</a:t>
            </a:r>
          </a:p>
        </p:txBody>
      </p:sp>
      <p:sp>
        <p:nvSpPr>
          <p:cNvPr id="22540" name="Rectangle 15"/>
          <p:cNvSpPr>
            <a:spLocks noChangeArrowheads="1"/>
          </p:cNvSpPr>
          <p:nvPr/>
        </p:nvSpPr>
        <p:spPr bwMode="auto">
          <a:xfrm>
            <a:off x="2590800" y="5846763"/>
            <a:ext cx="1524000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41" name="Text Box 16"/>
          <p:cNvSpPr txBox="1">
            <a:spLocks noChangeArrowheads="1"/>
          </p:cNvSpPr>
          <p:nvPr/>
        </p:nvSpPr>
        <p:spPr bwMode="auto">
          <a:xfrm>
            <a:off x="2701925" y="5967413"/>
            <a:ext cx="814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EventInfo</a:t>
            </a:r>
          </a:p>
        </p:txBody>
      </p:sp>
      <p:sp>
        <p:nvSpPr>
          <p:cNvPr id="22542" name="Line 17"/>
          <p:cNvSpPr>
            <a:spLocks noChangeShapeType="1"/>
          </p:cNvSpPr>
          <p:nvPr/>
        </p:nvSpPr>
        <p:spPr bwMode="auto">
          <a:xfrm>
            <a:off x="881063" y="3222625"/>
            <a:ext cx="0" cy="293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43" name="Text Box 18"/>
          <p:cNvSpPr txBox="1">
            <a:spLocks noChangeArrowheads="1"/>
          </p:cNvSpPr>
          <p:nvPr/>
        </p:nvSpPr>
        <p:spPr bwMode="auto">
          <a:xfrm>
            <a:off x="965200" y="4799013"/>
            <a:ext cx="147161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GetConstructors()</a:t>
            </a:r>
          </a:p>
        </p:txBody>
      </p:sp>
      <p:sp>
        <p:nvSpPr>
          <p:cNvPr id="22544" name="Line 19"/>
          <p:cNvSpPr>
            <a:spLocks noChangeShapeType="1"/>
          </p:cNvSpPr>
          <p:nvPr/>
        </p:nvSpPr>
        <p:spPr bwMode="auto">
          <a:xfrm>
            <a:off x="881063" y="5051425"/>
            <a:ext cx="1712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5" name="Text Box 20"/>
          <p:cNvSpPr txBox="1">
            <a:spLocks noChangeArrowheads="1"/>
          </p:cNvSpPr>
          <p:nvPr/>
        </p:nvSpPr>
        <p:spPr bwMode="auto">
          <a:xfrm>
            <a:off x="965200" y="5902325"/>
            <a:ext cx="9842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GetEvents()</a:t>
            </a:r>
          </a:p>
        </p:txBody>
      </p:sp>
      <p:sp>
        <p:nvSpPr>
          <p:cNvPr id="22546" name="Line 21"/>
          <p:cNvSpPr>
            <a:spLocks noChangeShapeType="1"/>
          </p:cNvSpPr>
          <p:nvPr/>
        </p:nvSpPr>
        <p:spPr bwMode="auto">
          <a:xfrm>
            <a:off x="881063" y="6154738"/>
            <a:ext cx="1712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7" name="Text Box 22"/>
          <p:cNvSpPr txBox="1">
            <a:spLocks noChangeArrowheads="1"/>
          </p:cNvSpPr>
          <p:nvPr/>
        </p:nvSpPr>
        <p:spPr bwMode="auto">
          <a:xfrm>
            <a:off x="965200" y="5351463"/>
            <a:ext cx="12573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GetProperties()</a:t>
            </a:r>
          </a:p>
        </p:txBody>
      </p:sp>
      <p:sp>
        <p:nvSpPr>
          <p:cNvPr id="22548" name="Line 23"/>
          <p:cNvSpPr>
            <a:spLocks noChangeShapeType="1"/>
          </p:cNvSpPr>
          <p:nvPr/>
        </p:nvSpPr>
        <p:spPr bwMode="auto">
          <a:xfrm>
            <a:off x="881063" y="5603875"/>
            <a:ext cx="1712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49" name="Text Box 24"/>
          <p:cNvSpPr txBox="1">
            <a:spLocks noChangeArrowheads="1"/>
          </p:cNvSpPr>
          <p:nvPr/>
        </p:nvSpPr>
        <p:spPr bwMode="auto">
          <a:xfrm>
            <a:off x="965200" y="4276725"/>
            <a:ext cx="1143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GetMethods()</a:t>
            </a:r>
          </a:p>
        </p:txBody>
      </p:sp>
      <p:sp>
        <p:nvSpPr>
          <p:cNvPr id="22550" name="Line 25"/>
          <p:cNvSpPr>
            <a:spLocks noChangeShapeType="1"/>
          </p:cNvSpPr>
          <p:nvPr/>
        </p:nvSpPr>
        <p:spPr bwMode="auto">
          <a:xfrm>
            <a:off x="881063" y="4529138"/>
            <a:ext cx="1712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51" name="Text Box 26"/>
          <p:cNvSpPr txBox="1">
            <a:spLocks noChangeArrowheads="1"/>
          </p:cNvSpPr>
          <p:nvPr/>
        </p:nvSpPr>
        <p:spPr bwMode="auto">
          <a:xfrm>
            <a:off x="965200" y="3709988"/>
            <a:ext cx="92868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GetFields()</a:t>
            </a:r>
          </a:p>
        </p:txBody>
      </p:sp>
      <p:sp>
        <p:nvSpPr>
          <p:cNvPr id="22552" name="Line 27"/>
          <p:cNvSpPr>
            <a:spLocks noChangeShapeType="1"/>
          </p:cNvSpPr>
          <p:nvPr/>
        </p:nvSpPr>
        <p:spPr bwMode="auto">
          <a:xfrm>
            <a:off x="881063" y="3962400"/>
            <a:ext cx="1712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553" name="Text Box 28"/>
          <p:cNvSpPr txBox="1">
            <a:spLocks noChangeArrowheads="1"/>
          </p:cNvSpPr>
          <p:nvPr/>
        </p:nvSpPr>
        <p:spPr bwMode="auto">
          <a:xfrm>
            <a:off x="2443163" y="373221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*</a:t>
            </a:r>
          </a:p>
        </p:txBody>
      </p:sp>
      <p:sp>
        <p:nvSpPr>
          <p:cNvPr id="22554" name="Text Box 29"/>
          <p:cNvSpPr txBox="1">
            <a:spLocks noChangeArrowheads="1"/>
          </p:cNvSpPr>
          <p:nvPr/>
        </p:nvSpPr>
        <p:spPr bwMode="auto">
          <a:xfrm>
            <a:off x="2443163" y="43116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*</a:t>
            </a:r>
          </a:p>
        </p:txBody>
      </p:sp>
      <p:sp>
        <p:nvSpPr>
          <p:cNvPr id="22555" name="Text Box 30"/>
          <p:cNvSpPr txBox="1">
            <a:spLocks noChangeArrowheads="1"/>
          </p:cNvSpPr>
          <p:nvPr/>
        </p:nvSpPr>
        <p:spPr bwMode="auto">
          <a:xfrm>
            <a:off x="2443163" y="480536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*</a:t>
            </a:r>
          </a:p>
        </p:txBody>
      </p:sp>
      <p:sp>
        <p:nvSpPr>
          <p:cNvPr id="22556" name="Text Box 31"/>
          <p:cNvSpPr txBox="1">
            <a:spLocks noChangeArrowheads="1"/>
          </p:cNvSpPr>
          <p:nvPr/>
        </p:nvSpPr>
        <p:spPr bwMode="auto">
          <a:xfrm>
            <a:off x="2443163" y="5370513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*</a:t>
            </a:r>
          </a:p>
        </p:txBody>
      </p:sp>
      <p:sp>
        <p:nvSpPr>
          <p:cNvPr id="22557" name="Text Box 32"/>
          <p:cNvSpPr txBox="1">
            <a:spLocks noChangeArrowheads="1"/>
          </p:cNvSpPr>
          <p:nvPr/>
        </p:nvSpPr>
        <p:spPr bwMode="auto">
          <a:xfrm>
            <a:off x="2443163" y="5921375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de-AT" sz="1600">
                <a:latin typeface="Times New Roman" pitchFamily="18" charset="0"/>
              </a:rPr>
              <a:t>*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117975" y="4427538"/>
            <a:ext cx="1830388" cy="565150"/>
            <a:chOff x="2594" y="2789"/>
            <a:chExt cx="1153" cy="356"/>
          </a:xfrm>
        </p:grpSpPr>
        <p:sp>
          <p:nvSpPr>
            <p:cNvPr id="22588" name="Line 34"/>
            <p:cNvSpPr>
              <a:spLocks noChangeShapeType="1"/>
            </p:cNvSpPr>
            <p:nvPr/>
          </p:nvSpPr>
          <p:spPr bwMode="auto">
            <a:xfrm>
              <a:off x="2594" y="2789"/>
              <a:ext cx="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89" name="Line 35"/>
            <p:cNvSpPr>
              <a:spLocks noChangeShapeType="1"/>
            </p:cNvSpPr>
            <p:nvPr/>
          </p:nvSpPr>
          <p:spPr bwMode="auto">
            <a:xfrm>
              <a:off x="2594" y="3145"/>
              <a:ext cx="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90" name="Line 36"/>
            <p:cNvSpPr>
              <a:spLocks noChangeShapeType="1"/>
            </p:cNvSpPr>
            <p:nvPr/>
          </p:nvSpPr>
          <p:spPr bwMode="auto">
            <a:xfrm flipV="1">
              <a:off x="2722" y="2789"/>
              <a:ext cx="0" cy="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91" name="Line 37"/>
            <p:cNvSpPr>
              <a:spLocks noChangeShapeType="1"/>
            </p:cNvSpPr>
            <p:nvPr/>
          </p:nvSpPr>
          <p:spPr bwMode="auto">
            <a:xfrm>
              <a:off x="2731" y="2962"/>
              <a:ext cx="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92" name="AutoShape 38"/>
            <p:cNvSpPr>
              <a:spLocks noChangeArrowheads="1"/>
            </p:cNvSpPr>
            <p:nvPr/>
          </p:nvSpPr>
          <p:spPr bwMode="auto">
            <a:xfrm rot="5400000">
              <a:off x="2872" y="2911"/>
              <a:ext cx="119" cy="11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93" name="Rectangle 39"/>
            <p:cNvSpPr>
              <a:spLocks noChangeArrowheads="1"/>
            </p:cNvSpPr>
            <p:nvPr/>
          </p:nvSpPr>
          <p:spPr bwMode="auto">
            <a:xfrm>
              <a:off x="2997" y="2825"/>
              <a:ext cx="750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94" name="Text Box 40"/>
            <p:cNvSpPr txBox="1">
              <a:spLocks noChangeArrowheads="1"/>
            </p:cNvSpPr>
            <p:nvPr/>
          </p:nvSpPr>
          <p:spPr bwMode="auto">
            <a:xfrm>
              <a:off x="3067" y="2901"/>
              <a:ext cx="64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e-AT" sz="1600">
                  <a:latin typeface="Times New Roman" pitchFamily="18" charset="0"/>
                </a:rPr>
                <a:t>MethodBase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4132263" y="3860800"/>
            <a:ext cx="3702050" cy="2206625"/>
            <a:chOff x="2603" y="2432"/>
            <a:chExt cx="2332" cy="1390"/>
          </a:xfrm>
        </p:grpSpPr>
        <p:sp>
          <p:nvSpPr>
            <p:cNvPr id="22579" name="Line 42"/>
            <p:cNvSpPr>
              <a:spLocks noChangeShapeType="1"/>
            </p:cNvSpPr>
            <p:nvPr/>
          </p:nvSpPr>
          <p:spPr bwMode="auto">
            <a:xfrm>
              <a:off x="2603" y="2432"/>
              <a:ext cx="13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80" name="Line 43"/>
            <p:cNvSpPr>
              <a:spLocks noChangeShapeType="1"/>
            </p:cNvSpPr>
            <p:nvPr/>
          </p:nvSpPr>
          <p:spPr bwMode="auto">
            <a:xfrm>
              <a:off x="2603" y="3474"/>
              <a:ext cx="13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81" name="Line 44"/>
            <p:cNvSpPr>
              <a:spLocks noChangeShapeType="1"/>
            </p:cNvSpPr>
            <p:nvPr/>
          </p:nvSpPr>
          <p:spPr bwMode="auto">
            <a:xfrm>
              <a:off x="2603" y="3822"/>
              <a:ext cx="13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82" name="Line 45"/>
            <p:cNvSpPr>
              <a:spLocks noChangeShapeType="1"/>
            </p:cNvSpPr>
            <p:nvPr/>
          </p:nvSpPr>
          <p:spPr bwMode="auto">
            <a:xfrm flipV="1">
              <a:off x="3911" y="2432"/>
              <a:ext cx="0" cy="13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83" name="Line 46"/>
            <p:cNvSpPr>
              <a:spLocks noChangeShapeType="1"/>
            </p:cNvSpPr>
            <p:nvPr/>
          </p:nvSpPr>
          <p:spPr bwMode="auto">
            <a:xfrm>
              <a:off x="3746" y="2971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84" name="Line 47"/>
            <p:cNvSpPr>
              <a:spLocks noChangeShapeType="1"/>
            </p:cNvSpPr>
            <p:nvPr/>
          </p:nvSpPr>
          <p:spPr bwMode="auto">
            <a:xfrm>
              <a:off x="3920" y="3080"/>
              <a:ext cx="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85" name="AutoShape 48"/>
            <p:cNvSpPr>
              <a:spLocks noChangeArrowheads="1"/>
            </p:cNvSpPr>
            <p:nvPr/>
          </p:nvSpPr>
          <p:spPr bwMode="auto">
            <a:xfrm rot="5400000">
              <a:off x="4061" y="3029"/>
              <a:ext cx="119" cy="11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86" name="Rectangle 49"/>
            <p:cNvSpPr>
              <a:spLocks noChangeArrowheads="1"/>
            </p:cNvSpPr>
            <p:nvPr/>
          </p:nvSpPr>
          <p:spPr bwMode="auto">
            <a:xfrm>
              <a:off x="4185" y="2944"/>
              <a:ext cx="750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87" name="Text Box 50"/>
            <p:cNvSpPr txBox="1">
              <a:spLocks noChangeArrowheads="1"/>
            </p:cNvSpPr>
            <p:nvPr/>
          </p:nvSpPr>
          <p:spPr bwMode="auto">
            <a:xfrm>
              <a:off x="4255" y="3020"/>
              <a:ext cx="6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e-AT" sz="1600">
                  <a:latin typeface="Times New Roman" pitchFamily="18" charset="0"/>
                </a:rPr>
                <a:t>MemberInfo</a:t>
              </a:r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736600" y="1901825"/>
            <a:ext cx="1169988" cy="1320800"/>
            <a:chOff x="464" y="1198"/>
            <a:chExt cx="737" cy="832"/>
          </a:xfrm>
        </p:grpSpPr>
        <p:sp>
          <p:nvSpPr>
            <p:cNvPr id="22574" name="Text Box 52"/>
            <p:cNvSpPr txBox="1">
              <a:spLocks noChangeArrowheads="1"/>
            </p:cNvSpPr>
            <p:nvPr/>
          </p:nvSpPr>
          <p:spPr bwMode="auto">
            <a:xfrm>
              <a:off x="617" y="1331"/>
              <a:ext cx="5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e-AT" sz="1600">
                  <a:latin typeface="Times New Roman" pitchFamily="18" charset="0"/>
                </a:rPr>
                <a:t>GetTypes()</a:t>
              </a:r>
            </a:p>
          </p:txBody>
        </p:sp>
        <p:sp>
          <p:nvSpPr>
            <p:cNvPr id="22575" name="Rectangle 53"/>
            <p:cNvSpPr>
              <a:spLocks noChangeArrowheads="1"/>
            </p:cNvSpPr>
            <p:nvPr/>
          </p:nvSpPr>
          <p:spPr bwMode="auto">
            <a:xfrm>
              <a:off x="464" y="1737"/>
              <a:ext cx="658" cy="2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576" name="Text Box 54"/>
            <p:cNvSpPr txBox="1">
              <a:spLocks noChangeArrowheads="1"/>
            </p:cNvSpPr>
            <p:nvPr/>
          </p:nvSpPr>
          <p:spPr bwMode="auto">
            <a:xfrm>
              <a:off x="534" y="1813"/>
              <a:ext cx="26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e-AT" sz="1600">
                  <a:latin typeface="Times New Roman" pitchFamily="18" charset="0"/>
                </a:rPr>
                <a:t>Type</a:t>
              </a:r>
            </a:p>
          </p:txBody>
        </p:sp>
        <p:sp>
          <p:nvSpPr>
            <p:cNvPr id="22577" name="Line 55"/>
            <p:cNvSpPr>
              <a:spLocks noChangeShapeType="1"/>
            </p:cNvSpPr>
            <p:nvPr/>
          </p:nvSpPr>
          <p:spPr bwMode="auto">
            <a:xfrm>
              <a:off x="564" y="1198"/>
              <a:ext cx="0" cy="5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2578" name="Text Box 56"/>
            <p:cNvSpPr txBox="1">
              <a:spLocks noChangeArrowheads="1"/>
            </p:cNvSpPr>
            <p:nvPr/>
          </p:nvSpPr>
          <p:spPr bwMode="auto">
            <a:xfrm>
              <a:off x="616" y="1592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e-AT" sz="1600">
                  <a:latin typeface="Times New Roman" pitchFamily="18" charset="0"/>
                </a:rPr>
                <a:t>*</a:t>
              </a:r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1582738" y="2554288"/>
            <a:ext cx="1239837" cy="363537"/>
            <a:chOff x="997" y="1609"/>
            <a:chExt cx="781" cy="229"/>
          </a:xfrm>
        </p:grpSpPr>
        <p:sp>
          <p:nvSpPr>
            <p:cNvPr id="22569" name="Line 58"/>
            <p:cNvSpPr>
              <a:spLocks noChangeShapeType="1"/>
            </p:cNvSpPr>
            <p:nvPr/>
          </p:nvSpPr>
          <p:spPr bwMode="auto">
            <a:xfrm>
              <a:off x="997" y="1609"/>
              <a:ext cx="0" cy="128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2570" name="Line 59"/>
            <p:cNvSpPr>
              <a:spLocks noChangeShapeType="1"/>
            </p:cNvSpPr>
            <p:nvPr/>
          </p:nvSpPr>
          <p:spPr bwMode="auto">
            <a:xfrm>
              <a:off x="1125" y="1838"/>
              <a:ext cx="109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2571" name="Line 60"/>
            <p:cNvSpPr>
              <a:spLocks noChangeShapeType="1"/>
            </p:cNvSpPr>
            <p:nvPr/>
          </p:nvSpPr>
          <p:spPr bwMode="auto">
            <a:xfrm flipV="1">
              <a:off x="1234" y="1609"/>
              <a:ext cx="0" cy="229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2572" name="Line 61"/>
            <p:cNvSpPr>
              <a:spLocks noChangeShapeType="1"/>
            </p:cNvSpPr>
            <p:nvPr/>
          </p:nvSpPr>
          <p:spPr bwMode="auto">
            <a:xfrm flipH="1">
              <a:off x="997" y="1609"/>
              <a:ext cx="237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2573" name="Text Box 62"/>
            <p:cNvSpPr txBox="1">
              <a:spLocks noChangeArrowheads="1"/>
            </p:cNvSpPr>
            <p:nvPr/>
          </p:nvSpPr>
          <p:spPr bwMode="auto">
            <a:xfrm>
              <a:off x="1266" y="1642"/>
              <a:ext cx="512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e-AT" sz="1600">
                  <a:latin typeface="Times New Roman" pitchFamily="18" charset="0"/>
                </a:rPr>
                <a:t>BaseType</a:t>
              </a:r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1427163" y="3048000"/>
            <a:ext cx="1387475" cy="419100"/>
            <a:chOff x="899" y="1920"/>
            <a:chExt cx="874" cy="264"/>
          </a:xfrm>
        </p:grpSpPr>
        <p:sp>
          <p:nvSpPr>
            <p:cNvPr id="22563" name="Line 64"/>
            <p:cNvSpPr>
              <a:spLocks noChangeShapeType="1"/>
            </p:cNvSpPr>
            <p:nvPr/>
          </p:nvSpPr>
          <p:spPr bwMode="auto">
            <a:xfrm>
              <a:off x="1125" y="1920"/>
              <a:ext cx="109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2564" name="Line 65"/>
            <p:cNvSpPr>
              <a:spLocks noChangeShapeType="1"/>
            </p:cNvSpPr>
            <p:nvPr/>
          </p:nvSpPr>
          <p:spPr bwMode="auto">
            <a:xfrm flipV="1">
              <a:off x="1234" y="1920"/>
              <a:ext cx="0" cy="229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2565" name="Line 66"/>
            <p:cNvSpPr>
              <a:spLocks noChangeShapeType="1"/>
            </p:cNvSpPr>
            <p:nvPr/>
          </p:nvSpPr>
          <p:spPr bwMode="auto">
            <a:xfrm flipH="1">
              <a:off x="997" y="2149"/>
              <a:ext cx="237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2566" name="Line 67"/>
            <p:cNvSpPr>
              <a:spLocks noChangeShapeType="1"/>
            </p:cNvSpPr>
            <p:nvPr/>
          </p:nvSpPr>
          <p:spPr bwMode="auto">
            <a:xfrm flipV="1">
              <a:off x="987" y="2030"/>
              <a:ext cx="0" cy="119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wrap="none" lIns="0" tIns="0" rIns="0" bIns="0">
              <a:spAutoFit/>
            </a:bodyPr>
            <a:lstStyle/>
            <a:p>
              <a:endParaRPr lang="cs-CZ"/>
            </a:p>
          </p:txBody>
        </p:sp>
        <p:sp>
          <p:nvSpPr>
            <p:cNvPr id="22567" name="Text Box 68"/>
            <p:cNvSpPr txBox="1">
              <a:spLocks noChangeArrowheads="1"/>
            </p:cNvSpPr>
            <p:nvPr/>
          </p:nvSpPr>
          <p:spPr bwMode="auto">
            <a:xfrm>
              <a:off x="899" y="2030"/>
              <a:ext cx="64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e-AT" sz="1600">
                  <a:latin typeface="Times New Roman" pitchFamily="18" charset="0"/>
                </a:rPr>
                <a:t>*</a:t>
              </a:r>
            </a:p>
          </p:txBody>
        </p:sp>
        <p:sp>
          <p:nvSpPr>
            <p:cNvPr id="22568" name="Text Box 69"/>
            <p:cNvSpPr txBox="1">
              <a:spLocks noChangeArrowheads="1"/>
            </p:cNvSpPr>
            <p:nvPr/>
          </p:nvSpPr>
          <p:spPr bwMode="auto">
            <a:xfrm>
              <a:off x="1266" y="1962"/>
              <a:ext cx="507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de-AT" sz="1600">
                  <a:latin typeface="Times New Roman" pitchFamily="18" charset="0"/>
                </a:rPr>
                <a:t>Interfaces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886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Reflection: Accessing Private Fields</a:t>
            </a:r>
            <a:endParaRPr lang="cs-CZ" i="1" dirty="0"/>
          </a:p>
        </p:txBody>
      </p:sp>
      <p:sp>
        <p:nvSpPr>
          <p:cNvPr id="31747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500188"/>
            <a:ext cx="8229600" cy="463073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using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System.Reflection;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class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HelperClass</a:t>
            </a:r>
            <a:r>
              <a:rPr lang="en-US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private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privateData;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public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PublicData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get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{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return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privateData;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set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{ privateData =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value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class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Program</a:t>
            </a:r>
            <a:r>
              <a:rPr lang="en-US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static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void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Main(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string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[] args)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HelperClass hc =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new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HelperClass();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hc.PublicData = 123;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Type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type = hc.GetType();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FieldInfo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fi = type.GetField(</a:t>
            </a:r>
            <a:r>
              <a:rPr lang="cs-CZ" sz="1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"privateData"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BindingFlags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.Instance |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BindingFlags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.NonPublic);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.WriteLine(fi.GetValue(hc));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fi.SetValue(hc, 456);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.WriteLine(hc.PublicData);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6925" y="5734050"/>
            <a:ext cx="32670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228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Reflection: Accessing Private Fields</a:t>
            </a:r>
            <a:endParaRPr lang="cs-CZ" i="1" dirty="0"/>
          </a:p>
        </p:txBody>
      </p:sp>
      <p:sp>
        <p:nvSpPr>
          <p:cNvPr id="31747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500188"/>
            <a:ext cx="8229600" cy="463073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using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System.Reflection;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class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HelperClass</a:t>
            </a:r>
            <a:r>
              <a:rPr lang="en-US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private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privateData;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public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PublicData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get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{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return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privateData;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set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{ privateData =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value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; 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class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Program</a:t>
            </a:r>
            <a:r>
              <a:rPr lang="en-US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static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void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Main(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string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[] args) {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HelperClass hc = </a:t>
            </a:r>
            <a:r>
              <a:rPr lang="cs-CZ" sz="1000">
                <a:solidFill>
                  <a:srgbClr val="0000F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new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HelperClass();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hc.PublicData = 123;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Type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type = hc.GetType();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FieldInfo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 fi = type.GetField(</a:t>
            </a:r>
            <a:r>
              <a:rPr lang="cs-CZ" sz="1000">
                <a:solidFill>
                  <a:srgbClr val="A31515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"privateData"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BindingFlags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.Instance | 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BindingFlags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.NonPublic);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 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.WriteLine(fi.GetValue(hc));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fi.SetValue(hc, 456);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cs-CZ" sz="1000">
                <a:solidFill>
                  <a:srgbClr val="2B91AF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Console</a:t>
            </a: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.WriteLine(hc.PublicData);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	}</a:t>
            </a:r>
            <a:endParaRPr lang="cs-CZ" sz="1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cs-CZ" sz="1000">
                <a:latin typeface="Courier New" pitchFamily="49" charset="0"/>
                <a:ea typeface="Calibri" pitchFamily="34" charset="0"/>
                <a:cs typeface="Times New Roman" pitchFamily="18" charset="0"/>
              </a:rPr>
              <a:t>}</a:t>
            </a:r>
            <a:endParaRPr lang="cs-CZ" sz="10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6925" y="5734050"/>
            <a:ext cx="32670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5143500" y="1857375"/>
            <a:ext cx="4000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r>
              <a:rPr lang="en-US" sz="39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WARNING:</a:t>
            </a:r>
          </a:p>
          <a:p>
            <a:pPr algn="r" eaLnBrk="0" hangingPunct="0">
              <a:defRPr/>
            </a:pPr>
            <a:r>
              <a:rPr lang="en-US" sz="39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SLOW &amp; DANGEROUS!!!</a:t>
            </a:r>
            <a:endParaRPr lang="cs-CZ" sz="3900" b="1" i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6993858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40529</TotalTime>
  <Words>391</Words>
  <Application>Microsoft Office PowerPoint</Application>
  <PresentationFormat>Předvádění na obrazovce (4:3)</PresentationFormat>
  <Paragraphs>85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2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D3S template</vt:lpstr>
      <vt:lpstr>Advanced C# Programming 8th Lecture</vt:lpstr>
      <vt:lpstr>Reflection Class Hierarchy</vt:lpstr>
      <vt:lpstr>Reflection: Accessing Private Fields</vt:lpstr>
      <vt:lpstr>Reflection: Accessing Private Fields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255</cp:revision>
  <dcterms:created xsi:type="dcterms:W3CDTF">2006-10-10T18:27:24Z</dcterms:created>
  <dcterms:modified xsi:type="dcterms:W3CDTF">2024-04-11T09:17:41Z</dcterms:modified>
</cp:coreProperties>
</file>