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8"/>
  </p:notesMasterIdLst>
  <p:sldIdLst>
    <p:sldId id="256" r:id="rId2"/>
    <p:sldId id="511" r:id="rId3"/>
    <p:sldId id="501" r:id="rId4"/>
    <p:sldId id="391" r:id="rId5"/>
    <p:sldId id="419" r:id="rId6"/>
    <p:sldId id="506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4E5D35-4E42-419E-AD3C-53338384C6F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05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6634E6B-7AD6-4028-8B46-1BB2DFD4A11E}" type="slidenum">
              <a:rPr lang="cs-CZ" sz="1200" smtClean="0">
                <a:latin typeface="Arial" charset="0"/>
              </a:rPr>
              <a:pPr eaLnBrk="1" hangingPunct="1"/>
              <a:t>6</a:t>
            </a:fld>
            <a:endParaRPr lang="cs-CZ" sz="120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Struktura předmětu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NPRG035 (2/2 </a:t>
            </a:r>
            <a:r>
              <a:rPr lang="cs-CZ" sz="2000" b="1" dirty="0" err="1">
                <a:solidFill>
                  <a:schemeClr val="bg1">
                    <a:lumMod val="65000"/>
                  </a:schemeClr>
                </a:solidFill>
              </a:rPr>
              <a:t>Zk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</a:rPr>
              <a:t>/Z) – Programování v jazyce C# (zima)</a:t>
            </a:r>
          </a:p>
          <a:p>
            <a:pPr eaLnBrk="1" hangingPunct="1"/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Přednáška</a:t>
            </a:r>
          </a:p>
          <a:p>
            <a:pPr eaLnBrk="1" hangingPunct="1"/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Cvičení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buFontTx/>
              <a:buNone/>
            </a:pPr>
            <a:r>
              <a:rPr lang="cs-CZ" sz="2000" b="1" dirty="0"/>
              <a:t>NPRG038 (2/</a:t>
            </a:r>
            <a:r>
              <a:rPr lang="en-US" sz="2000" b="1" dirty="0"/>
              <a:t>2</a:t>
            </a:r>
            <a:r>
              <a:rPr lang="cs-CZ" sz="2000" b="1" dirty="0"/>
              <a:t> </a:t>
            </a:r>
            <a:r>
              <a:rPr lang="cs-CZ" sz="2000" b="1" dirty="0" err="1"/>
              <a:t>Zk</a:t>
            </a:r>
            <a:r>
              <a:rPr lang="cs-CZ" sz="2000" b="1" dirty="0"/>
              <a:t>/Z) – Pokročilé programování v jazyce C# (léto)</a:t>
            </a:r>
          </a:p>
          <a:p>
            <a:r>
              <a:rPr lang="cs-CZ" sz="2000" dirty="0"/>
              <a:t>Přednáška</a:t>
            </a:r>
          </a:p>
          <a:p>
            <a:pPr lvl="1"/>
            <a:r>
              <a:rPr lang="cs-CZ" sz="1600" dirty="0"/>
              <a:t>Bonusové </a:t>
            </a:r>
            <a:r>
              <a:rPr lang="cs-CZ" sz="1600" dirty="0" err="1"/>
              <a:t>Extended</a:t>
            </a:r>
            <a:r>
              <a:rPr lang="cs-CZ" sz="1600" dirty="0"/>
              <a:t> Track videozáznamy – nad rámec zkoušky (nebude zkoušeno) </a:t>
            </a:r>
          </a:p>
          <a:p>
            <a:r>
              <a:rPr lang="en-US" sz="2000" dirty="0" err="1"/>
              <a:t>Cvi</a:t>
            </a:r>
            <a:r>
              <a:rPr lang="cs-CZ" sz="2000" dirty="0" err="1"/>
              <a:t>čení</a:t>
            </a:r>
            <a:endParaRPr lang="cs-CZ" sz="2000" dirty="0"/>
          </a:p>
          <a:p>
            <a:pPr marL="0" indent="0" eaLnBrk="1" hangingPunct="1">
              <a:buNone/>
            </a:pPr>
            <a:r>
              <a:rPr lang="cs-CZ" sz="2000" b="1" dirty="0"/>
              <a:t>NPRG0</a:t>
            </a:r>
            <a:r>
              <a:rPr lang="en-US" sz="2000" b="1" dirty="0"/>
              <a:t>57</a:t>
            </a:r>
            <a:r>
              <a:rPr lang="cs-CZ" sz="2000" b="1" dirty="0"/>
              <a:t> (2/</a:t>
            </a:r>
            <a:r>
              <a:rPr lang="en-US" sz="2000" b="1" dirty="0"/>
              <a:t>0</a:t>
            </a:r>
            <a:r>
              <a:rPr lang="cs-CZ" sz="2000" b="1" dirty="0"/>
              <a:t> </a:t>
            </a:r>
            <a:r>
              <a:rPr lang="cs-CZ" sz="2000" b="1" dirty="0" err="1"/>
              <a:t>Zk</a:t>
            </a:r>
            <a:r>
              <a:rPr lang="cs-CZ" sz="2000" b="1" dirty="0"/>
              <a:t>) – Pokročilé programování pro .NET </a:t>
            </a:r>
            <a:r>
              <a:rPr lang="en-US" sz="2000" b="1" dirty="0"/>
              <a:t>II </a:t>
            </a:r>
            <a:r>
              <a:rPr lang="cs-CZ" sz="2000" b="1" dirty="0"/>
              <a:t>(léto)</a:t>
            </a:r>
          </a:p>
          <a:p>
            <a:r>
              <a:rPr lang="cs-CZ" sz="2000" dirty="0"/>
              <a:t>Přednáška – „interface s okolím“</a:t>
            </a:r>
            <a:endParaRPr lang="en-US" sz="2000" dirty="0"/>
          </a:p>
          <a:p>
            <a:pPr>
              <a:buNone/>
            </a:pPr>
            <a:r>
              <a:rPr lang="cs-CZ" sz="2000" b="1" dirty="0"/>
              <a:t>NPRG0</a:t>
            </a:r>
            <a:r>
              <a:rPr lang="en-US" sz="2000" b="1" dirty="0"/>
              <a:t>64</a:t>
            </a:r>
            <a:r>
              <a:rPr lang="cs-CZ" sz="2000" b="1" dirty="0"/>
              <a:t> (</a:t>
            </a:r>
            <a:r>
              <a:rPr lang="en-US" sz="2000" b="1" dirty="0"/>
              <a:t>0</a:t>
            </a:r>
            <a:r>
              <a:rPr lang="cs-CZ" sz="2000" b="1" dirty="0"/>
              <a:t>/</a:t>
            </a:r>
            <a:r>
              <a:rPr lang="en-US" sz="2000" b="1" dirty="0"/>
              <a:t>2</a:t>
            </a:r>
            <a:r>
              <a:rPr lang="cs-CZ" sz="2000" b="1" dirty="0"/>
              <a:t> Z) – Programovaní uživatelských rozhraní v .NET</a:t>
            </a:r>
            <a:r>
              <a:rPr lang="en-US" sz="2000" b="1" dirty="0"/>
              <a:t> </a:t>
            </a:r>
            <a:r>
              <a:rPr lang="cs-CZ" sz="2000" b="1" dirty="0"/>
              <a:t>(léto)</a:t>
            </a:r>
          </a:p>
          <a:p>
            <a:r>
              <a:rPr lang="cs-CZ" sz="2000" dirty="0"/>
              <a:t>Přednáška – „interface s uživatelem“</a:t>
            </a:r>
          </a:p>
        </p:txBody>
      </p:sp>
    </p:spTree>
    <p:extLst>
      <p:ext uri="{BB962C8B-B14F-4D97-AF65-F5344CB8AC3E}">
        <p14:creationId xmlns:p14="http://schemas.microsoft.com/office/powerpoint/2010/main" val="375589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Požadavky na zápočet/zkoušku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type="body" sz="quarter" idx="13"/>
          </p:nvPr>
        </p:nvSpPr>
        <p:spPr>
          <a:xfrm>
            <a:off x="467544" y="999842"/>
            <a:ext cx="8208912" cy="56695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400" b="1" dirty="0"/>
              <a:t>NPRG035 (2/2 </a:t>
            </a:r>
            <a:r>
              <a:rPr lang="cs-CZ" sz="1400" b="1" dirty="0" err="1"/>
              <a:t>Zk</a:t>
            </a:r>
            <a:r>
              <a:rPr lang="cs-CZ" sz="1400" b="1" dirty="0"/>
              <a:t>/Z) – Programování v jazyce C# (zima)</a:t>
            </a:r>
          </a:p>
          <a:p>
            <a:r>
              <a:rPr lang="cs-CZ" sz="1400" dirty="0"/>
              <a:t>Zkouška (</a:t>
            </a:r>
            <a:r>
              <a:rPr lang="en-US" sz="1400" dirty="0" err="1"/>
              <a:t>jako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P</a:t>
            </a:r>
            <a:r>
              <a:rPr lang="cs-CZ" sz="1400" dirty="0" err="1"/>
              <a:t>rincipech</a:t>
            </a:r>
            <a:r>
              <a:rPr lang="cs-CZ" sz="1400" dirty="0"/>
              <a:t> počítačů</a:t>
            </a:r>
            <a:r>
              <a:rPr lang="en-US" sz="1400" dirty="0"/>
              <a:t> + </a:t>
            </a:r>
            <a:r>
              <a:rPr lang="cs-CZ" sz="1400" dirty="0" err="1"/>
              <a:t>optional</a:t>
            </a:r>
            <a:r>
              <a:rPr lang="cs-CZ" sz="1400" dirty="0"/>
              <a:t> ústní dozkoušení)</a:t>
            </a:r>
          </a:p>
          <a:p>
            <a:pPr eaLnBrk="1" hangingPunct="1"/>
            <a:r>
              <a:rPr lang="cs-CZ" sz="1400" dirty="0"/>
              <a:t>Splněné povinnosti ze cvičení</a:t>
            </a:r>
          </a:p>
          <a:p>
            <a:pPr eaLnBrk="1" hangingPunct="1"/>
            <a:r>
              <a:rPr lang="cs-CZ" sz="1400" dirty="0"/>
              <a:t>Zápočtový program (kontrolují cvičící)</a:t>
            </a:r>
          </a:p>
          <a:p>
            <a:pPr eaLnBrk="1" hangingPunct="1"/>
            <a:r>
              <a:rPr lang="cs-CZ" sz="1400" dirty="0"/>
              <a:t>Praktický zápočtový test v počítačové laboratoři</a:t>
            </a:r>
          </a:p>
          <a:p>
            <a:pPr lvl="1" eaLnBrk="1" hangingPunct="1"/>
            <a:r>
              <a:rPr lang="cs-CZ" sz="1100" dirty="0"/>
              <a:t>Naprogramovat a odladit jeden jednoduchý příklad</a:t>
            </a:r>
          </a:p>
          <a:p>
            <a:pPr lvl="1" eaLnBrk="1" hangingPunct="1"/>
            <a:r>
              <a:rPr lang="cs-CZ" sz="1100" dirty="0"/>
              <a:t>Časový limit: 3 hodiny</a:t>
            </a:r>
          </a:p>
          <a:p>
            <a:pPr lvl="1" eaLnBrk="1" hangingPunct="1"/>
            <a:r>
              <a:rPr lang="cs-CZ" sz="1100" dirty="0"/>
              <a:t>Celkem 5 pokusů, z toho ale maximálně 3 pokusy</a:t>
            </a:r>
            <a:r>
              <a:rPr lang="en-US" sz="1100" dirty="0"/>
              <a:t> v</a:t>
            </a:r>
            <a:r>
              <a:rPr lang="cs-CZ" sz="1100" dirty="0"/>
              <a:t> zimním </a:t>
            </a:r>
            <a:r>
              <a:rPr lang="cs-CZ" sz="1100" dirty="0" err="1"/>
              <a:t>zk</a:t>
            </a:r>
            <a:r>
              <a:rPr lang="cs-CZ" sz="1100" dirty="0"/>
              <a:t>. </a:t>
            </a:r>
            <a:r>
              <a:rPr lang="cs-CZ" sz="1100" dirty="0" err="1"/>
              <a:t>obd</a:t>
            </a:r>
            <a:r>
              <a:rPr lang="cs-CZ" sz="1100" dirty="0"/>
              <a:t>.</a:t>
            </a:r>
            <a:br>
              <a:rPr lang="cs-CZ" sz="1100" dirty="0"/>
            </a:br>
            <a:r>
              <a:rPr lang="cs-CZ" sz="1100" dirty="0"/>
              <a:t>(další až v některém z letních termínů)</a:t>
            </a:r>
          </a:p>
          <a:p>
            <a:pPr lvl="1" eaLnBrk="1" hangingPunct="1"/>
            <a:r>
              <a:rPr lang="cs-CZ" sz="1100" dirty="0"/>
              <a:t>Dostatek termínů v zimním zkouškovém období + přibližně 2 v letním</a:t>
            </a:r>
          </a:p>
          <a:p>
            <a:pPr eaLnBrk="1" hangingPunct="1"/>
            <a:endParaRPr lang="cs-CZ" sz="1400" dirty="0"/>
          </a:p>
          <a:p>
            <a:pPr>
              <a:buNone/>
            </a:pPr>
            <a:r>
              <a:rPr lang="cs-CZ" sz="1400" b="1" dirty="0"/>
              <a:t>NPRG038 (2/2 </a:t>
            </a:r>
            <a:r>
              <a:rPr lang="cs-CZ" sz="1400" b="1" dirty="0" err="1"/>
              <a:t>Zk</a:t>
            </a:r>
            <a:r>
              <a:rPr lang="cs-CZ" sz="1400" b="1" dirty="0"/>
              <a:t>/Z) – Pokročilé programování v jazyce C# (léto)</a:t>
            </a:r>
            <a:endParaRPr lang="en-US" sz="1400" b="1" dirty="0"/>
          </a:p>
          <a:p>
            <a:r>
              <a:rPr lang="cs-CZ" sz="1400" dirty="0"/>
              <a:t>Splněné povinnosti ze cvičení</a:t>
            </a:r>
            <a:endParaRPr lang="cs-CZ" sz="1400" b="1" dirty="0"/>
          </a:p>
          <a:p>
            <a:pPr eaLnBrk="1" hangingPunct="1"/>
            <a:r>
              <a:rPr lang="cs-CZ" sz="1400" dirty="0"/>
              <a:t>Zápočtový program </a:t>
            </a:r>
            <a:endParaRPr lang="en-US" sz="1400" dirty="0"/>
          </a:p>
          <a:p>
            <a:r>
              <a:rPr lang="cs-CZ" sz="1400" dirty="0"/>
              <a:t>Zkouška (</a:t>
            </a:r>
            <a:r>
              <a:rPr lang="en-US" sz="1400" dirty="0" err="1"/>
              <a:t>jako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PP + </a:t>
            </a:r>
            <a:r>
              <a:rPr lang="cs-CZ" sz="1400" dirty="0" err="1"/>
              <a:t>optional</a:t>
            </a:r>
            <a:r>
              <a:rPr lang="cs-CZ" sz="1400" dirty="0"/>
              <a:t> ústní dozkoušení)</a:t>
            </a:r>
          </a:p>
          <a:p>
            <a:pPr marL="0" indent="0">
              <a:buNone/>
            </a:pPr>
            <a:endParaRPr lang="en-US" sz="1400" dirty="0"/>
          </a:p>
          <a:p>
            <a:pPr>
              <a:buNone/>
            </a:pPr>
            <a:r>
              <a:rPr lang="cs-CZ" sz="1400" b="1" dirty="0"/>
              <a:t>NPRG0</a:t>
            </a:r>
            <a:r>
              <a:rPr lang="en-US" sz="1400" b="1" dirty="0"/>
              <a:t>57</a:t>
            </a:r>
            <a:r>
              <a:rPr lang="cs-CZ" sz="1400" b="1" dirty="0"/>
              <a:t> (2/</a:t>
            </a:r>
            <a:r>
              <a:rPr lang="en-US" sz="1400" b="1" dirty="0"/>
              <a:t>0</a:t>
            </a:r>
            <a:r>
              <a:rPr lang="cs-CZ" sz="1400" b="1" dirty="0"/>
              <a:t> </a:t>
            </a:r>
            <a:r>
              <a:rPr lang="cs-CZ" sz="1400" b="1" dirty="0" err="1"/>
              <a:t>Zk</a:t>
            </a:r>
            <a:r>
              <a:rPr lang="cs-CZ" sz="1400" b="1" dirty="0"/>
              <a:t>) – Pokročilé programování pro .NET II (léto)</a:t>
            </a:r>
          </a:p>
          <a:p>
            <a:r>
              <a:rPr lang="en-US" sz="1400" dirty="0"/>
              <a:t>“</a:t>
            </a:r>
            <a:r>
              <a:rPr lang="cs-CZ" sz="1400" dirty="0"/>
              <a:t>Zápočtový program</a:t>
            </a:r>
            <a:r>
              <a:rPr lang="en-US" sz="1400" dirty="0"/>
              <a:t>”</a:t>
            </a:r>
            <a:r>
              <a:rPr lang="cs-CZ" sz="1400" dirty="0"/>
              <a:t> (kontrolují cvičící z NPRG038, případně i NPRG035)</a:t>
            </a:r>
          </a:p>
          <a:p>
            <a:pPr marL="0" indent="0">
              <a:buNone/>
            </a:pPr>
            <a:r>
              <a:rPr lang="cs-CZ" sz="1400" dirty="0"/>
              <a:t>NEBO</a:t>
            </a:r>
          </a:p>
          <a:p>
            <a:r>
              <a:rPr lang="cs-CZ" sz="1400" dirty="0"/>
              <a:t>Zkouška (</a:t>
            </a:r>
            <a:r>
              <a:rPr lang="en-US" sz="1400" dirty="0" err="1"/>
              <a:t>jako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PP + </a:t>
            </a:r>
            <a:r>
              <a:rPr lang="cs-CZ" sz="1400" dirty="0" err="1"/>
              <a:t>optional</a:t>
            </a:r>
            <a:r>
              <a:rPr lang="cs-CZ" sz="1400" dirty="0"/>
              <a:t> ústní dozkoušení)</a:t>
            </a:r>
          </a:p>
          <a:p>
            <a:pPr marL="0" indent="0">
              <a:buNone/>
            </a:pPr>
            <a:endParaRPr lang="cs-CZ" sz="1400" dirty="0"/>
          </a:p>
          <a:p>
            <a:pPr>
              <a:buNone/>
            </a:pPr>
            <a:r>
              <a:rPr lang="cs-CZ" sz="1400" b="1" dirty="0"/>
              <a:t>NPRG064 (0/2 Z) – Programování uživatelských rozhraní v .NET (léto)</a:t>
            </a:r>
          </a:p>
          <a:p>
            <a:r>
              <a:rPr lang="cs-CZ" sz="1400" dirty="0"/>
              <a:t>Zápočtový program (kontrolují cvičící z NPRG038, případně i NPRG 035)</a:t>
            </a:r>
          </a:p>
          <a:p>
            <a:pPr marL="0" indent="0" eaLnBrk="1" hangingPunct="1">
              <a:buNone/>
            </a:pPr>
            <a:endParaRPr lang="cs-CZ" sz="1400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5220072" y="1556792"/>
            <a:ext cx="214313" cy="1728192"/>
          </a:xfrm>
          <a:prstGeom prst="rightBrace">
            <a:avLst>
              <a:gd name="adj1" fmla="val 78278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bdélník 4"/>
          <p:cNvSpPr/>
          <p:nvPr/>
        </p:nvSpPr>
        <p:spPr>
          <a:xfrm rot="16200000">
            <a:off x="5833566" y="1916832"/>
            <a:ext cx="357188" cy="10081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Zápočet</a:t>
            </a:r>
          </a:p>
        </p:txBody>
      </p:sp>
      <p:sp>
        <p:nvSpPr>
          <p:cNvPr id="6" name="Pravá složená závorka 5"/>
          <p:cNvSpPr/>
          <p:nvPr/>
        </p:nvSpPr>
        <p:spPr>
          <a:xfrm>
            <a:off x="4355976" y="3789040"/>
            <a:ext cx="214313" cy="472311"/>
          </a:xfrm>
          <a:prstGeom prst="rightBrace">
            <a:avLst>
              <a:gd name="adj1" fmla="val 78278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rot="16200000">
            <a:off x="4880876" y="3521853"/>
            <a:ext cx="390359" cy="1008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Zápočet</a:t>
            </a:r>
          </a:p>
        </p:txBody>
      </p:sp>
      <p:sp>
        <p:nvSpPr>
          <p:cNvPr id="8" name="Pravá složená závorka 7"/>
          <p:cNvSpPr/>
          <p:nvPr/>
        </p:nvSpPr>
        <p:spPr>
          <a:xfrm>
            <a:off x="6228184" y="5085184"/>
            <a:ext cx="214313" cy="792088"/>
          </a:xfrm>
          <a:prstGeom prst="rightBrace">
            <a:avLst>
              <a:gd name="adj1" fmla="val 78278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 rot="16200000">
            <a:off x="6733666" y="4941168"/>
            <a:ext cx="35718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Zkou</a:t>
            </a:r>
            <a:r>
              <a:rPr lang="cs-CZ" sz="2000" dirty="0" err="1"/>
              <a:t>ška</a:t>
            </a:r>
            <a:endParaRPr lang="cs-CZ" sz="2000" dirty="0"/>
          </a:p>
        </p:txBody>
      </p:sp>
      <p:sp>
        <p:nvSpPr>
          <p:cNvPr id="10" name="Pravá složená závorka 9"/>
          <p:cNvSpPr/>
          <p:nvPr/>
        </p:nvSpPr>
        <p:spPr>
          <a:xfrm>
            <a:off x="6084168" y="6310746"/>
            <a:ext cx="214313" cy="358614"/>
          </a:xfrm>
          <a:prstGeom prst="rightBrace">
            <a:avLst>
              <a:gd name="adj1" fmla="val 78278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 rot="16200000">
            <a:off x="6578518" y="5985997"/>
            <a:ext cx="390359" cy="1008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Zápočet</a:t>
            </a:r>
          </a:p>
        </p:txBody>
      </p:sp>
    </p:spTree>
    <p:extLst>
      <p:ext uri="{BB962C8B-B14F-4D97-AF65-F5344CB8AC3E}">
        <p14:creationId xmlns:p14="http://schemas.microsoft.com/office/powerpoint/2010/main" val="251211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Types: Implicit Conversions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byte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84482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sbyte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95736" y="25511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char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95736" y="126875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short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844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ushort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7904" y="1269007"/>
            <a:ext cx="558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41706" y="1845071"/>
            <a:ext cx="690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uint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85952" y="126875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long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85952" y="184482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ulong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126900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float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08304" y="126751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double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Přímá spojnice se šipkou 15"/>
          <p:cNvCxnSpPr>
            <a:stCxn id="4" idx="3"/>
            <a:endCxn id="8" idx="1"/>
          </p:cNvCxnSpPr>
          <p:nvPr/>
        </p:nvCxnSpPr>
        <p:spPr>
          <a:xfrm>
            <a:off x="1475656" y="1422649"/>
            <a:ext cx="720080" cy="576063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3"/>
            <a:endCxn id="7" idx="1"/>
          </p:cNvCxnSpPr>
          <p:nvPr/>
        </p:nvCxnSpPr>
        <p:spPr>
          <a:xfrm flipV="1">
            <a:off x="1475656" y="1422648"/>
            <a:ext cx="720080" cy="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0"/>
            <a:endCxn id="8" idx="2"/>
          </p:cNvCxnSpPr>
          <p:nvPr/>
        </p:nvCxnSpPr>
        <p:spPr>
          <a:xfrm flipV="1">
            <a:off x="2591780" y="2152600"/>
            <a:ext cx="0" cy="398503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5" idx="3"/>
            <a:endCxn id="7" idx="2"/>
          </p:cNvCxnSpPr>
          <p:nvPr/>
        </p:nvCxnSpPr>
        <p:spPr>
          <a:xfrm flipV="1">
            <a:off x="1475656" y="1576536"/>
            <a:ext cx="1116124" cy="422177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7" idx="3"/>
            <a:endCxn id="9" idx="1"/>
          </p:cNvCxnSpPr>
          <p:nvPr/>
        </p:nvCxnSpPr>
        <p:spPr>
          <a:xfrm>
            <a:off x="2987824" y="1422648"/>
            <a:ext cx="720080" cy="24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9" idx="3"/>
            <a:endCxn id="11" idx="1"/>
          </p:cNvCxnSpPr>
          <p:nvPr/>
        </p:nvCxnSpPr>
        <p:spPr>
          <a:xfrm flipV="1">
            <a:off x="4266208" y="1422647"/>
            <a:ext cx="619744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1" idx="3"/>
            <a:endCxn id="13" idx="1"/>
          </p:cNvCxnSpPr>
          <p:nvPr/>
        </p:nvCxnSpPr>
        <p:spPr>
          <a:xfrm>
            <a:off x="5678040" y="1422647"/>
            <a:ext cx="478136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13" idx="3"/>
            <a:endCxn id="14" idx="1"/>
          </p:cNvCxnSpPr>
          <p:nvPr/>
        </p:nvCxnSpPr>
        <p:spPr>
          <a:xfrm flipV="1">
            <a:off x="6876256" y="1421407"/>
            <a:ext cx="432048" cy="148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2" idx="3"/>
            <a:endCxn id="13" idx="2"/>
          </p:cNvCxnSpPr>
          <p:nvPr/>
        </p:nvCxnSpPr>
        <p:spPr>
          <a:xfrm flipV="1">
            <a:off x="5678040" y="1576784"/>
            <a:ext cx="838176" cy="421927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0" idx="3"/>
            <a:endCxn id="12" idx="1"/>
          </p:cNvCxnSpPr>
          <p:nvPr/>
        </p:nvCxnSpPr>
        <p:spPr>
          <a:xfrm flipV="1">
            <a:off x="4332406" y="1998711"/>
            <a:ext cx="553546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10" idx="3"/>
            <a:endCxn id="11" idx="2"/>
          </p:cNvCxnSpPr>
          <p:nvPr/>
        </p:nvCxnSpPr>
        <p:spPr>
          <a:xfrm flipV="1">
            <a:off x="4332406" y="1576535"/>
            <a:ext cx="949590" cy="422425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8" idx="3"/>
            <a:endCxn id="9" idx="2"/>
          </p:cNvCxnSpPr>
          <p:nvPr/>
        </p:nvCxnSpPr>
        <p:spPr>
          <a:xfrm flipV="1">
            <a:off x="2987824" y="1576784"/>
            <a:ext cx="999232" cy="42192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8" idx="3"/>
            <a:endCxn id="10" idx="1"/>
          </p:cNvCxnSpPr>
          <p:nvPr/>
        </p:nvCxnSpPr>
        <p:spPr>
          <a:xfrm>
            <a:off x="2987824" y="1998712"/>
            <a:ext cx="653882" cy="24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7237973" y="1844821"/>
            <a:ext cx="93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decimal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613237" y="6175176"/>
            <a:ext cx="93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bool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97" name="Skupina 96"/>
          <p:cNvGrpSpPr/>
          <p:nvPr/>
        </p:nvGrpSpPr>
        <p:grpSpPr>
          <a:xfrm>
            <a:off x="3396828" y="2351851"/>
            <a:ext cx="5040560" cy="2380193"/>
            <a:chOff x="539552" y="2704991"/>
            <a:chExt cx="5040560" cy="2380193"/>
          </a:xfrm>
        </p:grpSpPr>
        <p:grpSp>
          <p:nvGrpSpPr>
            <p:cNvPr id="90" name="Skupina 89"/>
            <p:cNvGrpSpPr/>
            <p:nvPr/>
          </p:nvGrpSpPr>
          <p:grpSpPr>
            <a:xfrm>
              <a:off x="539552" y="2704991"/>
              <a:ext cx="5040560" cy="2380193"/>
              <a:chOff x="539552" y="2704991"/>
              <a:chExt cx="5040560" cy="2380193"/>
            </a:xfrm>
          </p:grpSpPr>
          <p:sp>
            <p:nvSpPr>
              <p:cNvPr id="79" name="Zaoblený obdélník 78"/>
              <p:cNvSpPr/>
              <p:nvPr/>
            </p:nvSpPr>
            <p:spPr>
              <a:xfrm>
                <a:off x="539552" y="2704991"/>
                <a:ext cx="5040560" cy="2380193"/>
              </a:xfrm>
              <a:prstGeom prst="roundRect">
                <a:avLst>
                  <a:gd name="adj" fmla="val 994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400" dirty="0"/>
                  <a:t>All other conversions between types above are possible using an explicit conversion:</a:t>
                </a:r>
              </a:p>
              <a:p>
                <a:pPr algn="ctr"/>
                <a:endParaRPr lang="en-US" sz="1400" dirty="0"/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    B</a:t>
                </a:r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    B</a:t>
                </a:r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(A) B</a:t>
                </a:r>
              </a:p>
              <a:p>
                <a:pPr algn="ctr"/>
                <a:endParaRPr lang="en-US" sz="1400" dirty="0"/>
              </a:p>
              <a:p>
                <a:r>
                  <a:rPr lang="en-US" sz="1400" dirty="0"/>
                  <a:t>e.g.:</a:t>
                </a:r>
              </a:p>
              <a:p>
                <a:r>
                  <a:rPr lang="fr-FR" sz="1400" dirty="0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long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 a = 1;</a:t>
                </a:r>
                <a:endParaRPr lang="en-US" sz="1400" dirty="0"/>
              </a:p>
              <a:p>
                <a:r>
                  <a:rPr lang="fr-FR" sz="1400" dirty="0" err="1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 b = (</a:t>
                </a:r>
                <a:r>
                  <a:rPr lang="fr-FR" sz="1400" dirty="0" err="1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) a;</a:t>
                </a:r>
                <a:endParaRPr lang="en-US" sz="1400" dirty="0">
                  <a:latin typeface="Consolas" pitchFamily="49" charset="0"/>
                  <a:cs typeface="Consolas" pitchFamily="49" charset="0"/>
                </a:endParaRPr>
              </a:p>
            </p:txBody>
          </p:sp>
          <p:cxnSp>
            <p:nvCxnSpPr>
              <p:cNvPr id="80" name="Přímá spojnice se šipkou 79"/>
              <p:cNvCxnSpPr/>
              <p:nvPr/>
            </p:nvCxnSpPr>
            <p:spPr>
              <a:xfrm flipH="1">
                <a:off x="2410555" y="3796219"/>
                <a:ext cx="1231151" cy="0"/>
              </a:xfrm>
              <a:prstGeom prst="straightConnector1">
                <a:avLst/>
              </a:prstGeom>
              <a:ln w="12700"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se šipkou 85"/>
              <p:cNvCxnSpPr/>
              <p:nvPr/>
            </p:nvCxnSpPr>
            <p:spPr>
              <a:xfrm flipH="1">
                <a:off x="2427489" y="4005064"/>
                <a:ext cx="835000" cy="0"/>
              </a:xfrm>
              <a:prstGeom prst="straightConnector1">
                <a:avLst/>
              </a:prstGeom>
              <a:ln w="12700"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se šipkou 88"/>
              <p:cNvCxnSpPr/>
              <p:nvPr/>
            </p:nvCxnSpPr>
            <p:spPr>
              <a:xfrm flipH="1">
                <a:off x="2416199" y="3587374"/>
                <a:ext cx="1231151" cy="0"/>
              </a:xfrm>
              <a:prstGeom prst="straightConnector1">
                <a:avLst/>
              </a:prstGeom>
              <a:ln w="12700">
                <a:headEnd type="arrow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Skupina 95"/>
            <p:cNvGrpSpPr/>
            <p:nvPr/>
          </p:nvGrpSpPr>
          <p:grpSpPr>
            <a:xfrm>
              <a:off x="2987824" y="3702756"/>
              <a:ext cx="161776" cy="169333"/>
              <a:chOff x="2987824" y="3702756"/>
              <a:chExt cx="161776" cy="169333"/>
            </a:xfrm>
          </p:grpSpPr>
          <p:cxnSp>
            <p:nvCxnSpPr>
              <p:cNvPr id="92" name="Přímá spojnice 91"/>
              <p:cNvCxnSpPr/>
              <p:nvPr/>
            </p:nvCxnSpPr>
            <p:spPr>
              <a:xfrm>
                <a:off x="2987824" y="3717032"/>
                <a:ext cx="161776" cy="155057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2991556" y="3702756"/>
                <a:ext cx="146755" cy="14675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Zaoblený obdélník 97"/>
          <p:cNvSpPr/>
          <p:nvPr/>
        </p:nvSpPr>
        <p:spPr>
          <a:xfrm>
            <a:off x="1696120" y="5473104"/>
            <a:ext cx="3303488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C# vs. C/C++: No conversions possible to or from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1400" dirty="0"/>
              <a:t> type in C#!</a:t>
            </a:r>
          </a:p>
        </p:txBody>
      </p:sp>
      <p:cxnSp>
        <p:nvCxnSpPr>
          <p:cNvPr id="100" name="Přímá spojnice 99"/>
          <p:cNvCxnSpPr/>
          <p:nvPr/>
        </p:nvCxnSpPr>
        <p:spPr>
          <a:xfrm>
            <a:off x="179512" y="5089459"/>
            <a:ext cx="87764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7" idx="1"/>
          </p:cNvCxnSpPr>
          <p:nvPr/>
        </p:nvCxnSpPr>
        <p:spPr>
          <a:xfrm>
            <a:off x="5678040" y="1568671"/>
            <a:ext cx="1559933" cy="43003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>
            <a:off x="5683141" y="1998960"/>
            <a:ext cx="1409139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72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Simple Types: Implicit Conversions </a:t>
            </a:r>
            <a:r>
              <a:rPr lang="en-US" sz="3200" dirty="0">
                <a:solidFill>
                  <a:srgbClr val="FF0000"/>
                </a:solidFill>
              </a:rPr>
              <a:t>≠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byte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84482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sbyte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95736" y="25511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char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95736" y="126875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short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844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ushort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7904" y="1269007"/>
            <a:ext cx="558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41706" y="1845071"/>
            <a:ext cx="690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uint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85952" y="126875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long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85952" y="184482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Consolas" pitchFamily="49" charset="0"/>
                <a:cs typeface="Consolas" pitchFamily="49" charset="0"/>
              </a:rPr>
              <a:t>ulong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126900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float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08304" y="126751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double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Přímá spojnice se šipkou 15"/>
          <p:cNvCxnSpPr>
            <a:stCxn id="4" idx="3"/>
            <a:endCxn id="8" idx="1"/>
          </p:cNvCxnSpPr>
          <p:nvPr/>
        </p:nvCxnSpPr>
        <p:spPr>
          <a:xfrm>
            <a:off x="1475656" y="1422649"/>
            <a:ext cx="720080" cy="576063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3"/>
            <a:endCxn id="7" idx="1"/>
          </p:cNvCxnSpPr>
          <p:nvPr/>
        </p:nvCxnSpPr>
        <p:spPr>
          <a:xfrm flipV="1">
            <a:off x="1475656" y="1422648"/>
            <a:ext cx="720080" cy="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0"/>
            <a:endCxn id="8" idx="2"/>
          </p:cNvCxnSpPr>
          <p:nvPr/>
        </p:nvCxnSpPr>
        <p:spPr>
          <a:xfrm flipV="1">
            <a:off x="2591780" y="2152600"/>
            <a:ext cx="0" cy="398503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5" idx="3"/>
            <a:endCxn id="7" idx="2"/>
          </p:cNvCxnSpPr>
          <p:nvPr/>
        </p:nvCxnSpPr>
        <p:spPr>
          <a:xfrm flipV="1">
            <a:off x="1475656" y="1576536"/>
            <a:ext cx="1116124" cy="422177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7" idx="3"/>
            <a:endCxn id="9" idx="1"/>
          </p:cNvCxnSpPr>
          <p:nvPr/>
        </p:nvCxnSpPr>
        <p:spPr>
          <a:xfrm>
            <a:off x="2987824" y="1422648"/>
            <a:ext cx="720080" cy="24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9" idx="3"/>
            <a:endCxn id="11" idx="1"/>
          </p:cNvCxnSpPr>
          <p:nvPr/>
        </p:nvCxnSpPr>
        <p:spPr>
          <a:xfrm flipV="1">
            <a:off x="4266208" y="1422647"/>
            <a:ext cx="619744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1" idx="3"/>
            <a:endCxn id="13" idx="1"/>
          </p:cNvCxnSpPr>
          <p:nvPr/>
        </p:nvCxnSpPr>
        <p:spPr>
          <a:xfrm>
            <a:off x="5678040" y="1422647"/>
            <a:ext cx="478136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13" idx="3"/>
            <a:endCxn id="14" idx="1"/>
          </p:cNvCxnSpPr>
          <p:nvPr/>
        </p:nvCxnSpPr>
        <p:spPr>
          <a:xfrm flipV="1">
            <a:off x="6876256" y="1421407"/>
            <a:ext cx="432048" cy="148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2" idx="3"/>
            <a:endCxn id="13" idx="2"/>
          </p:cNvCxnSpPr>
          <p:nvPr/>
        </p:nvCxnSpPr>
        <p:spPr>
          <a:xfrm flipV="1">
            <a:off x="5678040" y="1576784"/>
            <a:ext cx="838176" cy="421927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0" idx="3"/>
            <a:endCxn id="12" idx="1"/>
          </p:cNvCxnSpPr>
          <p:nvPr/>
        </p:nvCxnSpPr>
        <p:spPr>
          <a:xfrm flipV="1">
            <a:off x="4332406" y="1998711"/>
            <a:ext cx="553546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10" idx="3"/>
            <a:endCxn id="11" idx="2"/>
          </p:cNvCxnSpPr>
          <p:nvPr/>
        </p:nvCxnSpPr>
        <p:spPr>
          <a:xfrm flipV="1">
            <a:off x="4332406" y="1576535"/>
            <a:ext cx="949590" cy="422425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8" idx="3"/>
            <a:endCxn id="9" idx="2"/>
          </p:cNvCxnSpPr>
          <p:nvPr/>
        </p:nvCxnSpPr>
        <p:spPr>
          <a:xfrm flipV="1">
            <a:off x="2987824" y="1576784"/>
            <a:ext cx="999232" cy="42192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8" idx="3"/>
            <a:endCxn id="10" idx="1"/>
          </p:cNvCxnSpPr>
          <p:nvPr/>
        </p:nvCxnSpPr>
        <p:spPr>
          <a:xfrm>
            <a:off x="2987824" y="1998712"/>
            <a:ext cx="653882" cy="248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7237973" y="1844821"/>
            <a:ext cx="93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nsolas" pitchFamily="49" charset="0"/>
                <a:cs typeface="Consolas" pitchFamily="49" charset="0"/>
              </a:rPr>
              <a:t>decimal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97" name="Skupina 96"/>
          <p:cNvGrpSpPr/>
          <p:nvPr/>
        </p:nvGrpSpPr>
        <p:grpSpPr>
          <a:xfrm>
            <a:off x="3059832" y="2351851"/>
            <a:ext cx="5040560" cy="2380193"/>
            <a:chOff x="539552" y="2704991"/>
            <a:chExt cx="5040560" cy="2380193"/>
          </a:xfrm>
        </p:grpSpPr>
        <p:grpSp>
          <p:nvGrpSpPr>
            <p:cNvPr id="90" name="Skupina 89"/>
            <p:cNvGrpSpPr/>
            <p:nvPr/>
          </p:nvGrpSpPr>
          <p:grpSpPr>
            <a:xfrm>
              <a:off x="539552" y="2704991"/>
              <a:ext cx="5040560" cy="2380193"/>
              <a:chOff x="539552" y="2704991"/>
              <a:chExt cx="5040560" cy="2380193"/>
            </a:xfrm>
          </p:grpSpPr>
          <p:sp>
            <p:nvSpPr>
              <p:cNvPr id="79" name="Zaoblený obdélník 78"/>
              <p:cNvSpPr/>
              <p:nvPr/>
            </p:nvSpPr>
            <p:spPr>
              <a:xfrm>
                <a:off x="539552" y="2704991"/>
                <a:ext cx="5040560" cy="2380193"/>
              </a:xfrm>
              <a:prstGeom prst="roundRect">
                <a:avLst>
                  <a:gd name="adj" fmla="val 994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400" dirty="0"/>
                  <a:t>All other conversions between types above are possible using an explicit conversion:</a:t>
                </a:r>
              </a:p>
              <a:p>
                <a:pPr algn="ctr"/>
                <a:endParaRPr lang="en-US" sz="1400" dirty="0"/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    B</a:t>
                </a:r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    B</a:t>
                </a:r>
              </a:p>
              <a:p>
                <a:pPr algn="ctr"/>
                <a:r>
                  <a:rPr lang="en-US" sz="1400" dirty="0">
                    <a:latin typeface="Consolas" pitchFamily="49" charset="0"/>
                    <a:cs typeface="Consolas" pitchFamily="49" charset="0"/>
                  </a:rPr>
                  <a:t>A           (A) B</a:t>
                </a:r>
              </a:p>
              <a:p>
                <a:pPr algn="ctr"/>
                <a:endParaRPr lang="en-US" sz="1400" dirty="0"/>
              </a:p>
              <a:p>
                <a:r>
                  <a:rPr lang="en-US" sz="1400" dirty="0"/>
                  <a:t>e.g.:</a:t>
                </a:r>
              </a:p>
              <a:p>
                <a:r>
                  <a:rPr lang="fr-FR" sz="1400" dirty="0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long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 a = 1;</a:t>
                </a:r>
                <a:endParaRPr lang="en-US" sz="1400" dirty="0"/>
              </a:p>
              <a:p>
                <a:r>
                  <a:rPr lang="fr-FR" sz="1400" dirty="0" err="1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 b = (</a:t>
                </a:r>
                <a:r>
                  <a:rPr lang="fr-FR" sz="1400" dirty="0" err="1">
                    <a:solidFill>
                      <a:srgbClr val="0000FF"/>
                    </a:solidFill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fr-FR" sz="1400" dirty="0">
                    <a:latin typeface="Consolas" pitchFamily="49" charset="0"/>
                    <a:cs typeface="Consolas" pitchFamily="49" charset="0"/>
                  </a:rPr>
                  <a:t>) a;</a:t>
                </a:r>
                <a:endParaRPr lang="en-US" sz="1400" dirty="0">
                  <a:latin typeface="Consolas" pitchFamily="49" charset="0"/>
                  <a:cs typeface="Consolas" pitchFamily="49" charset="0"/>
                </a:endParaRPr>
              </a:p>
            </p:txBody>
          </p:sp>
          <p:cxnSp>
            <p:nvCxnSpPr>
              <p:cNvPr id="80" name="Přímá spojnice se šipkou 79"/>
              <p:cNvCxnSpPr/>
              <p:nvPr/>
            </p:nvCxnSpPr>
            <p:spPr>
              <a:xfrm flipH="1">
                <a:off x="2410555" y="3796219"/>
                <a:ext cx="1231151" cy="0"/>
              </a:xfrm>
              <a:prstGeom prst="straightConnector1">
                <a:avLst/>
              </a:prstGeom>
              <a:ln w="12700"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se šipkou 85"/>
              <p:cNvCxnSpPr/>
              <p:nvPr/>
            </p:nvCxnSpPr>
            <p:spPr>
              <a:xfrm flipH="1">
                <a:off x="2427489" y="4005064"/>
                <a:ext cx="835000" cy="0"/>
              </a:xfrm>
              <a:prstGeom prst="straightConnector1">
                <a:avLst/>
              </a:prstGeom>
              <a:ln w="12700"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se šipkou 88"/>
              <p:cNvCxnSpPr/>
              <p:nvPr/>
            </p:nvCxnSpPr>
            <p:spPr>
              <a:xfrm flipH="1">
                <a:off x="2416199" y="3587374"/>
                <a:ext cx="1231151" cy="0"/>
              </a:xfrm>
              <a:prstGeom prst="straightConnector1">
                <a:avLst/>
              </a:prstGeom>
              <a:ln w="12700">
                <a:headEnd type="arrow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Skupina 95"/>
            <p:cNvGrpSpPr/>
            <p:nvPr/>
          </p:nvGrpSpPr>
          <p:grpSpPr>
            <a:xfrm>
              <a:off x="2987824" y="3702756"/>
              <a:ext cx="161776" cy="169333"/>
              <a:chOff x="2987824" y="3702756"/>
              <a:chExt cx="161776" cy="169333"/>
            </a:xfrm>
          </p:grpSpPr>
          <p:cxnSp>
            <p:nvCxnSpPr>
              <p:cNvPr id="92" name="Přímá spojnice 91"/>
              <p:cNvCxnSpPr/>
              <p:nvPr/>
            </p:nvCxnSpPr>
            <p:spPr>
              <a:xfrm>
                <a:off x="2987824" y="3717032"/>
                <a:ext cx="161776" cy="155057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2991556" y="3702756"/>
                <a:ext cx="146755" cy="14675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Zaoblený obdélník 2"/>
          <p:cNvSpPr/>
          <p:nvPr/>
        </p:nvSpPr>
        <p:spPr>
          <a:xfrm>
            <a:off x="323528" y="5013176"/>
            <a:ext cx="8496944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nsolas" pitchFamily="49" charset="0"/>
                <a:cs typeface="Consolas" pitchFamily="49" charset="0"/>
              </a:rPr>
              <a:t>short</a:t>
            </a:r>
            <a:r>
              <a:rPr lang="en-US" sz="2800" dirty="0"/>
              <a:t> is convertible to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/>
              <a:t> is inherited from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short</a:t>
            </a:r>
            <a:r>
              <a:rPr lang="en-US" sz="2800" dirty="0"/>
              <a:t> </a:t>
            </a:r>
            <a:r>
              <a:rPr lang="en-US" sz="2800" i="1" dirty="0"/>
              <a:t>nor</a:t>
            </a:r>
            <a:r>
              <a:rPr lang="en-US" sz="2800" dirty="0"/>
              <a:t>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short</a:t>
            </a:r>
            <a:r>
              <a:rPr lang="en-US" sz="2800" dirty="0"/>
              <a:t> is inherited from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int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Násobení 14"/>
          <p:cNvSpPr/>
          <p:nvPr/>
        </p:nvSpPr>
        <p:spPr>
          <a:xfrm>
            <a:off x="8100392" y="4437112"/>
            <a:ext cx="1152128" cy="1152128"/>
          </a:xfrm>
          <a:prstGeom prst="mathMultiply">
            <a:avLst>
              <a:gd name="adj1" fmla="val 16661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3C17E25D-2A92-419E-9D75-76114F130338}"/>
              </a:ext>
            </a:extLst>
          </p:cNvPr>
          <p:cNvCxnSpPr/>
          <p:nvPr/>
        </p:nvCxnSpPr>
        <p:spPr>
          <a:xfrm>
            <a:off x="5678040" y="1568671"/>
            <a:ext cx="1559933" cy="43003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6EEA6717-4F58-4C5E-8567-43D8DE0B0975}"/>
              </a:ext>
            </a:extLst>
          </p:cNvPr>
          <p:cNvCxnSpPr/>
          <p:nvPr/>
        </p:nvCxnSpPr>
        <p:spPr>
          <a:xfrm>
            <a:off x="5683141" y="1998960"/>
            <a:ext cx="1409139" cy="249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13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Extension Methods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341438"/>
            <a:ext cx="8207375" cy="5040312"/>
          </a:xfrm>
        </p:spPr>
        <p:txBody>
          <a:bodyPr/>
          <a:lstStyle/>
          <a:p>
            <a:r>
              <a:rPr lang="en-US" sz="2000" dirty="0"/>
              <a:t>Declaration: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1400" dirty="0">
                <a:latin typeface="Courier New" pitchFamily="49" charset="0"/>
              </a:rPr>
              <a:t>public static class </a:t>
            </a:r>
            <a:r>
              <a:rPr lang="en-US" sz="1400" dirty="0" err="1">
                <a:latin typeface="Courier New" pitchFamily="49" charset="0"/>
              </a:rPr>
              <a:t>StringExtensions</a:t>
            </a:r>
            <a:r>
              <a:rPr lang="en-US" sz="1400" dirty="0">
                <a:latin typeface="Courier New" pitchFamily="49" charset="0"/>
              </a:rPr>
              <a:t> {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public static int ToInt32(this string s) {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return Int32.Parse(s);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49" charset="0"/>
              </a:rPr>
              <a:t>	}</a:t>
            </a:r>
          </a:p>
          <a:p>
            <a:pPr>
              <a:buFontTx/>
              <a:buNone/>
            </a:pPr>
            <a:endParaRPr lang="en-US" sz="1400" dirty="0">
              <a:latin typeface="Courier New" pitchFamily="49" charset="0"/>
            </a:endParaRPr>
          </a:p>
          <a:p>
            <a:r>
              <a:rPr lang="en-US" sz="2000" dirty="0"/>
              <a:t>Usage: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1400" dirty="0">
                <a:latin typeface="Courier New" pitchFamily="49" charset="0"/>
              </a:rPr>
              <a:t>string s = "1234";</a:t>
            </a:r>
            <a:br>
              <a:rPr lang="en-US" sz="2000" dirty="0"/>
            </a:br>
            <a:r>
              <a:rPr lang="en-US" sz="1400" dirty="0">
                <a:latin typeface="Courier New" pitchFamily="49" charset="0"/>
              </a:rPr>
              <a:t>int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s.ToInt32();</a:t>
            </a:r>
            <a:r>
              <a:rPr lang="en-US" sz="2000" dirty="0"/>
              <a:t>	// Same as StringExtensions.ToInt32(s)</a:t>
            </a:r>
            <a:r>
              <a:rPr lang="cs-CZ" sz="2000" dirty="0"/>
              <a:t> </a:t>
            </a:r>
            <a:endParaRPr lang="en-US" sz="2000" dirty="0"/>
          </a:p>
          <a:p>
            <a:pPr>
              <a:buFontTx/>
              <a:buNone/>
            </a:pPr>
            <a:endParaRPr lang="en-US" sz="2000" dirty="0"/>
          </a:p>
          <a:p>
            <a:r>
              <a:rPr lang="en-US" sz="2000" dirty="0"/>
              <a:t>Instance methods take precedence over extension methods</a:t>
            </a:r>
          </a:p>
          <a:p>
            <a:r>
              <a:rPr lang="en-US" sz="2000" dirty="0"/>
              <a:t>Extension methods imported in inner namespace declarations take precedence over extension methods imported in outer namespace declarations</a:t>
            </a:r>
            <a:r>
              <a:rPr lang="cs-CZ" sz="2000" dirty="0"/>
              <a:t> </a:t>
            </a:r>
            <a:endParaRPr lang="en-US" sz="2000" dirty="0"/>
          </a:p>
          <a:p>
            <a:pPr>
              <a:buFontTx/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34457840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39851</TotalTime>
  <Words>631</Words>
  <Application>Microsoft Office PowerPoint</Application>
  <PresentationFormat>Předvádění na obrazovce (4:3)</PresentationFormat>
  <Paragraphs>105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Consolas</vt:lpstr>
      <vt:lpstr>Courier New</vt:lpstr>
      <vt:lpstr>Times New Roman</vt:lpstr>
      <vt:lpstr>Verdana</vt:lpstr>
      <vt:lpstr>D3S template</vt:lpstr>
      <vt:lpstr>Advanced C# Programming 1st Lecture</vt:lpstr>
      <vt:lpstr>Struktura předmětu</vt:lpstr>
      <vt:lpstr>Požadavky na zápočet/zkoušku</vt:lpstr>
      <vt:lpstr>Simple Types: Implicit Conversions</vt:lpstr>
      <vt:lpstr>Simple Types: Implicit Conversions ≠ Inheritance</vt:lpstr>
      <vt:lpstr>Extension Methods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241</cp:revision>
  <dcterms:created xsi:type="dcterms:W3CDTF">2006-10-10T18:27:24Z</dcterms:created>
  <dcterms:modified xsi:type="dcterms:W3CDTF">2025-02-19T13:50:04Z</dcterms:modified>
</cp:coreProperties>
</file>