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17"/>
  </p:notesMasterIdLst>
  <p:sldIdLst>
    <p:sldId id="256" r:id="rId2"/>
    <p:sldId id="478" r:id="rId3"/>
    <p:sldId id="439" r:id="rId4"/>
    <p:sldId id="507" r:id="rId5"/>
    <p:sldId id="441" r:id="rId6"/>
    <p:sldId id="510" r:id="rId7"/>
    <p:sldId id="475" r:id="rId8"/>
    <p:sldId id="448" r:id="rId9"/>
    <p:sldId id="449" r:id="rId10"/>
    <p:sldId id="452" r:id="rId11"/>
    <p:sldId id="453" r:id="rId12"/>
    <p:sldId id="454" r:id="rId13"/>
    <p:sldId id="438" r:id="rId14"/>
    <p:sldId id="451" r:id="rId15"/>
    <p:sldId id="477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F1A60F"/>
    <a:srgbClr val="DF602D"/>
    <a:srgbClr val="DE2E2E"/>
    <a:srgbClr val="FF0000"/>
    <a:srgbClr val="677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7" Type="http://schemas.openxmlformats.org/officeDocument/2006/relationships/slide" Target="slides/slide14.xml"/><Relationship Id="rId2" Type="http://schemas.openxmlformats.org/officeDocument/2006/relationships/slide" Target="slides/slide8.xml"/><Relationship Id="rId1" Type="http://schemas.openxmlformats.org/officeDocument/2006/relationships/slide" Target="slides/slide6.xml"/><Relationship Id="rId6" Type="http://schemas.openxmlformats.org/officeDocument/2006/relationships/slide" Target="slides/slide13.xml"/><Relationship Id="rId5" Type="http://schemas.openxmlformats.org/officeDocument/2006/relationships/slide" Target="slides/slide11.xml"/><Relationship Id="rId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4E5D35-4E42-419E-AD3C-53338384C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478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C22BE-C237-49E6-8098-C33A48402A3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3C411D-E84E-4055-9773-384925266B44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B0B9E7-E2EE-49C5-BC5E-2A76B2543FF2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713683-EA74-4937-8D98-B3445B491903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1B4991-00D9-4F0D-9155-FBB88407A71C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05577D-EA99-48B3-BB98-47F058DA8B83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5CA28A8-F871-46D0-B037-1969D6FA4E44}" type="slidenum">
              <a:rPr lang="cs-CZ" sz="1200" smtClean="0">
                <a:latin typeface="Arial" charset="0"/>
              </a:rPr>
              <a:pPr eaLnBrk="1" hangingPunct="1"/>
              <a:t>4</a:t>
            </a:fld>
            <a:endParaRPr lang="cs-CZ" sz="1200">
              <a:latin typeface="Arial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71087D-44F3-4D36-A1DC-71C10C6EB1F3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596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B2655F-7CF9-4943-A3FE-932800AA16CB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ECAEAC-E519-4C3B-81EC-5DB164436746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3C4BB0-2A3B-44ED-B2F8-D59AA77A0BF5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B1691D-1F29-4B18-8EA9-8A7E97988492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53930-9E33-44F6-A4C3-D14763604793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 flip="none" rotWithShape="1">
          <a:gsLst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3036499"/>
            <a:ext cx="7920880" cy="1764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20688"/>
            <a:ext cx="7858180" cy="2088232"/>
          </a:xfrm>
        </p:spPr>
        <p:txBody>
          <a:bodyPr anchor="b" anchorCtr="0">
            <a:noAutofit/>
          </a:bodyPr>
          <a:lstStyle>
            <a:lvl1pPr algn="ctr">
              <a:defRPr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91880" y="3290114"/>
            <a:ext cx="4968552" cy="1723062"/>
          </a:xfrm>
        </p:spPr>
        <p:txBody>
          <a:bodyPr/>
          <a:lstStyle>
            <a:lvl1pPr marL="0" indent="0" algn="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Author</a:t>
            </a:r>
            <a:r>
              <a:rPr lang="en-US" dirty="0"/>
              <a:t>(s)</a:t>
            </a:r>
          </a:p>
        </p:txBody>
      </p:sp>
      <p:pic>
        <p:nvPicPr>
          <p:cNvPr id="3074" name="Picture 2" descr="C:\Repositories\MFF\organisation\MFF\DDDS\Logo\D3S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498" y="3361552"/>
            <a:ext cx="2773982" cy="857256"/>
          </a:xfrm>
          <a:prstGeom prst="rect">
            <a:avLst/>
          </a:prstGeom>
          <a:noFill/>
        </p:spPr>
      </p:pic>
      <p:pic>
        <p:nvPicPr>
          <p:cNvPr id="3076" name="Picture 4" descr="C:\Repositories\MFF\organisation\MFF\DDDS\Logo\karel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/>
          </a:blip>
          <a:srcRect/>
          <a:stretch>
            <a:fillRect/>
          </a:stretch>
        </p:blipFill>
        <p:spPr bwMode="auto">
          <a:xfrm>
            <a:off x="1113554" y="4531943"/>
            <a:ext cx="1496672" cy="14524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17201" y="6007860"/>
            <a:ext cx="2303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CHARLES UNIVERSITY </a:t>
            </a:r>
            <a:r>
              <a:rPr lang="cs-CZ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PRAGUE</a:t>
            </a:r>
            <a:endParaRPr lang="cs-CZ" sz="12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529" y="2989372"/>
            <a:ext cx="2648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u="none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http://d3s.mff.cuni.cz/~jezek</a:t>
            </a:r>
            <a:endParaRPr lang="cs-CZ" sz="1200" b="0" u="none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6248345"/>
            <a:ext cx="2654358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faculty of mathematics and physics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Repositories\MFF\organisation\MFF\DDDS\Slides\slides_logo_faint.png"/>
          <p:cNvPicPr>
            <a:picLocks noChangeAspect="1" noChangeArrowheads="1"/>
          </p:cNvPicPr>
          <p:nvPr/>
        </p:nvPicPr>
        <p:blipFill>
          <a:blip r:embed="rId2" cstate="print"/>
          <a:srcRect r="1729"/>
          <a:stretch>
            <a:fillRect/>
          </a:stretch>
        </p:blipFill>
        <p:spPr bwMode="auto">
          <a:xfrm>
            <a:off x="7519988" y="6088905"/>
            <a:ext cx="1624012" cy="63341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 flip="none" rotWithShape="1">
            <a:gsLst>
              <a:gs pos="75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95000"/>
                </a:schemeClr>
              </a:gs>
              <a:gs pos="75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36712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69360"/>
            <a:ext cx="8604448" cy="188640"/>
          </a:xfrm>
        </p:spPr>
        <p:txBody>
          <a:bodyPr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6456" y="6669360"/>
            <a:ext cx="467544" cy="188640"/>
          </a:xfrm>
          <a:effectLst>
            <a:outerShdw blurRad="50800" dist="38100" dir="2700000" sx="110000" sy="110000" algn="tl" rotWithShape="0">
              <a:schemeClr val="bg1"/>
            </a:outerShdw>
          </a:effectLst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361A1-175A-42D3-BB19-9AEE94864B6C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pic>
        <p:nvPicPr>
          <p:cNvPr id="1027" name="Picture 3" descr="C:\Repositories\MFF\organisation\MFF\DDDS\Slides\bar2.png"/>
          <p:cNvPicPr>
            <a:picLocks noChangeAspect="1" noChangeArrowheads="1"/>
          </p:cNvPicPr>
          <p:nvPr/>
        </p:nvPicPr>
        <p:blipFill>
          <a:blip r:embed="rId3" cstate="print"/>
          <a:srcRect l="1150" r="1914"/>
          <a:stretch>
            <a:fillRect/>
          </a:stretch>
        </p:blipFill>
        <p:spPr bwMode="auto">
          <a:xfrm flipH="1">
            <a:off x="0" y="787219"/>
            <a:ext cx="9144000" cy="193509"/>
          </a:xfrm>
          <a:prstGeom prst="rect">
            <a:avLst/>
          </a:prstGeom>
          <a:noFill/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912" cy="504056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76" y="7141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level`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444189-8B34-413A-9B65-B8341BD389A4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Advanced </a:t>
            </a:r>
            <a:r>
              <a:rPr lang="cs-CZ" sz="2800" dirty="0"/>
              <a:t>C# </a:t>
            </a:r>
            <a:r>
              <a:rPr lang="en-US" sz="2800" dirty="0"/>
              <a:t>Programming</a:t>
            </a:r>
            <a:br>
              <a:rPr lang="en-US" sz="2800" dirty="0"/>
            </a:br>
            <a:r>
              <a:rPr lang="cs-CZ" sz="2800" dirty="0"/>
              <a:t>3</a:t>
            </a:r>
            <a:r>
              <a:rPr lang="cs-CZ" sz="2800" baseline="30000" dirty="0"/>
              <a:t>rd</a:t>
            </a:r>
            <a:r>
              <a:rPr lang="en-US" sz="2800" dirty="0"/>
              <a:t> Lecture</a:t>
            </a: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Pavel</a:t>
            </a:r>
            <a:r>
              <a:rPr lang="en-US" dirty="0"/>
              <a:t> Je</a:t>
            </a:r>
            <a:r>
              <a:rPr lang="cs-CZ" dirty="0" err="1"/>
              <a:t>žek</a:t>
            </a:r>
            <a:br>
              <a:rPr lang="en-US" dirty="0"/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pavel.jezek@d3s.mff.cuni.cz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91025" y="6021388"/>
            <a:ext cx="4752975" cy="8366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imes New Roman" charset="0"/>
              </a:rPr>
              <a:t>Some of the slides are based on University of Linz .NET presentations.</a:t>
            </a:r>
          </a:p>
          <a:p>
            <a:pPr algn="ctr"/>
            <a:r>
              <a:rPr lang="en-US" sz="1200" dirty="0">
                <a:latin typeface="Times New Roman" charset="0"/>
              </a:rPr>
              <a:t>© University of Linz, Institute for System Software, 2004</a:t>
            </a:r>
          </a:p>
          <a:p>
            <a:pPr algn="ctr"/>
            <a:r>
              <a:rPr lang="en-US" sz="1200" dirty="0">
                <a:latin typeface="Times New Roman" charset="0"/>
              </a:rPr>
              <a:t>published under the Microsoft Curriculum License</a:t>
            </a:r>
          </a:p>
          <a:p>
            <a:pPr algn="ctr"/>
            <a:r>
              <a:rPr lang="en-US" sz="1200" dirty="0">
                <a:latin typeface="Times New Roman" charset="0"/>
              </a:rPr>
              <a:t>(http://www.msdnaa.net/curriculum/license_curriculum.aspx)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Constraints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85800" y="1257300"/>
            <a:ext cx="630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latin typeface="Times New Roman" pitchFamily="18" charset="0"/>
              </a:rPr>
              <a:t>Constraints about placeholder types are specified as base types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46125" y="1905000"/>
            <a:ext cx="70612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class </a:t>
            </a:r>
            <a:r>
              <a:rPr lang="en-US" sz="1400" b="1"/>
              <a:t>OrderedBuffer</a:t>
            </a:r>
            <a:r>
              <a:rPr lang="en-US" sz="1400"/>
              <a:t> </a:t>
            </a:r>
            <a:r>
              <a:rPr lang="en-US" sz="1400">
                <a:solidFill>
                  <a:srgbClr val="FF0000"/>
                </a:solidFill>
              </a:rPr>
              <a:t>&lt;Element, Priority&gt;</a:t>
            </a:r>
            <a:r>
              <a:rPr lang="en-US" sz="1400"/>
              <a:t> </a:t>
            </a:r>
            <a:r>
              <a:rPr lang="en-US" sz="1400" b="1">
                <a:solidFill>
                  <a:srgbClr val="FF0000"/>
                </a:solidFill>
              </a:rPr>
              <a:t>where Priority: IComparable</a:t>
            </a:r>
            <a:r>
              <a:rPr lang="en-US" sz="1400"/>
              <a:t> {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Element[] data;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Priority[] prio;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int lastElem;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...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public void </a:t>
            </a:r>
            <a:r>
              <a:rPr lang="en-US" sz="1400" b="1"/>
              <a:t>Put</a:t>
            </a:r>
            <a:r>
              <a:rPr lang="en-US" sz="1400"/>
              <a:t>(Element x, Priority p) {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	int i = lastElement;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	while (i &gt;= 0 &amp;&amp; </a:t>
            </a:r>
            <a:r>
              <a:rPr lang="en-US" sz="1400">
                <a:solidFill>
                  <a:srgbClr val="FF0000"/>
                </a:solidFill>
              </a:rPr>
              <a:t>p.CompareTo(prio[i])</a:t>
            </a:r>
            <a:r>
              <a:rPr lang="en-US" sz="1400"/>
              <a:t> &gt; 0) {data[i+1] = data[i]; prio[i+1] = prio[i]; i--;}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	data[i+1] = x; prio[i+1] = p;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}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}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69925" y="4419600"/>
            <a:ext cx="4427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Times New Roman" pitchFamily="18" charset="0"/>
              </a:rPr>
              <a:t>Allows operations on instances of placeholder types</a:t>
            </a:r>
          </a:p>
        </p:txBody>
      </p:sp>
      <p:sp>
        <p:nvSpPr>
          <p:cNvPr id="11270" name="AutoShape 6"/>
          <p:cNvSpPr>
            <a:spLocks/>
          </p:cNvSpPr>
          <p:nvPr/>
        </p:nvSpPr>
        <p:spPr bwMode="auto">
          <a:xfrm>
            <a:off x="6096000" y="1600200"/>
            <a:ext cx="2362200" cy="304800"/>
          </a:xfrm>
          <a:prstGeom prst="borderCallout1">
            <a:avLst>
              <a:gd name="adj1" fmla="val 37500"/>
              <a:gd name="adj2" fmla="val -3227"/>
              <a:gd name="adj3" fmla="val 114065"/>
              <a:gd name="adj4" fmla="val -1068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>
                <a:latin typeface="Times New Roman" pitchFamily="18" charset="0"/>
              </a:rPr>
              <a:t>interface or base class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85800" y="5006975"/>
            <a:ext cx="5105400" cy="1393825"/>
            <a:chOff x="432" y="3154"/>
            <a:chExt cx="3216" cy="878"/>
          </a:xfrm>
        </p:grpSpPr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432" y="3154"/>
              <a:ext cx="4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latin typeface="Times New Roman" pitchFamily="18" charset="0"/>
                </a:rPr>
                <a:t>Usage</a:t>
              </a:r>
            </a:p>
          </p:txBody>
        </p:sp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470" y="3466"/>
              <a:ext cx="2947" cy="326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tabLst>
                  <a:tab pos="185738" algn="l"/>
                  <a:tab pos="384175" algn="l"/>
                  <a:tab pos="568325" algn="l"/>
                </a:tabLst>
              </a:pPr>
              <a:r>
                <a:rPr lang="en-US" sz="1400"/>
                <a:t>OrderedBuffer&lt;int, </a:t>
              </a:r>
              <a:r>
                <a:rPr lang="en-US" sz="1400">
                  <a:solidFill>
                    <a:srgbClr val="FF0000"/>
                  </a:solidFill>
                </a:rPr>
                <a:t>int</a:t>
              </a:r>
              <a:r>
                <a:rPr lang="en-US" sz="1400"/>
                <a:t>&gt; a = new OrderedBuffer&lt;int, </a:t>
              </a:r>
              <a:r>
                <a:rPr lang="en-US" sz="1400">
                  <a:solidFill>
                    <a:srgbClr val="FF0000"/>
                  </a:solidFill>
                </a:rPr>
                <a:t>int</a:t>
              </a:r>
              <a:r>
                <a:rPr lang="en-US" sz="1400"/>
                <a:t>&gt;();</a:t>
              </a:r>
            </a:p>
            <a:p>
              <a:pPr eaLnBrk="0" hangingPunct="0">
                <a:tabLst>
                  <a:tab pos="185738" algn="l"/>
                  <a:tab pos="384175" algn="l"/>
                  <a:tab pos="568325" algn="l"/>
                </a:tabLst>
              </a:pPr>
              <a:r>
                <a:rPr lang="en-US" sz="1400"/>
                <a:t>a.Put(100, </a:t>
              </a:r>
              <a:r>
                <a:rPr lang="en-US" sz="1400">
                  <a:solidFill>
                    <a:srgbClr val="FF0000"/>
                  </a:solidFill>
                </a:rPr>
                <a:t>3</a:t>
              </a:r>
              <a:r>
                <a:rPr lang="en-US" sz="1400"/>
                <a:t>);</a:t>
              </a:r>
            </a:p>
          </p:txBody>
        </p:sp>
        <p:sp>
          <p:nvSpPr>
            <p:cNvPr id="11274" name="AutoShape 10"/>
            <p:cNvSpPr>
              <a:spLocks/>
            </p:cNvSpPr>
            <p:nvPr/>
          </p:nvSpPr>
          <p:spPr bwMode="auto">
            <a:xfrm>
              <a:off x="1334" y="3814"/>
              <a:ext cx="2314" cy="218"/>
            </a:xfrm>
            <a:prstGeom prst="borderCallout1">
              <a:avLst>
                <a:gd name="adj1" fmla="val 33028"/>
                <a:gd name="adj2" fmla="val -2074"/>
                <a:gd name="adj3" fmla="val -20644"/>
                <a:gd name="adj4" fmla="val -929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600">
                  <a:latin typeface="Times New Roman" pitchFamily="18" charset="0"/>
                </a:rPr>
                <a:t>parameter must implement </a:t>
              </a:r>
              <a:r>
                <a:rPr lang="en-US" sz="1400"/>
                <a:t>IComparable</a:t>
              </a:r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1536" y="364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276" name="Line 12"/>
            <p:cNvSpPr>
              <a:spLocks noChangeShapeType="1"/>
            </p:cNvSpPr>
            <p:nvPr/>
          </p:nvSpPr>
          <p:spPr bwMode="auto">
            <a:xfrm flipH="1">
              <a:off x="3024" y="3648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4682252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Multiple Constraints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746125" y="1371600"/>
            <a:ext cx="416242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class </a:t>
            </a:r>
            <a:r>
              <a:rPr lang="en-US" sz="1400" b="1"/>
              <a:t>OrderedBuffer</a:t>
            </a:r>
            <a:r>
              <a:rPr lang="en-US" sz="1400"/>
              <a:t> </a:t>
            </a:r>
            <a:r>
              <a:rPr lang="en-US" sz="1400">
                <a:solidFill>
                  <a:srgbClr val="FF0000"/>
                </a:solidFill>
              </a:rPr>
              <a:t>&lt;Element, Priority&gt;</a:t>
            </a:r>
            <a:endParaRPr lang="en-US" sz="1400"/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</a:t>
            </a:r>
            <a:r>
              <a:rPr lang="en-US" sz="1400" b="1">
                <a:solidFill>
                  <a:srgbClr val="FF0000"/>
                </a:solidFill>
              </a:rPr>
              <a:t>where Element: MyClass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 b="1">
                <a:solidFill>
                  <a:srgbClr val="FF0000"/>
                </a:solidFill>
              </a:rPr>
              <a:t>	where Priority: IComparable, ISerializable</a:t>
            </a:r>
            <a:r>
              <a:rPr lang="en-US" sz="1400"/>
              <a:t> {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...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public void </a:t>
            </a:r>
            <a:r>
              <a:rPr lang="en-US" sz="1400" b="1"/>
              <a:t>Put</a:t>
            </a:r>
            <a:r>
              <a:rPr lang="en-US" sz="1400"/>
              <a:t>(Element x, Priority p) {...}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public void </a:t>
            </a:r>
            <a:r>
              <a:rPr lang="en-US" sz="1400" b="1"/>
              <a:t>Get</a:t>
            </a:r>
            <a:r>
              <a:rPr lang="en-US" sz="1400"/>
              <a:t>(out Element x, out Priority p) {...}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5800" y="3505200"/>
            <a:ext cx="7483475" cy="1584325"/>
            <a:chOff x="432" y="2208"/>
            <a:chExt cx="4714" cy="998"/>
          </a:xfrm>
        </p:grpSpPr>
        <p:sp>
          <p:nvSpPr>
            <p:cNvPr id="12293" name="Text Box 5"/>
            <p:cNvSpPr txBox="1">
              <a:spLocks noChangeArrowheads="1"/>
            </p:cNvSpPr>
            <p:nvPr/>
          </p:nvSpPr>
          <p:spPr bwMode="auto">
            <a:xfrm>
              <a:off x="432" y="2304"/>
              <a:ext cx="4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latin typeface="Times New Roman" pitchFamily="18" charset="0"/>
                </a:rPr>
                <a:t>Usage</a:t>
              </a:r>
            </a:p>
          </p:txBody>
        </p:sp>
        <p:sp>
          <p:nvSpPr>
            <p:cNvPr id="12294" name="Text Box 6"/>
            <p:cNvSpPr txBox="1">
              <a:spLocks noChangeArrowheads="1"/>
            </p:cNvSpPr>
            <p:nvPr/>
          </p:nvSpPr>
          <p:spPr bwMode="auto">
            <a:xfrm>
              <a:off x="470" y="2746"/>
              <a:ext cx="4377" cy="46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tabLst>
                  <a:tab pos="185738" algn="l"/>
                  <a:tab pos="384175" algn="l"/>
                  <a:tab pos="568325" algn="l"/>
                </a:tabLst>
              </a:pPr>
              <a:r>
                <a:rPr lang="en-US" sz="1400"/>
                <a:t>OrderedBuffer&lt;</a:t>
              </a:r>
              <a:r>
                <a:rPr lang="en-US" sz="1400">
                  <a:solidFill>
                    <a:srgbClr val="FF0000"/>
                  </a:solidFill>
                </a:rPr>
                <a:t>MySubclass</a:t>
              </a:r>
              <a:r>
                <a:rPr lang="en-US" sz="1400"/>
                <a:t>, </a:t>
              </a:r>
              <a:r>
                <a:rPr lang="en-US" sz="1400">
                  <a:solidFill>
                    <a:srgbClr val="FF0000"/>
                  </a:solidFill>
                </a:rPr>
                <a:t>MyPrio</a:t>
              </a:r>
              <a:r>
                <a:rPr lang="en-US" sz="1400"/>
                <a:t>&gt; a = new OrderedBuffer&lt;MySubclass, MyPrio&gt;();</a:t>
              </a:r>
            </a:p>
            <a:p>
              <a:pPr eaLnBrk="0" hangingPunct="0">
                <a:tabLst>
                  <a:tab pos="185738" algn="l"/>
                  <a:tab pos="384175" algn="l"/>
                  <a:tab pos="568325" algn="l"/>
                </a:tabLst>
              </a:pPr>
              <a:r>
                <a:rPr lang="en-US" sz="1400"/>
                <a:t>...</a:t>
              </a:r>
            </a:p>
            <a:p>
              <a:pPr eaLnBrk="0" hangingPunct="0">
                <a:tabLst>
                  <a:tab pos="185738" algn="l"/>
                  <a:tab pos="384175" algn="l"/>
                  <a:tab pos="568325" algn="l"/>
                </a:tabLst>
              </a:pPr>
              <a:r>
                <a:rPr lang="en-US" sz="1400"/>
                <a:t>a.Put(new MySubclass(), new MyPrio(100));</a:t>
              </a:r>
            </a:p>
          </p:txBody>
        </p:sp>
        <p:sp>
          <p:nvSpPr>
            <p:cNvPr id="12295" name="AutoShape 7"/>
            <p:cNvSpPr>
              <a:spLocks/>
            </p:cNvSpPr>
            <p:nvPr/>
          </p:nvSpPr>
          <p:spPr bwMode="auto">
            <a:xfrm>
              <a:off x="2496" y="2482"/>
              <a:ext cx="2650" cy="218"/>
            </a:xfrm>
            <a:prstGeom prst="borderCallout1">
              <a:avLst>
                <a:gd name="adj1" fmla="val 33028"/>
                <a:gd name="adj2" fmla="val -1810"/>
                <a:gd name="adj3" fmla="val 103213"/>
                <a:gd name="adj4" fmla="val -1301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600">
                  <a:latin typeface="Times New Roman" pitchFamily="18" charset="0"/>
                </a:rPr>
                <a:t>must implement </a:t>
              </a:r>
              <a:r>
                <a:rPr lang="en-US" sz="1400"/>
                <a:t>IComparable</a:t>
              </a:r>
              <a:r>
                <a:rPr lang="en-US" sz="1600">
                  <a:latin typeface="Times New Roman" pitchFamily="18" charset="0"/>
                </a:rPr>
                <a:t> and ISerializable</a:t>
              </a:r>
            </a:p>
          </p:txBody>
        </p:sp>
        <p:sp>
          <p:nvSpPr>
            <p:cNvPr id="12296" name="AutoShape 8"/>
            <p:cNvSpPr>
              <a:spLocks/>
            </p:cNvSpPr>
            <p:nvPr/>
          </p:nvSpPr>
          <p:spPr bwMode="auto">
            <a:xfrm>
              <a:off x="2160" y="2208"/>
              <a:ext cx="1920" cy="218"/>
            </a:xfrm>
            <a:prstGeom prst="borderCallout1">
              <a:avLst>
                <a:gd name="adj1" fmla="val 33028"/>
                <a:gd name="adj2" fmla="val -2500"/>
                <a:gd name="adj3" fmla="val 251375"/>
                <a:gd name="adj4" fmla="val -29116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600">
                  <a:latin typeface="Times New Roman" pitchFamily="18" charset="0"/>
                </a:rPr>
                <a:t>must be a subclass of</a:t>
              </a:r>
              <a:r>
                <a:rPr lang="en-US" sz="1400"/>
                <a:t> MyClass</a:t>
              </a:r>
              <a:endParaRPr lang="en-US" sz="160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57758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Constructor Constraint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17550" y="1154113"/>
            <a:ext cx="429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/>
            <a:r>
              <a:rPr lang="en-US" sz="2000" b="1">
                <a:latin typeface="Times New Roman" pitchFamily="18" charset="0"/>
              </a:rPr>
              <a:t>For creating objects of a generic types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39788" y="1730375"/>
            <a:ext cx="38671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class </a:t>
            </a:r>
            <a:r>
              <a:rPr lang="en-US" sz="1400" b="1"/>
              <a:t>Stack</a:t>
            </a:r>
            <a:r>
              <a:rPr lang="en-US" sz="1400"/>
              <a:t>&lt;T, E&gt; where E: Exception, </a:t>
            </a:r>
            <a:r>
              <a:rPr lang="en-US" sz="1400">
                <a:solidFill>
                  <a:srgbClr val="FF0000"/>
                </a:solidFill>
              </a:rPr>
              <a:t>new()</a:t>
            </a:r>
            <a:r>
              <a:rPr lang="en-US" sz="1400"/>
              <a:t> {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T[] data = ...;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int top = -1;</a:t>
            </a:r>
          </a:p>
          <a:p>
            <a:pPr eaLnBrk="0" hangingPunct="0">
              <a:spcBef>
                <a:spcPct val="30000"/>
              </a:spcBef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public void </a:t>
            </a:r>
            <a:r>
              <a:rPr lang="en-US" sz="1400" b="1"/>
              <a:t>Push</a:t>
            </a:r>
            <a:r>
              <a:rPr lang="en-US" sz="1400"/>
              <a:t>(T x) {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	if (top &gt;= data.Length)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		throw </a:t>
            </a:r>
            <a:r>
              <a:rPr lang="en-US" sz="1400">
                <a:solidFill>
                  <a:srgbClr val="FF0000"/>
                </a:solidFill>
              </a:rPr>
              <a:t>new E();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	else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		data[++top] = x;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}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}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941888" y="1782763"/>
            <a:ext cx="33464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/>
            <a:r>
              <a:rPr lang="en-US" sz="1600">
                <a:latin typeface="Times New Roman" pitchFamily="18" charset="0"/>
              </a:rPr>
              <a:t>specifies that the placeholder </a:t>
            </a:r>
            <a:r>
              <a:rPr lang="en-US" sz="1600" i="1">
                <a:latin typeface="Times New Roman" pitchFamily="18" charset="0"/>
              </a:rPr>
              <a:t>E</a:t>
            </a:r>
          </a:p>
          <a:p>
            <a:pPr eaLnBrk="0" hangingPunct="0"/>
            <a:r>
              <a:rPr lang="en-US" sz="1600">
                <a:latin typeface="Times New Roman" pitchFamily="18" charset="0"/>
              </a:rPr>
              <a:t>must have a parameterless constructor.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4349750" y="1974850"/>
            <a:ext cx="503238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cs-CZ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17550" y="4278313"/>
            <a:ext cx="5389563" cy="2120900"/>
            <a:chOff x="452" y="2695"/>
            <a:chExt cx="3395" cy="1336"/>
          </a:xfrm>
        </p:grpSpPr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513" y="3012"/>
              <a:ext cx="3326" cy="46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0" hangingPunct="0">
                <a:tabLst>
                  <a:tab pos="185738" algn="l"/>
                  <a:tab pos="384175" algn="l"/>
                  <a:tab pos="568325" algn="l"/>
                </a:tabLst>
              </a:pPr>
              <a:r>
                <a:rPr lang="en-US" sz="1400"/>
                <a:t>class </a:t>
              </a:r>
              <a:r>
                <a:rPr lang="en-US" sz="1400" b="1"/>
                <a:t>MyException</a:t>
              </a:r>
              <a:r>
                <a:rPr lang="en-US" sz="1400"/>
                <a:t>: Exception {</a:t>
              </a:r>
            </a:p>
            <a:p>
              <a:pPr eaLnBrk="0" hangingPunct="0">
                <a:tabLst>
                  <a:tab pos="185738" algn="l"/>
                  <a:tab pos="384175" algn="l"/>
                  <a:tab pos="568325" algn="l"/>
                </a:tabLst>
              </a:pPr>
              <a:r>
                <a:rPr lang="en-US" sz="1400"/>
                <a:t>	public </a:t>
              </a:r>
              <a:r>
                <a:rPr lang="en-US" sz="1400">
                  <a:solidFill>
                    <a:srgbClr val="FF0000"/>
                  </a:solidFill>
                </a:rPr>
                <a:t>MyException()</a:t>
              </a:r>
              <a:r>
                <a:rPr lang="en-US" sz="1400"/>
                <a:t>: base("stack overflow or underflow") {}</a:t>
              </a:r>
            </a:p>
            <a:p>
              <a:pPr eaLnBrk="0" hangingPunct="0">
                <a:tabLst>
                  <a:tab pos="185738" algn="l"/>
                  <a:tab pos="384175" algn="l"/>
                  <a:tab pos="568325" algn="l"/>
                </a:tabLst>
              </a:pPr>
              <a:r>
                <a:rPr lang="en-US" sz="1400"/>
                <a:t>}</a:t>
              </a:r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452" y="2695"/>
              <a:ext cx="5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0" hangingPunct="0"/>
              <a:r>
                <a:rPr lang="en-US" sz="2000" b="1">
                  <a:latin typeface="Times New Roman" pitchFamily="18" charset="0"/>
                </a:rPr>
                <a:t>Usage</a:t>
              </a:r>
            </a:p>
          </p:txBody>
        </p:sp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513" y="3571"/>
              <a:ext cx="3334" cy="460"/>
            </a:xfrm>
            <a:prstGeom prst="rect">
              <a:avLst/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0" hangingPunct="0">
                <a:tabLst>
                  <a:tab pos="185738" algn="l"/>
                  <a:tab pos="384175" algn="l"/>
                  <a:tab pos="568325" algn="l"/>
                </a:tabLst>
              </a:pPr>
              <a:r>
                <a:rPr lang="en-US" sz="1400"/>
                <a:t>Stack&lt;int, MyException&gt; stack = new Stack&lt;int, MyException&gt;();</a:t>
              </a:r>
            </a:p>
            <a:p>
              <a:pPr eaLnBrk="0" hangingPunct="0">
                <a:tabLst>
                  <a:tab pos="185738" algn="l"/>
                  <a:tab pos="384175" algn="l"/>
                  <a:tab pos="568325" algn="l"/>
                </a:tabLst>
              </a:pPr>
              <a:r>
                <a:rPr lang="en-US" sz="1400"/>
                <a:t>...</a:t>
              </a:r>
            </a:p>
            <a:p>
              <a:pPr eaLnBrk="0" hangingPunct="0">
                <a:tabLst>
                  <a:tab pos="185738" algn="l"/>
                  <a:tab pos="384175" algn="l"/>
                  <a:tab pos="568325" algn="l"/>
                </a:tabLst>
              </a:pPr>
              <a:r>
                <a:rPr lang="en-US" sz="1400"/>
                <a:t>stack.Push(3);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84212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 of Constraints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83730" y="1124744"/>
            <a:ext cx="2333459" cy="293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eaLnBrk="0" fontAlgn="ctr" hangingPunct="0"/>
            <a:r>
              <a:rPr lang="en-US" sz="2000" b="1">
                <a:latin typeface="Times New Roman" pitchFamily="18" charset="0"/>
              </a:rPr>
              <a:t>Constraint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717189" y="1124744"/>
            <a:ext cx="6369216" cy="293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eaLnBrk="0" fontAlgn="ctr" hangingPunct="0"/>
            <a:r>
              <a:rPr lang="en-US" sz="2000" b="1">
                <a:latin typeface="Times New Roman" pitchFamily="18" charset="0"/>
              </a:rPr>
              <a:t>Description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51522" y="1443490"/>
            <a:ext cx="2465668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6800" rIns="0" bIns="46800"/>
          <a:lstStyle/>
          <a:p>
            <a:pPr eaLnBrk="0" fontAlgn="t" hangingPunct="0"/>
            <a:r>
              <a:rPr lang="en-US" sz="1400" b="1" i="1" dirty="0">
                <a:latin typeface="Consolas" panose="020B0609020204030204" pitchFamily="49" charset="0"/>
              </a:rPr>
              <a:t>where</a:t>
            </a:r>
            <a:r>
              <a:rPr lang="en-US" sz="1400" i="1" dirty="0">
                <a:latin typeface="Consolas" panose="020B0609020204030204" pitchFamily="49" charset="0"/>
              </a:rPr>
              <a:t> T</a:t>
            </a:r>
            <a:r>
              <a:rPr lang="cs-CZ" sz="1400" i="1" dirty="0">
                <a:latin typeface="Consolas" panose="020B0609020204030204" pitchFamily="49" charset="0"/>
              </a:rPr>
              <a:t> </a:t>
            </a:r>
            <a:r>
              <a:rPr lang="en-US" sz="1400" i="1" dirty="0">
                <a:latin typeface="Consolas" panose="020B0609020204030204" pitchFamily="49" charset="0"/>
              </a:rPr>
              <a:t>: </a:t>
            </a:r>
            <a:r>
              <a:rPr lang="en-US" sz="1400" b="1" i="1" dirty="0">
                <a:latin typeface="Consolas" panose="020B0609020204030204" pitchFamily="49" charset="0"/>
              </a:rPr>
              <a:t>struct</a:t>
            </a:r>
            <a:endParaRPr lang="en-US" sz="3200" b="1" dirty="0">
              <a:latin typeface="Consolas" panose="020B0609020204030204" pitchFamily="49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717189" y="1443490"/>
            <a:ext cx="6369216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eaLnBrk="0" fontAlgn="t" hangingPunct="0"/>
            <a:r>
              <a:rPr lang="en-US" sz="1400" dirty="0">
                <a:latin typeface="Times New Roman" pitchFamily="18" charset="0"/>
              </a:rPr>
              <a:t>The type argument must be a </a:t>
            </a:r>
            <a:r>
              <a:rPr lang="en-US" sz="1400" b="1" dirty="0">
                <a:latin typeface="Times New Roman" pitchFamily="18" charset="0"/>
              </a:rPr>
              <a:t>value type</a:t>
            </a:r>
            <a:r>
              <a:rPr lang="en-US" sz="1400" dirty="0">
                <a:latin typeface="Times New Roman" pitchFamily="18" charset="0"/>
              </a:rPr>
              <a:t>. Any value type except </a:t>
            </a:r>
            <a:r>
              <a:rPr lang="en-US" sz="1400" i="1" dirty="0">
                <a:latin typeface="Times New Roman" pitchFamily="18" charset="0"/>
              </a:rPr>
              <a:t>Nullable</a:t>
            </a:r>
            <a:r>
              <a:rPr lang="cs-CZ" sz="1400" i="1" dirty="0">
                <a:latin typeface="Times New Roman" pitchFamily="18" charset="0"/>
              </a:rPr>
              <a:t>&lt;T&gt;</a:t>
            </a:r>
            <a:r>
              <a:rPr lang="en-US" sz="1400" dirty="0">
                <a:latin typeface="Times New Roman" pitchFamily="18" charset="0"/>
              </a:rPr>
              <a:t> can be specified.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51522" y="2470125"/>
            <a:ext cx="2465668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6800" rIns="0" bIns="46800"/>
          <a:lstStyle/>
          <a:p>
            <a:pPr eaLnBrk="0" fontAlgn="t" hangingPunct="0"/>
            <a:r>
              <a:rPr lang="en-US" sz="1400" b="1" i="1" dirty="0">
                <a:latin typeface="Consolas" panose="020B0609020204030204" pitchFamily="49" charset="0"/>
              </a:rPr>
              <a:t>where</a:t>
            </a:r>
            <a:r>
              <a:rPr lang="en-US" sz="1400" i="1" dirty="0">
                <a:latin typeface="Consolas" panose="020B0609020204030204" pitchFamily="49" charset="0"/>
              </a:rPr>
              <a:t> T : </a:t>
            </a:r>
            <a:r>
              <a:rPr lang="en-US" sz="1400" b="1" i="1" dirty="0">
                <a:latin typeface="Consolas" panose="020B0609020204030204" pitchFamily="49" charset="0"/>
              </a:rPr>
              <a:t>class</a:t>
            </a:r>
            <a:endParaRPr lang="en-US" sz="3200" b="1" dirty="0">
              <a:latin typeface="Consolas" panose="020B0609020204030204" pitchFamily="49" charset="0"/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717189" y="2470125"/>
            <a:ext cx="6369216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eaLnBrk="0" fontAlgn="t" hangingPunct="0"/>
            <a:r>
              <a:rPr lang="en-US" sz="1400" dirty="0">
                <a:latin typeface="Times New Roman" pitchFamily="18" charset="0"/>
              </a:rPr>
              <a:t>The type argument must be a </a:t>
            </a:r>
            <a:r>
              <a:rPr lang="en-US" sz="1400" b="1" dirty="0">
                <a:latin typeface="Times New Roman" pitchFamily="18" charset="0"/>
              </a:rPr>
              <a:t>reference type</a:t>
            </a:r>
            <a:r>
              <a:rPr lang="en-US" sz="1400" dirty="0">
                <a:latin typeface="Times New Roman" pitchFamily="18" charset="0"/>
              </a:rPr>
              <a:t>, including any class, interface, delegate, or array type.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51522" y="2987569"/>
            <a:ext cx="2465668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6800" rIns="0" bIns="46800"/>
          <a:lstStyle/>
          <a:p>
            <a:pPr eaLnBrk="0" fontAlgn="t" hangingPunct="0"/>
            <a:r>
              <a:rPr lang="en-US" sz="1400" b="1" i="1" dirty="0">
                <a:latin typeface="Consolas" panose="020B0609020204030204" pitchFamily="49" charset="0"/>
              </a:rPr>
              <a:t>where</a:t>
            </a:r>
            <a:r>
              <a:rPr lang="en-US" sz="1400" i="1" dirty="0">
                <a:latin typeface="Consolas" panose="020B0609020204030204" pitchFamily="49" charset="0"/>
              </a:rPr>
              <a:t> T : </a:t>
            </a:r>
            <a:r>
              <a:rPr lang="en-US" sz="1400" b="1" i="1" dirty="0">
                <a:latin typeface="Consolas" panose="020B0609020204030204" pitchFamily="49" charset="0"/>
              </a:rPr>
              <a:t>new</a:t>
            </a:r>
            <a:r>
              <a:rPr lang="en-US" sz="1400" i="1" dirty="0">
                <a:latin typeface="Consolas" panose="020B0609020204030204" pitchFamily="49" charset="0"/>
              </a:rPr>
              <a:t>()</a:t>
            </a:r>
            <a:endParaRPr lang="en-US" sz="3200" dirty="0">
              <a:latin typeface="Consolas" panose="020B0609020204030204" pitchFamily="49" charset="0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2717189" y="2987569"/>
            <a:ext cx="6369216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eaLnBrk="0" fontAlgn="t" hangingPunct="0"/>
            <a:r>
              <a:rPr lang="en-US" sz="1400" dirty="0">
                <a:latin typeface="Times New Roman" pitchFamily="18" charset="0"/>
              </a:rPr>
              <a:t>The type argument</a:t>
            </a:r>
            <a:r>
              <a:rPr lang="en-US" sz="1400" b="1" dirty="0">
                <a:latin typeface="Times New Roman" pitchFamily="18" charset="0"/>
              </a:rPr>
              <a:t> must have a public </a:t>
            </a:r>
            <a:r>
              <a:rPr lang="en-US" sz="1400" b="1" dirty="0" err="1">
                <a:latin typeface="Times New Roman" pitchFamily="18" charset="0"/>
              </a:rPr>
              <a:t>parameterless</a:t>
            </a:r>
            <a:r>
              <a:rPr lang="en-US" sz="1400" b="1" dirty="0">
                <a:latin typeface="Times New Roman" pitchFamily="18" charset="0"/>
              </a:rPr>
              <a:t> constructor</a:t>
            </a:r>
            <a:r>
              <a:rPr lang="en-US" sz="1400" dirty="0">
                <a:latin typeface="Times New Roman" pitchFamily="18" charset="0"/>
              </a:rPr>
              <a:t>. When used in conjunction with other constraints, the new() must be specified last.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251522" y="3505014"/>
            <a:ext cx="2465668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6800" rIns="0" bIns="46800"/>
          <a:lstStyle/>
          <a:p>
            <a:pPr eaLnBrk="0" fontAlgn="t" hangingPunct="0"/>
            <a:r>
              <a:rPr lang="en-US" sz="1400" b="1" i="1" dirty="0">
                <a:latin typeface="Consolas" panose="020B0609020204030204" pitchFamily="49" charset="0"/>
              </a:rPr>
              <a:t>where</a:t>
            </a:r>
            <a:r>
              <a:rPr lang="en-US" sz="1400" i="1" dirty="0">
                <a:latin typeface="Consolas" panose="020B0609020204030204" pitchFamily="49" charset="0"/>
              </a:rPr>
              <a:t> T : </a:t>
            </a:r>
            <a:r>
              <a:rPr lang="en-US" sz="1400" i="1" dirty="0" err="1">
                <a:latin typeface="Consolas" panose="020B0609020204030204" pitchFamily="49" charset="0"/>
              </a:rPr>
              <a:t>BaseClassName</a:t>
            </a:r>
            <a:endParaRPr lang="en-US" sz="3200" dirty="0">
              <a:latin typeface="Consolas" panose="020B0609020204030204" pitchFamily="49" charset="0"/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2717189" y="3505014"/>
            <a:ext cx="6369216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eaLnBrk="0" fontAlgn="t" hangingPunct="0"/>
            <a:r>
              <a:rPr lang="en-US" sz="1400">
                <a:latin typeface="Times New Roman" pitchFamily="18" charset="0"/>
              </a:rPr>
              <a:t>The type argument </a:t>
            </a:r>
            <a:r>
              <a:rPr lang="en-US" sz="1400" b="1">
                <a:latin typeface="Times New Roman" pitchFamily="18" charset="0"/>
              </a:rPr>
              <a:t>must be or derive from</a:t>
            </a:r>
            <a:r>
              <a:rPr lang="en-US" sz="1400">
                <a:latin typeface="Times New Roman" pitchFamily="18" charset="0"/>
              </a:rPr>
              <a:t> the specified </a:t>
            </a:r>
            <a:r>
              <a:rPr lang="en-US" sz="1400" b="1">
                <a:latin typeface="Times New Roman" pitchFamily="18" charset="0"/>
              </a:rPr>
              <a:t>base class</a:t>
            </a:r>
            <a:r>
              <a:rPr lang="en-US" sz="1400">
                <a:latin typeface="Times New Roman" pitchFamily="18" charset="0"/>
              </a:rPr>
              <a:t>.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251522" y="4022458"/>
            <a:ext cx="2465668" cy="69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6800" rIns="0" bIns="46800"/>
          <a:lstStyle/>
          <a:p>
            <a:pPr eaLnBrk="0" fontAlgn="t" hangingPunct="0"/>
            <a:r>
              <a:rPr lang="en-US" sz="1400" b="1" i="1" dirty="0">
                <a:latin typeface="Consolas" panose="020B0609020204030204" pitchFamily="49" charset="0"/>
              </a:rPr>
              <a:t>where</a:t>
            </a:r>
            <a:r>
              <a:rPr lang="en-US" sz="1400" i="1" dirty="0">
                <a:latin typeface="Consolas" panose="020B0609020204030204" pitchFamily="49" charset="0"/>
              </a:rPr>
              <a:t> T : </a:t>
            </a:r>
            <a:r>
              <a:rPr lang="en-US" sz="1400" i="1" dirty="0" err="1">
                <a:latin typeface="Consolas" panose="020B0609020204030204" pitchFamily="49" charset="0"/>
              </a:rPr>
              <a:t>InterfaceName</a:t>
            </a:r>
            <a:endParaRPr lang="en-US" sz="3200" dirty="0">
              <a:latin typeface="Consolas" panose="020B0609020204030204" pitchFamily="49" charset="0"/>
            </a:endParaRP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2717189" y="4022458"/>
            <a:ext cx="6369216" cy="69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eaLnBrk="0" fontAlgn="t" hangingPunct="0"/>
            <a:r>
              <a:rPr lang="en-US" sz="1400">
                <a:latin typeface="Times New Roman" pitchFamily="18" charset="0"/>
              </a:rPr>
              <a:t>The type argument</a:t>
            </a:r>
            <a:r>
              <a:rPr lang="en-US" sz="1400" b="1">
                <a:latin typeface="Times New Roman" pitchFamily="18" charset="0"/>
              </a:rPr>
              <a:t> must be or implement</a:t>
            </a:r>
            <a:r>
              <a:rPr lang="en-US" sz="1400">
                <a:latin typeface="Times New Roman" pitchFamily="18" charset="0"/>
              </a:rPr>
              <a:t> the specified </a:t>
            </a:r>
            <a:r>
              <a:rPr lang="en-US" sz="1400" b="1">
                <a:latin typeface="Times New Roman" pitchFamily="18" charset="0"/>
              </a:rPr>
              <a:t>interface</a:t>
            </a:r>
            <a:r>
              <a:rPr lang="en-US" sz="1400">
                <a:latin typeface="Times New Roman" pitchFamily="18" charset="0"/>
              </a:rPr>
              <a:t>. Multiple interface constraints can be specified. The constraining interface can also be generic.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251522" y="4738602"/>
            <a:ext cx="2465668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6800" rIns="0" bIns="46800"/>
          <a:lstStyle/>
          <a:p>
            <a:pPr eaLnBrk="0" fontAlgn="t" hangingPunct="0"/>
            <a:r>
              <a:rPr lang="en-US" sz="1400" b="1" i="1" dirty="0">
                <a:latin typeface="Consolas" panose="020B0609020204030204" pitchFamily="49" charset="0"/>
              </a:rPr>
              <a:t>where</a:t>
            </a:r>
            <a:r>
              <a:rPr lang="en-US" sz="1400" i="1" dirty="0">
                <a:latin typeface="Consolas" panose="020B0609020204030204" pitchFamily="49" charset="0"/>
              </a:rPr>
              <a:t> T : U</a:t>
            </a:r>
            <a:endParaRPr lang="en-US" sz="3200" dirty="0">
              <a:latin typeface="Consolas" panose="020B0609020204030204" pitchFamily="49" charset="0"/>
            </a:endParaRP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2717189" y="4738602"/>
            <a:ext cx="6369216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eaLnBrk="0" fontAlgn="t" hangingPunct="0"/>
            <a:r>
              <a:rPr lang="en-US" sz="1400">
                <a:latin typeface="Times New Roman" pitchFamily="18" charset="0"/>
              </a:rPr>
              <a:t>The </a:t>
            </a:r>
            <a:r>
              <a:rPr lang="en-US" sz="1400" b="1">
                <a:latin typeface="Times New Roman" pitchFamily="18" charset="0"/>
              </a:rPr>
              <a:t>type argument</a:t>
            </a:r>
            <a:r>
              <a:rPr lang="en-US" sz="1400">
                <a:latin typeface="Times New Roman" pitchFamily="18" charset="0"/>
              </a:rPr>
              <a:t> supplied for </a:t>
            </a:r>
            <a:r>
              <a:rPr lang="en-US" sz="1400" b="1">
                <a:latin typeface="Times New Roman" pitchFamily="18" charset="0"/>
              </a:rPr>
              <a:t>T must be or derive from</a:t>
            </a:r>
            <a:r>
              <a:rPr lang="en-US" sz="1400">
                <a:latin typeface="Times New Roman" pitchFamily="18" charset="0"/>
              </a:rPr>
              <a:t> the </a:t>
            </a:r>
            <a:r>
              <a:rPr lang="en-US" sz="1400" b="1">
                <a:latin typeface="Times New Roman" pitchFamily="18" charset="0"/>
              </a:rPr>
              <a:t>type argument</a:t>
            </a:r>
            <a:r>
              <a:rPr lang="en-US" sz="1400">
                <a:latin typeface="Times New Roman" pitchFamily="18" charset="0"/>
              </a:rPr>
              <a:t> supplied for </a:t>
            </a:r>
            <a:r>
              <a:rPr lang="en-US" sz="1400" b="1">
                <a:latin typeface="Times New Roman" pitchFamily="18" charset="0"/>
              </a:rPr>
              <a:t>U</a:t>
            </a:r>
            <a:r>
              <a:rPr lang="en-US" sz="1400">
                <a:latin typeface="Times New Roman" pitchFamily="18" charset="0"/>
              </a:rPr>
              <a:t>. This is called a naked type constraint.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28F21487-2F2C-4B84-91AE-819B728EE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29" y="1966069"/>
            <a:ext cx="2465668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6800" rIns="0" bIns="46800"/>
          <a:lstStyle/>
          <a:p>
            <a:pPr eaLnBrk="0" fontAlgn="t" hangingPunct="0"/>
            <a:r>
              <a:rPr lang="en-US" sz="1400" b="1" i="1" dirty="0">
                <a:latin typeface="Consolas" panose="020B0609020204030204" pitchFamily="49" charset="0"/>
              </a:rPr>
              <a:t>where</a:t>
            </a:r>
            <a:r>
              <a:rPr lang="en-US" sz="1400" i="1" dirty="0">
                <a:latin typeface="Consolas" panose="020B0609020204030204" pitchFamily="49" charset="0"/>
              </a:rPr>
              <a:t> T</a:t>
            </a:r>
            <a:r>
              <a:rPr lang="cs-CZ" sz="1400" i="1" dirty="0">
                <a:latin typeface="Consolas" panose="020B0609020204030204" pitchFamily="49" charset="0"/>
              </a:rPr>
              <a:t> </a:t>
            </a:r>
            <a:r>
              <a:rPr lang="en-US" sz="1400" i="1" dirty="0">
                <a:latin typeface="Consolas" panose="020B0609020204030204" pitchFamily="49" charset="0"/>
              </a:rPr>
              <a:t>: </a:t>
            </a:r>
            <a:r>
              <a:rPr lang="cs-CZ" sz="1400" b="1" i="1" dirty="0" err="1">
                <a:latin typeface="Consolas" panose="020B0609020204030204" pitchFamily="49" charset="0"/>
              </a:rPr>
              <a:t>unmanaged</a:t>
            </a:r>
            <a:endParaRPr lang="en-US" sz="3200" b="1" dirty="0">
              <a:latin typeface="Consolas" panose="020B0609020204030204" pitchFamily="49" charset="0"/>
            </a:endParaRP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B22CF993-C873-4CE0-B3FA-9EF10FE74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8996" y="1966069"/>
            <a:ext cx="6369216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eaLnBrk="0" fontAlgn="t" hangingPunct="0"/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</a:rPr>
              <a:t>C# 7.3: </a:t>
            </a:r>
            <a:r>
              <a:rPr lang="en-US" sz="1400" dirty="0">
                <a:latin typeface="Times New Roman" pitchFamily="18" charset="0"/>
              </a:rPr>
              <a:t>The type argument must </a:t>
            </a:r>
            <a:r>
              <a:rPr lang="en-US" sz="1400" b="1" dirty="0">
                <a:latin typeface="Times New Roman" pitchFamily="18" charset="0"/>
              </a:rPr>
              <a:t>not</a:t>
            </a:r>
            <a:r>
              <a:rPr lang="en-US" sz="1400" dirty="0">
                <a:latin typeface="Times New Roman" pitchFamily="18" charset="0"/>
              </a:rPr>
              <a:t> be a </a:t>
            </a:r>
            <a:r>
              <a:rPr lang="en-US" sz="1400" b="1" dirty="0">
                <a:latin typeface="Times New Roman" pitchFamily="18" charset="0"/>
              </a:rPr>
              <a:t>reference type</a:t>
            </a:r>
            <a:r>
              <a:rPr lang="en-US" sz="1400" dirty="0">
                <a:latin typeface="Times New Roman" pitchFamily="18" charset="0"/>
              </a:rPr>
              <a:t> and must </a:t>
            </a:r>
            <a:r>
              <a:rPr lang="en-US" sz="1400" b="1" dirty="0">
                <a:latin typeface="Times New Roman" pitchFamily="18" charset="0"/>
              </a:rPr>
              <a:t>not contain any reference type members at any level of nesting</a:t>
            </a:r>
            <a:r>
              <a:rPr lang="en-US" sz="1400" dirty="0">
                <a:latin typeface="Times New Roman" pitchFamily="18" charset="0"/>
              </a:rPr>
              <a:t>.</a:t>
            </a:r>
            <a:r>
              <a:rPr lang="cs-CZ" sz="1400" dirty="0">
                <a:latin typeface="Times New Roman" pitchFamily="18" charset="0"/>
              </a:rPr>
              <a:t> </a:t>
            </a:r>
            <a:r>
              <a:rPr lang="cs-CZ" sz="1400" dirty="0" err="1">
                <a:solidFill>
                  <a:srgbClr val="00B050"/>
                </a:solidFill>
                <a:latin typeface="Times New Roman" pitchFamily="18" charset="0"/>
              </a:rPr>
              <a:t>Pointers</a:t>
            </a:r>
            <a:r>
              <a:rPr lang="cs-CZ" sz="1400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cs-CZ" sz="1400" dirty="0" err="1">
                <a:solidFill>
                  <a:srgbClr val="00B050"/>
                </a:solidFill>
                <a:latin typeface="Times New Roman" pitchFamily="18" charset="0"/>
              </a:rPr>
              <a:t>can</a:t>
            </a:r>
            <a:r>
              <a:rPr lang="cs-CZ" sz="1400" dirty="0">
                <a:solidFill>
                  <a:srgbClr val="00B050"/>
                </a:solidFill>
                <a:latin typeface="Times New Roman" pitchFamily="18" charset="0"/>
              </a:rPr>
              <a:t> point to T.</a:t>
            </a:r>
            <a:endParaRPr lang="en-US" sz="3200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20" name="Rectangle 16">
            <a:extLst>
              <a:ext uri="{FF2B5EF4-FFF2-40B4-BE49-F238E27FC236}">
                <a16:creationId xmlns:a16="http://schemas.microsoft.com/office/drawing/2014/main" id="{AD9132BA-11B8-4A5D-9829-350122A32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1" y="5217878"/>
            <a:ext cx="2465668" cy="27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6800" rIns="0" bIns="46800"/>
          <a:lstStyle/>
          <a:p>
            <a:pPr eaLnBrk="0" fontAlgn="t" hangingPunct="0"/>
            <a:r>
              <a:rPr lang="en-US" sz="1400" b="1" i="1" dirty="0">
                <a:latin typeface="Consolas" panose="020B0609020204030204" pitchFamily="49" charset="0"/>
              </a:rPr>
              <a:t>where</a:t>
            </a:r>
            <a:r>
              <a:rPr lang="en-US" sz="1400" i="1" dirty="0">
                <a:latin typeface="Consolas" panose="020B0609020204030204" pitchFamily="49" charset="0"/>
              </a:rPr>
              <a:t> T : </a:t>
            </a:r>
            <a:r>
              <a:rPr lang="en-US" sz="1400" i="1" dirty="0" err="1">
                <a:latin typeface="Consolas" panose="020B0609020204030204" pitchFamily="49" charset="0"/>
              </a:rPr>
              <a:t>System.Enum</a:t>
            </a:r>
            <a:endParaRPr lang="en-US" sz="3200" dirty="0">
              <a:latin typeface="Consolas" panose="020B0609020204030204" pitchFamily="49" charset="0"/>
            </a:endParaRPr>
          </a:p>
        </p:txBody>
      </p:sp>
      <p:sp>
        <p:nvSpPr>
          <p:cNvPr id="21" name="Rectangle 17">
            <a:extLst>
              <a:ext uri="{FF2B5EF4-FFF2-40B4-BE49-F238E27FC236}">
                <a16:creationId xmlns:a16="http://schemas.microsoft.com/office/drawing/2014/main" id="{8901B6E6-D80F-46BF-B32A-EBB33EBCD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7187" y="5231143"/>
            <a:ext cx="6247301" cy="27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eaLnBrk="0" fontAlgn="t" hangingPunct="0"/>
            <a:r>
              <a:rPr lang="en-US" sz="1400" dirty="0">
                <a:latin typeface="Times New Roman" pitchFamily="18" charset="0"/>
              </a:rPr>
              <a:t>The CLR always allowed this constraint, but C# disallowed it</a:t>
            </a:r>
            <a:r>
              <a:rPr lang="cs-CZ" sz="1400" dirty="0">
                <a:latin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</a:rPr>
              <a:t>before</a:t>
            </a:r>
            <a:r>
              <a:rPr lang="cs-CZ" sz="1400" dirty="0">
                <a:latin typeface="Times New Roman" pitchFamily="18" charset="0"/>
              </a:rPr>
              <a:t> 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</a:rPr>
              <a:t>C# 7.3</a:t>
            </a:r>
            <a:r>
              <a:rPr lang="en-US" sz="1400" dirty="0">
                <a:latin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id="{DC41054A-46A2-417A-A475-EB764DA03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1" y="5494461"/>
            <a:ext cx="2465668" cy="27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6800" rIns="0" bIns="46800"/>
          <a:lstStyle/>
          <a:p>
            <a:pPr eaLnBrk="0" fontAlgn="t" hangingPunct="0"/>
            <a:r>
              <a:rPr lang="en-US" sz="1400" b="1" i="1" dirty="0">
                <a:latin typeface="Consolas" panose="020B0609020204030204" pitchFamily="49" charset="0"/>
              </a:rPr>
              <a:t>where</a:t>
            </a:r>
            <a:r>
              <a:rPr lang="en-US" sz="1400" i="1" dirty="0">
                <a:latin typeface="Consolas" panose="020B0609020204030204" pitchFamily="49" charset="0"/>
              </a:rPr>
              <a:t> T : System.</a:t>
            </a:r>
            <a:r>
              <a:rPr lang="cs-CZ" sz="1400" i="1" dirty="0" err="1">
                <a:latin typeface="Consolas" panose="020B0609020204030204" pitchFamily="49" charset="0"/>
              </a:rPr>
              <a:t>Delegate</a:t>
            </a:r>
            <a:endParaRPr lang="cs-CZ" sz="1400" i="1" dirty="0">
              <a:latin typeface="Consolas" panose="020B0609020204030204" pitchFamily="49" charset="0"/>
            </a:endParaRPr>
          </a:p>
        </p:txBody>
      </p:sp>
      <p:sp>
        <p:nvSpPr>
          <p:cNvPr id="23" name="Rectangle 17">
            <a:extLst>
              <a:ext uri="{FF2B5EF4-FFF2-40B4-BE49-F238E27FC236}">
                <a16:creationId xmlns:a16="http://schemas.microsoft.com/office/drawing/2014/main" id="{BE9D3B5E-0526-4FB7-8F8C-5BD64A83E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7187" y="5502699"/>
            <a:ext cx="6247301" cy="27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eaLnBrk="0" fontAlgn="t" hangingPunct="0"/>
            <a:r>
              <a:rPr lang="en-US" sz="1400" dirty="0">
                <a:latin typeface="Times New Roman" pitchFamily="18" charset="0"/>
              </a:rPr>
              <a:t>The CLR always allowed this constraint, but C# disallowed it</a:t>
            </a:r>
            <a:r>
              <a:rPr lang="cs-CZ" sz="1400" dirty="0">
                <a:latin typeface="Times New Roman" pitchFamily="18" charset="0"/>
              </a:rPr>
              <a:t> </a:t>
            </a:r>
            <a:r>
              <a:rPr lang="cs-CZ" sz="1400" dirty="0" err="1">
                <a:latin typeface="Times New Roman" pitchFamily="18" charset="0"/>
              </a:rPr>
              <a:t>before</a:t>
            </a:r>
            <a:r>
              <a:rPr lang="cs-CZ" sz="1400" dirty="0">
                <a:latin typeface="Times New Roman" pitchFamily="18" charset="0"/>
              </a:rPr>
              <a:t> 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</a:rPr>
              <a:t>C# 7.3</a:t>
            </a:r>
            <a:r>
              <a:rPr lang="en-US" sz="1400" dirty="0">
                <a:latin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24" name="Rectangle 16">
            <a:extLst>
              <a:ext uri="{FF2B5EF4-FFF2-40B4-BE49-F238E27FC236}">
                <a16:creationId xmlns:a16="http://schemas.microsoft.com/office/drawing/2014/main" id="{FA585D1A-2D02-4EB6-B25B-4A3CF1D34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453" y="5817012"/>
            <a:ext cx="2465668" cy="27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6800" rIns="0" bIns="46800"/>
          <a:lstStyle/>
          <a:p>
            <a:pPr eaLnBrk="0" fontAlgn="t" hangingPunct="0"/>
            <a:r>
              <a:rPr lang="cs-CZ" sz="1400" b="1" i="1" dirty="0" err="1">
                <a:latin typeface="Consolas" panose="020B0609020204030204" pitchFamily="49" charset="0"/>
              </a:rPr>
              <a:t>where</a:t>
            </a:r>
            <a:r>
              <a:rPr lang="cs-CZ" sz="1400" b="1" i="1" dirty="0">
                <a:latin typeface="Consolas" panose="020B0609020204030204" pitchFamily="49" charset="0"/>
              </a:rPr>
              <a:t> </a:t>
            </a:r>
            <a:r>
              <a:rPr lang="cs-CZ" sz="1400" i="1" dirty="0">
                <a:latin typeface="Consolas" panose="020B0609020204030204" pitchFamily="49" charset="0"/>
              </a:rPr>
              <a:t>T : </a:t>
            </a:r>
            <a:r>
              <a:rPr lang="cs-CZ" sz="1400" i="1" dirty="0" err="1">
                <a:latin typeface="Consolas" panose="020B0609020204030204" pitchFamily="49" charset="0"/>
              </a:rPr>
              <a:t>notnull</a:t>
            </a:r>
            <a:endParaRPr lang="cs-CZ" sz="1400" i="1" dirty="0">
              <a:latin typeface="Consolas" panose="020B0609020204030204" pitchFamily="49" charset="0"/>
            </a:endParaRPr>
          </a:p>
        </p:txBody>
      </p:sp>
      <p:sp>
        <p:nvSpPr>
          <p:cNvPr id="25" name="Rectangle 17">
            <a:extLst>
              <a:ext uri="{FF2B5EF4-FFF2-40B4-BE49-F238E27FC236}">
                <a16:creationId xmlns:a16="http://schemas.microsoft.com/office/drawing/2014/main" id="{99926CE9-7B78-4C38-850F-3090F782D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7187" y="5817012"/>
            <a:ext cx="6247301" cy="27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eaLnBrk="0" fontAlgn="t" hangingPunct="0"/>
            <a:r>
              <a:rPr lang="en-US" sz="1400" dirty="0">
                <a:latin typeface="Times New Roman" pitchFamily="18" charset="0"/>
              </a:rPr>
              <a:t>The type argument must be a </a:t>
            </a:r>
            <a:r>
              <a:rPr lang="en-US" sz="1400" b="1" dirty="0">
                <a:latin typeface="Times New Roman" pitchFamily="18" charset="0"/>
              </a:rPr>
              <a:t>non-nullable type</a:t>
            </a:r>
            <a:r>
              <a:rPr lang="en-US" sz="1400" dirty="0">
                <a:latin typeface="Times New Roman" pitchFamily="18" charset="0"/>
              </a:rPr>
              <a:t>. The argument can be a </a:t>
            </a:r>
            <a:r>
              <a:rPr lang="en-US" sz="1400" b="1" dirty="0">
                <a:latin typeface="Times New Roman" pitchFamily="18" charset="0"/>
              </a:rPr>
              <a:t>non-nullable reference</a:t>
            </a:r>
            <a:r>
              <a:rPr lang="en-US" sz="1400" dirty="0">
                <a:latin typeface="Times New Roman" pitchFamily="18" charset="0"/>
              </a:rPr>
              <a:t> type in C# 8.0 or later,</a:t>
            </a:r>
            <a:br>
              <a:rPr lang="cs-CZ" sz="1400" dirty="0">
                <a:latin typeface="Times New Roman" pitchFamily="18" charset="0"/>
              </a:rPr>
            </a:br>
            <a:r>
              <a:rPr lang="en-US" sz="1400" dirty="0">
                <a:latin typeface="Times New Roman" pitchFamily="18" charset="0"/>
              </a:rPr>
              <a:t>or a </a:t>
            </a:r>
            <a:r>
              <a:rPr lang="en-US" sz="1400" b="1" dirty="0">
                <a:latin typeface="Times New Roman" pitchFamily="18" charset="0"/>
              </a:rPr>
              <a:t>not nullable value </a:t>
            </a:r>
            <a:r>
              <a:rPr lang="en-US" sz="1400" dirty="0">
                <a:latin typeface="Times New Roman" pitchFamily="18" charset="0"/>
              </a:rPr>
              <a:t>type.</a:t>
            </a:r>
            <a:r>
              <a:rPr lang="cs-CZ" sz="1400" dirty="0">
                <a:latin typeface="Times New Roman" pitchFamily="18" charset="0"/>
              </a:rPr>
              <a:t> </a:t>
            </a:r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</a:rPr>
              <a:t>C# 8.0</a:t>
            </a:r>
            <a:r>
              <a:rPr lang="en-US" sz="1400" dirty="0">
                <a:latin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33590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Run-time Type Checks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746125" y="1485900"/>
            <a:ext cx="573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Instantiated generic types can be used like non-generic types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974725" y="2012950"/>
            <a:ext cx="5260975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185738" algn="l"/>
                <a:tab pos="384175" algn="l"/>
                <a:tab pos="1243013" algn="l"/>
              </a:tabLst>
            </a:pPr>
            <a:r>
              <a:rPr lang="en-US" sz="1400"/>
              <a:t>Buffer&lt;int&gt; buf = new Buffer&lt;int&gt;(20);</a:t>
            </a:r>
          </a:p>
          <a:p>
            <a:pPr eaLnBrk="0" hangingPunct="0">
              <a:tabLst>
                <a:tab pos="185738" algn="l"/>
                <a:tab pos="384175" algn="l"/>
                <a:tab pos="1243013" algn="l"/>
              </a:tabLst>
            </a:pPr>
            <a:r>
              <a:rPr lang="en-US" sz="1400"/>
              <a:t>object obj = buf;</a:t>
            </a:r>
          </a:p>
          <a:p>
            <a:pPr eaLnBrk="0" hangingPunct="0">
              <a:tabLst>
                <a:tab pos="185738" algn="l"/>
                <a:tab pos="384175" algn="l"/>
                <a:tab pos="1243013" algn="l"/>
              </a:tabLst>
            </a:pPr>
            <a:endParaRPr lang="en-US" sz="1400"/>
          </a:p>
          <a:p>
            <a:pPr eaLnBrk="0" hangingPunct="0">
              <a:tabLst>
                <a:tab pos="185738" algn="l"/>
                <a:tab pos="384175" algn="l"/>
                <a:tab pos="1243013" algn="l"/>
              </a:tabLst>
            </a:pPr>
            <a:r>
              <a:rPr lang="en-US" sz="1400"/>
              <a:t>if (obj is </a:t>
            </a:r>
            <a:r>
              <a:rPr lang="en-US" sz="1400">
                <a:solidFill>
                  <a:srgbClr val="FF0000"/>
                </a:solidFill>
              </a:rPr>
              <a:t>Buffer&lt;int&gt;</a:t>
            </a:r>
            <a:r>
              <a:rPr lang="en-US" sz="1400"/>
              <a:t>)</a:t>
            </a:r>
          </a:p>
          <a:p>
            <a:pPr eaLnBrk="0" hangingPunct="0">
              <a:tabLst>
                <a:tab pos="185738" algn="l"/>
                <a:tab pos="384175" algn="l"/>
                <a:tab pos="1243013" algn="l"/>
              </a:tabLst>
            </a:pPr>
            <a:r>
              <a:rPr lang="en-US" sz="1400"/>
              <a:t>	buf = </a:t>
            </a:r>
            <a:r>
              <a:rPr lang="en-US" sz="1400">
                <a:solidFill>
                  <a:srgbClr val="FF0000"/>
                </a:solidFill>
              </a:rPr>
              <a:t>(Buffer&lt;int&gt;)</a:t>
            </a:r>
            <a:r>
              <a:rPr lang="en-US" sz="1400"/>
              <a:t> obj;</a:t>
            </a:r>
          </a:p>
          <a:p>
            <a:pPr eaLnBrk="0" hangingPunct="0">
              <a:tabLst>
                <a:tab pos="185738" algn="l"/>
                <a:tab pos="384175" algn="l"/>
                <a:tab pos="1243013" algn="l"/>
              </a:tabLst>
            </a:pPr>
            <a:endParaRPr lang="en-US" sz="1400"/>
          </a:p>
          <a:p>
            <a:pPr eaLnBrk="0" hangingPunct="0">
              <a:tabLst>
                <a:tab pos="185738" algn="l"/>
                <a:tab pos="384175" algn="l"/>
                <a:tab pos="1243013" algn="l"/>
              </a:tabLst>
            </a:pPr>
            <a:r>
              <a:rPr lang="en-US" sz="1400"/>
              <a:t>Type t = typeof(</a:t>
            </a:r>
            <a:r>
              <a:rPr lang="en-US" sz="1400">
                <a:solidFill>
                  <a:srgbClr val="FF0000"/>
                </a:solidFill>
              </a:rPr>
              <a:t>Buffer&lt;int&gt;</a:t>
            </a:r>
            <a:r>
              <a:rPr lang="en-US" sz="1400"/>
              <a:t>);</a:t>
            </a:r>
          </a:p>
          <a:p>
            <a:pPr eaLnBrk="0" hangingPunct="0">
              <a:tabLst>
                <a:tab pos="185738" algn="l"/>
                <a:tab pos="384175" algn="l"/>
                <a:tab pos="1243013" algn="l"/>
              </a:tabLst>
            </a:pPr>
            <a:r>
              <a:rPr lang="en-US" sz="1400"/>
              <a:t>Console.WriteLine(t.Name);  // =&gt; Buffer’1[System.Int32]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746125" y="4038600"/>
            <a:ext cx="6870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Reflection yields also the concrete types substituted for the placeholders!</a:t>
            </a:r>
          </a:p>
        </p:txBody>
      </p:sp>
    </p:spTree>
    <p:extLst>
      <p:ext uri="{BB962C8B-B14F-4D97-AF65-F5344CB8AC3E}">
        <p14:creationId xmlns:p14="http://schemas.microsoft.com/office/powerpoint/2010/main" val="214878311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Null Values in Generic Types/Methods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663575" y="1446213"/>
            <a:ext cx="2533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/>
            <a:r>
              <a:rPr lang="en-US" sz="2000" b="1">
                <a:latin typeface="Times New Roman" pitchFamily="18" charset="0"/>
              </a:rPr>
              <a:t>Setting a value to null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76325" y="2022475"/>
            <a:ext cx="359251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tabLst>
                <a:tab pos="185738" algn="l"/>
                <a:tab pos="1719263" algn="l"/>
              </a:tabLst>
            </a:pPr>
            <a:r>
              <a:rPr lang="en-US" sz="1400"/>
              <a:t>void Foo&lt;T&gt;() {</a:t>
            </a:r>
          </a:p>
          <a:p>
            <a:pPr eaLnBrk="0" hangingPunct="0">
              <a:tabLst>
                <a:tab pos="185738" algn="l"/>
                <a:tab pos="1719263" algn="l"/>
              </a:tabLst>
            </a:pPr>
            <a:r>
              <a:rPr lang="en-US" sz="1400"/>
              <a:t>	T x = null;	// error</a:t>
            </a:r>
          </a:p>
          <a:p>
            <a:pPr eaLnBrk="0" hangingPunct="0">
              <a:tabLst>
                <a:tab pos="185738" algn="l"/>
                <a:tab pos="1719263" algn="l"/>
              </a:tabLst>
            </a:pPr>
            <a:r>
              <a:rPr lang="en-US" sz="1400"/>
              <a:t>	T y = 0;	// error</a:t>
            </a:r>
          </a:p>
          <a:p>
            <a:pPr eaLnBrk="0" hangingPunct="0">
              <a:tabLst>
                <a:tab pos="185738" algn="l"/>
                <a:tab pos="1719263" algn="l"/>
              </a:tabLst>
            </a:pPr>
            <a:r>
              <a:rPr lang="en-US" sz="1400"/>
              <a:t>	T z = </a:t>
            </a:r>
            <a:r>
              <a:rPr lang="en-US" sz="1400">
                <a:solidFill>
                  <a:srgbClr val="FF0000"/>
                </a:solidFill>
              </a:rPr>
              <a:t>default(T)</a:t>
            </a:r>
            <a:r>
              <a:rPr lang="en-US" sz="1400"/>
              <a:t>;	// ok! 0, '\0', false, null</a:t>
            </a:r>
          </a:p>
          <a:p>
            <a:pPr eaLnBrk="0" hangingPunct="0">
              <a:tabLst>
                <a:tab pos="185738" algn="l"/>
                <a:tab pos="1719263" algn="l"/>
              </a:tabLst>
            </a:pPr>
            <a:r>
              <a:rPr lang="en-US" sz="1400"/>
              <a:t>}</a:t>
            </a:r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663575" y="3698875"/>
            <a:ext cx="3578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/>
            <a:r>
              <a:rPr lang="en-US" sz="2000" b="1">
                <a:latin typeface="Times New Roman" pitchFamily="18" charset="0"/>
              </a:rPr>
              <a:t>Comparing a value against null</a:t>
            </a:r>
          </a:p>
        </p:txBody>
      </p:sp>
      <p:sp>
        <p:nvSpPr>
          <p:cNvPr id="25606" name="Text Box 7"/>
          <p:cNvSpPr txBox="1">
            <a:spLocks noChangeArrowheads="1"/>
          </p:cNvSpPr>
          <p:nvPr/>
        </p:nvSpPr>
        <p:spPr bwMode="auto">
          <a:xfrm>
            <a:off x="1076325" y="4275138"/>
            <a:ext cx="26193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tabLst>
                <a:tab pos="185738" algn="l"/>
                <a:tab pos="384175" algn="l"/>
                <a:tab pos="1719263" algn="l"/>
              </a:tabLst>
            </a:pPr>
            <a:r>
              <a:rPr lang="en-US" sz="1400"/>
              <a:t>void Foo&lt;T&gt;(T x) {</a:t>
            </a:r>
          </a:p>
          <a:p>
            <a:pPr eaLnBrk="0" hangingPunct="0">
              <a:tabLst>
                <a:tab pos="185738" algn="l"/>
                <a:tab pos="384175" algn="l"/>
                <a:tab pos="1719263" algn="l"/>
              </a:tabLst>
            </a:pPr>
            <a:r>
              <a:rPr lang="en-US" sz="1400"/>
              <a:t>	if (</a:t>
            </a:r>
            <a:r>
              <a:rPr lang="en-US" sz="1400">
                <a:solidFill>
                  <a:srgbClr val="FF0000"/>
                </a:solidFill>
              </a:rPr>
              <a:t>x == null</a:t>
            </a:r>
            <a:r>
              <a:rPr lang="en-US" sz="1400"/>
              <a:t>) {</a:t>
            </a:r>
          </a:p>
          <a:p>
            <a:pPr eaLnBrk="0" hangingPunct="0">
              <a:tabLst>
                <a:tab pos="185738" algn="l"/>
                <a:tab pos="384175" algn="l"/>
                <a:tab pos="1719263" algn="l"/>
              </a:tabLst>
            </a:pPr>
            <a:r>
              <a:rPr lang="en-US" sz="1400"/>
              <a:t>		Console.WriteLine(true);</a:t>
            </a:r>
          </a:p>
          <a:p>
            <a:pPr eaLnBrk="0" hangingPunct="0">
              <a:tabLst>
                <a:tab pos="185738" algn="l"/>
                <a:tab pos="384175" algn="l"/>
                <a:tab pos="1719263" algn="l"/>
              </a:tabLst>
            </a:pPr>
            <a:r>
              <a:rPr lang="en-US" sz="1400"/>
              <a:t>	} else {</a:t>
            </a:r>
          </a:p>
          <a:p>
            <a:pPr eaLnBrk="0" hangingPunct="0">
              <a:tabLst>
                <a:tab pos="185738" algn="l"/>
                <a:tab pos="384175" algn="l"/>
                <a:tab pos="1719263" algn="l"/>
              </a:tabLst>
            </a:pPr>
            <a:r>
              <a:rPr lang="en-US" sz="1400"/>
              <a:t>		Console.WriteLine(false");</a:t>
            </a:r>
          </a:p>
          <a:p>
            <a:pPr eaLnBrk="0" hangingPunct="0">
              <a:tabLst>
                <a:tab pos="185738" algn="l"/>
                <a:tab pos="384175" algn="l"/>
                <a:tab pos="1719263" algn="l"/>
              </a:tabLst>
            </a:pPr>
            <a:r>
              <a:rPr lang="en-US" sz="1400"/>
              <a:t>	}</a:t>
            </a:r>
          </a:p>
          <a:p>
            <a:pPr eaLnBrk="0" hangingPunct="0">
              <a:tabLst>
                <a:tab pos="185738" algn="l"/>
                <a:tab pos="384175" algn="l"/>
                <a:tab pos="1719263" algn="l"/>
              </a:tabLst>
            </a:pPr>
            <a:r>
              <a:rPr lang="en-US" sz="1400"/>
              <a:t>}</a:t>
            </a:r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4643438" y="5084763"/>
            <a:ext cx="2422525" cy="9429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tabLst>
                <a:tab pos="185738" algn="l"/>
                <a:tab pos="384175" algn="l"/>
                <a:tab pos="1719263" algn="l"/>
              </a:tabLst>
            </a:pPr>
            <a:r>
              <a:rPr lang="en-US" sz="1400"/>
              <a:t>Foo(3);	// false</a:t>
            </a:r>
          </a:p>
          <a:p>
            <a:pPr eaLnBrk="0" hangingPunct="0">
              <a:tabLst>
                <a:tab pos="185738" algn="l"/>
                <a:tab pos="384175" algn="l"/>
                <a:tab pos="1719263" algn="l"/>
              </a:tabLst>
            </a:pPr>
            <a:r>
              <a:rPr lang="en-US" sz="1400"/>
              <a:t>Foo(0);	// false</a:t>
            </a:r>
          </a:p>
          <a:p>
            <a:pPr eaLnBrk="0" hangingPunct="0">
              <a:tabLst>
                <a:tab pos="185738" algn="l"/>
                <a:tab pos="384175" algn="l"/>
                <a:tab pos="1719263" algn="l"/>
              </a:tabLst>
            </a:pPr>
            <a:r>
              <a:rPr lang="en-US" sz="1400"/>
              <a:t>Foo("Hello");	// false</a:t>
            </a:r>
          </a:p>
          <a:p>
            <a:pPr eaLnBrk="0" hangingPunct="0">
              <a:tabLst>
                <a:tab pos="185738" algn="l"/>
                <a:tab pos="384175" algn="l"/>
                <a:tab pos="1719263" algn="l"/>
              </a:tabLst>
            </a:pPr>
            <a:r>
              <a:rPr lang="en-US" sz="1400"/>
              <a:t>Foo&lt;string&gt;(null);	// true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4532313" y="4164013"/>
            <a:ext cx="40655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/>
            <a:r>
              <a:rPr lang="en-US" sz="1600">
                <a:latin typeface="Times New Roman" pitchFamily="18" charset="0"/>
              </a:rPr>
              <a:t>for reference types </a:t>
            </a:r>
            <a:r>
              <a:rPr lang="en-US" sz="1600" i="1">
                <a:latin typeface="Times New Roman" pitchFamily="18" charset="0"/>
              </a:rPr>
              <a:t>x</a:t>
            </a:r>
            <a:r>
              <a:rPr lang="en-US" sz="1600">
                <a:latin typeface="Times New Roman" pitchFamily="18" charset="0"/>
              </a:rPr>
              <a:t> == </a:t>
            </a:r>
            <a:r>
              <a:rPr lang="en-US" sz="1600" i="1">
                <a:latin typeface="Times New Roman" pitchFamily="18" charset="0"/>
              </a:rPr>
              <a:t>null</a:t>
            </a:r>
            <a:r>
              <a:rPr lang="en-US" sz="1600">
                <a:latin typeface="Times New Roman" pitchFamily="18" charset="0"/>
              </a:rPr>
              <a:t> does a comparison</a:t>
            </a:r>
          </a:p>
          <a:p>
            <a:pPr eaLnBrk="0" hangingPunct="0"/>
            <a:r>
              <a:rPr lang="en-US" sz="1600">
                <a:latin typeface="Times New Roman" pitchFamily="18" charset="0"/>
              </a:rPr>
              <a:t>for nullable types </a:t>
            </a:r>
            <a:r>
              <a:rPr lang="en-US" sz="1600" i="1">
                <a:latin typeface="Times New Roman" pitchFamily="18" charset="0"/>
              </a:rPr>
              <a:t>x</a:t>
            </a:r>
            <a:r>
              <a:rPr lang="en-US" sz="1600">
                <a:latin typeface="Times New Roman" pitchFamily="18" charset="0"/>
              </a:rPr>
              <a:t> == </a:t>
            </a:r>
            <a:r>
              <a:rPr lang="en-US" sz="1600" i="1">
                <a:latin typeface="Times New Roman" pitchFamily="18" charset="0"/>
              </a:rPr>
              <a:t>null</a:t>
            </a:r>
            <a:r>
              <a:rPr lang="en-US" sz="1600">
                <a:latin typeface="Times New Roman" pitchFamily="18" charset="0"/>
              </a:rPr>
              <a:t> does a comparison</a:t>
            </a:r>
          </a:p>
          <a:p>
            <a:pPr eaLnBrk="0" hangingPunct="0"/>
            <a:r>
              <a:rPr lang="en-US" sz="1600">
                <a:latin typeface="Times New Roman" pitchFamily="18" charset="0"/>
              </a:rPr>
              <a:t>for value types </a:t>
            </a:r>
            <a:r>
              <a:rPr lang="en-US" sz="1600" i="1">
                <a:latin typeface="Times New Roman" pitchFamily="18" charset="0"/>
              </a:rPr>
              <a:t>x</a:t>
            </a:r>
            <a:r>
              <a:rPr lang="en-US" sz="1600">
                <a:latin typeface="Times New Roman" pitchFamily="18" charset="0"/>
              </a:rPr>
              <a:t> == </a:t>
            </a:r>
            <a:r>
              <a:rPr lang="en-US" sz="1600" i="1">
                <a:latin typeface="Times New Roman" pitchFamily="18" charset="0"/>
              </a:rPr>
              <a:t>null</a:t>
            </a:r>
            <a:r>
              <a:rPr lang="en-US" sz="1600">
                <a:latin typeface="Times New Roman" pitchFamily="18" charset="0"/>
              </a:rPr>
              <a:t> returns </a:t>
            </a:r>
            <a:r>
              <a:rPr lang="en-US" sz="1600" i="1">
                <a:latin typeface="Times New Roman" pitchFamily="18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27332144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Methods and Inheritance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09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Generic Methods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744538" y="1233488"/>
            <a:ext cx="548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/>
            <a:r>
              <a:rPr lang="en-US" sz="2000" b="1">
                <a:latin typeface="Times New Roman" pitchFamily="18" charset="0"/>
              </a:rPr>
              <a:t>Methods that can work with arbitrary data types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062038" y="1876425"/>
            <a:ext cx="4382523" cy="2033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tabLst>
                <a:tab pos="185738" algn="l"/>
                <a:tab pos="384175" algn="l"/>
                <a:tab pos="568325" algn="l"/>
                <a:tab pos="766763" algn="l"/>
              </a:tabLst>
            </a:pPr>
            <a:r>
              <a:rPr lang="en-US" sz="1400" dirty="0"/>
              <a:t>static void Sort</a:t>
            </a:r>
            <a:r>
              <a:rPr lang="en-US" sz="1400" dirty="0">
                <a:solidFill>
                  <a:srgbClr val="FF0000"/>
                </a:solidFill>
              </a:rPr>
              <a:t>&lt;</a:t>
            </a:r>
            <a:r>
              <a:rPr lang="en-US" sz="1400" b="1" dirty="0">
                <a:solidFill>
                  <a:srgbClr val="FF0000"/>
                </a:solidFill>
              </a:rPr>
              <a:t>T</a:t>
            </a:r>
            <a:r>
              <a:rPr lang="en-US" sz="1400" dirty="0">
                <a:solidFill>
                  <a:srgbClr val="FF0000"/>
                </a:solidFill>
              </a:rPr>
              <a:t>&gt;</a:t>
            </a:r>
            <a:r>
              <a:rPr lang="en-US" sz="1400" dirty="0"/>
              <a:t> (</a:t>
            </a:r>
            <a:r>
              <a:rPr lang="en-US" sz="1400" b="1" dirty="0">
                <a:solidFill>
                  <a:srgbClr val="FF0000"/>
                </a:solidFill>
              </a:rPr>
              <a:t>T</a:t>
            </a:r>
            <a:r>
              <a:rPr lang="en-US" sz="1400" dirty="0"/>
              <a:t>[] a) </a:t>
            </a:r>
            <a:r>
              <a:rPr lang="en-US" sz="1400" dirty="0">
                <a:solidFill>
                  <a:schemeClr val="accent2"/>
                </a:solidFill>
              </a:rPr>
              <a:t>where T: I</a:t>
            </a:r>
            <a:r>
              <a:rPr lang="cs-CZ" sz="1400" dirty="0">
                <a:solidFill>
                  <a:schemeClr val="accent2"/>
                </a:solidFill>
              </a:rPr>
              <a:t>C</a:t>
            </a:r>
            <a:r>
              <a:rPr lang="en-US" sz="1400" dirty="0" err="1">
                <a:solidFill>
                  <a:schemeClr val="accent2"/>
                </a:solidFill>
              </a:rPr>
              <a:t>omparable</a:t>
            </a:r>
            <a:r>
              <a:rPr lang="cs-CZ" sz="1400" dirty="0">
                <a:solidFill>
                  <a:schemeClr val="accent2"/>
                </a:solidFill>
              </a:rPr>
              <a:t>&lt;T&gt;</a:t>
            </a:r>
            <a:r>
              <a:rPr lang="en-US" sz="1400" dirty="0"/>
              <a:t> {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  <a:tab pos="766763" algn="l"/>
              </a:tabLst>
            </a:pPr>
            <a:r>
              <a:rPr lang="en-US" sz="1400" dirty="0"/>
              <a:t>	for (int </a:t>
            </a:r>
            <a:r>
              <a:rPr lang="en-US" sz="1400" dirty="0" err="1"/>
              <a:t>i</a:t>
            </a:r>
            <a:r>
              <a:rPr lang="en-US" sz="1400" dirty="0"/>
              <a:t> = 0; </a:t>
            </a:r>
            <a:r>
              <a:rPr lang="en-US" sz="1400" dirty="0" err="1"/>
              <a:t>i</a:t>
            </a:r>
            <a:r>
              <a:rPr lang="en-US" sz="1400" dirty="0"/>
              <a:t> &lt; a.Length-1; </a:t>
            </a:r>
            <a:r>
              <a:rPr lang="en-US" sz="1400" dirty="0" err="1"/>
              <a:t>i</a:t>
            </a:r>
            <a:r>
              <a:rPr lang="en-US" sz="1400" dirty="0"/>
              <a:t>++) {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  <a:tab pos="766763" algn="l"/>
              </a:tabLst>
            </a:pPr>
            <a:r>
              <a:rPr lang="en-US" sz="1400" dirty="0"/>
              <a:t>		for (int j = i+1; j &lt; </a:t>
            </a:r>
            <a:r>
              <a:rPr lang="en-US" sz="1400" dirty="0" err="1"/>
              <a:t>a.Length</a:t>
            </a:r>
            <a:r>
              <a:rPr lang="en-US" sz="1400" dirty="0"/>
              <a:t>; </a:t>
            </a:r>
            <a:r>
              <a:rPr lang="en-US" sz="1400" dirty="0" err="1"/>
              <a:t>j++</a:t>
            </a:r>
            <a:r>
              <a:rPr lang="en-US" sz="1400" dirty="0"/>
              <a:t>) {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  <a:tab pos="766763" algn="l"/>
              </a:tabLst>
            </a:pPr>
            <a:r>
              <a:rPr lang="en-US" sz="1400" dirty="0"/>
              <a:t>			if (a[j].</a:t>
            </a:r>
            <a:r>
              <a:rPr lang="en-US" sz="1400" dirty="0" err="1">
                <a:solidFill>
                  <a:schemeClr val="accent2"/>
                </a:solidFill>
              </a:rPr>
              <a:t>CompareTo</a:t>
            </a:r>
            <a:r>
              <a:rPr lang="en-US" sz="1400" dirty="0"/>
              <a:t>(a[</a:t>
            </a:r>
            <a:r>
              <a:rPr lang="en-US" sz="1400" dirty="0" err="1"/>
              <a:t>i</a:t>
            </a:r>
            <a:r>
              <a:rPr lang="en-US" sz="1400" dirty="0"/>
              <a:t>]) &lt; 0) {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  <a:tab pos="766763" algn="l"/>
              </a:tabLst>
            </a:pPr>
            <a:r>
              <a:rPr lang="en-US" sz="1400" dirty="0"/>
              <a:t>				</a:t>
            </a:r>
            <a:r>
              <a:rPr lang="en-US" sz="1400" b="1" dirty="0">
                <a:solidFill>
                  <a:srgbClr val="FF0000"/>
                </a:solidFill>
              </a:rPr>
              <a:t>T</a:t>
            </a:r>
            <a:r>
              <a:rPr lang="en-US" sz="1400" dirty="0"/>
              <a:t> x = a[</a:t>
            </a:r>
            <a:r>
              <a:rPr lang="en-US" sz="1400" dirty="0" err="1"/>
              <a:t>i</a:t>
            </a:r>
            <a:r>
              <a:rPr lang="en-US" sz="1400" dirty="0"/>
              <a:t>]; a[</a:t>
            </a:r>
            <a:r>
              <a:rPr lang="en-US" sz="1400" dirty="0" err="1"/>
              <a:t>i</a:t>
            </a:r>
            <a:r>
              <a:rPr lang="en-US" sz="1400" dirty="0"/>
              <a:t>] = a[j]; a[j] = x;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  <a:tab pos="766763" algn="l"/>
              </a:tabLst>
            </a:pPr>
            <a:r>
              <a:rPr lang="en-US" sz="1400" dirty="0"/>
              <a:t>			}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  <a:tab pos="766763" algn="l"/>
              </a:tabLst>
            </a:pPr>
            <a:r>
              <a:rPr lang="en-US" sz="1400" dirty="0"/>
              <a:t>		}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  <a:tab pos="766763" algn="l"/>
              </a:tabLst>
            </a:pPr>
            <a:r>
              <a:rPr lang="en-US" sz="1400" dirty="0"/>
              <a:t>	}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  <a:tab pos="766763" algn="l"/>
              </a:tabLst>
            </a:pPr>
            <a:r>
              <a:rPr lang="en-US" sz="1400" dirty="0"/>
              <a:t>}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294313" y="1866900"/>
            <a:ext cx="34353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/>
            <a:r>
              <a:rPr lang="en-US" sz="1600">
                <a:latin typeface="Times New Roman" pitchFamily="18" charset="0"/>
              </a:rPr>
              <a:t>can sort any array as long as the</a:t>
            </a:r>
          </a:p>
          <a:p>
            <a:pPr eaLnBrk="0" hangingPunct="0"/>
            <a:r>
              <a:rPr lang="en-US" sz="1600">
                <a:latin typeface="Times New Roman" pitchFamily="18" charset="0"/>
              </a:rPr>
              <a:t>array elements implement </a:t>
            </a:r>
            <a:r>
              <a:rPr lang="en-US" sz="1600" i="1">
                <a:latin typeface="Times New Roman" pitchFamily="18" charset="0"/>
              </a:rPr>
              <a:t>IComparable</a:t>
            </a:r>
            <a:endParaRPr lang="en-US" sz="1600">
              <a:latin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44538" y="4149725"/>
            <a:ext cx="7351712" cy="1133475"/>
            <a:chOff x="469" y="2614"/>
            <a:chExt cx="4631" cy="714"/>
          </a:xfrm>
        </p:grpSpPr>
        <p:sp>
          <p:nvSpPr>
            <p:cNvPr id="22539" name="Text Box 7"/>
            <p:cNvSpPr txBox="1">
              <a:spLocks noChangeArrowheads="1"/>
            </p:cNvSpPr>
            <p:nvPr/>
          </p:nvSpPr>
          <p:spPr bwMode="auto">
            <a:xfrm>
              <a:off x="469" y="2614"/>
              <a:ext cx="5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0" hangingPunct="0"/>
              <a:r>
                <a:rPr lang="en-US" sz="2000" b="1">
                  <a:latin typeface="Times New Roman" pitchFamily="18" charset="0"/>
                </a:rPr>
                <a:t>Usage</a:t>
              </a:r>
            </a:p>
          </p:txBody>
        </p:sp>
        <p:sp>
          <p:nvSpPr>
            <p:cNvPr id="22540" name="Text Box 8"/>
            <p:cNvSpPr txBox="1">
              <a:spLocks noChangeArrowheads="1"/>
            </p:cNvSpPr>
            <p:nvPr/>
          </p:nvSpPr>
          <p:spPr bwMode="auto">
            <a:xfrm>
              <a:off x="669" y="2868"/>
              <a:ext cx="1806" cy="46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0" hangingPunct="0">
                <a:tabLst>
                  <a:tab pos="185738" algn="l"/>
                  <a:tab pos="384175" algn="l"/>
                  <a:tab pos="568325" algn="l"/>
                  <a:tab pos="766763" algn="l"/>
                </a:tabLst>
              </a:pPr>
              <a:r>
                <a:rPr lang="en-US" sz="1400">
                  <a:solidFill>
                    <a:srgbClr val="FF0000"/>
                  </a:solidFill>
                </a:rPr>
                <a:t>int</a:t>
              </a:r>
              <a:r>
                <a:rPr lang="en-US" sz="1400"/>
                <a:t>[] a = {3, 7, 2, 5, 3};</a:t>
              </a:r>
            </a:p>
            <a:p>
              <a:pPr eaLnBrk="0" hangingPunct="0">
                <a:tabLst>
                  <a:tab pos="185738" algn="l"/>
                  <a:tab pos="384175" algn="l"/>
                  <a:tab pos="568325" algn="l"/>
                  <a:tab pos="766763" algn="l"/>
                </a:tabLst>
              </a:pPr>
              <a:r>
                <a:rPr lang="en-US" sz="1400"/>
                <a:t>...</a:t>
              </a:r>
            </a:p>
            <a:p>
              <a:pPr eaLnBrk="0" hangingPunct="0">
                <a:tabLst>
                  <a:tab pos="185738" algn="l"/>
                  <a:tab pos="384175" algn="l"/>
                  <a:tab pos="568325" algn="l"/>
                  <a:tab pos="766763" algn="l"/>
                </a:tabLst>
              </a:pPr>
              <a:r>
                <a:rPr lang="en-US" sz="1400"/>
                <a:t>Sort&lt;</a:t>
              </a:r>
              <a:r>
                <a:rPr lang="en-US" sz="1400">
                  <a:solidFill>
                    <a:srgbClr val="FF0000"/>
                  </a:solidFill>
                </a:rPr>
                <a:t>int</a:t>
              </a:r>
              <a:r>
                <a:rPr lang="en-US" sz="1400"/>
                <a:t>&gt;(a);   // a == {2, 3, 3, 5, 7}</a:t>
              </a:r>
            </a:p>
          </p:txBody>
        </p:sp>
        <p:sp>
          <p:nvSpPr>
            <p:cNvPr id="22541" name="Text Box 9"/>
            <p:cNvSpPr txBox="1">
              <a:spLocks noChangeArrowheads="1"/>
            </p:cNvSpPr>
            <p:nvPr/>
          </p:nvSpPr>
          <p:spPr bwMode="auto">
            <a:xfrm>
              <a:off x="2731" y="2868"/>
              <a:ext cx="2369" cy="46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0" hangingPunct="0">
                <a:tabLst>
                  <a:tab pos="185738" algn="l"/>
                  <a:tab pos="384175" algn="l"/>
                  <a:tab pos="568325" algn="l"/>
                  <a:tab pos="766763" algn="l"/>
                </a:tabLst>
              </a:pPr>
              <a:r>
                <a:rPr lang="en-US" sz="1400">
                  <a:solidFill>
                    <a:srgbClr val="FF0000"/>
                  </a:solidFill>
                </a:rPr>
                <a:t>string</a:t>
              </a:r>
              <a:r>
                <a:rPr lang="en-US" sz="1400"/>
                <a:t>[] s = {"one", "two", "three"};</a:t>
              </a:r>
            </a:p>
            <a:p>
              <a:pPr eaLnBrk="0" hangingPunct="0">
                <a:tabLst>
                  <a:tab pos="185738" algn="l"/>
                  <a:tab pos="384175" algn="l"/>
                  <a:tab pos="568325" algn="l"/>
                  <a:tab pos="766763" algn="l"/>
                </a:tabLst>
              </a:pPr>
              <a:r>
                <a:rPr lang="en-US" sz="1400"/>
                <a:t>...</a:t>
              </a:r>
            </a:p>
            <a:p>
              <a:pPr eaLnBrk="0" hangingPunct="0">
                <a:tabLst>
                  <a:tab pos="185738" algn="l"/>
                  <a:tab pos="384175" algn="l"/>
                  <a:tab pos="568325" algn="l"/>
                  <a:tab pos="766763" algn="l"/>
                </a:tabLst>
              </a:pPr>
              <a:r>
                <a:rPr lang="en-US" sz="1400"/>
                <a:t>Sort&lt;</a:t>
              </a:r>
              <a:r>
                <a:rPr lang="en-US" sz="1400">
                  <a:solidFill>
                    <a:srgbClr val="FF0000"/>
                  </a:solidFill>
                </a:rPr>
                <a:t>string</a:t>
              </a:r>
              <a:r>
                <a:rPr lang="en-US" sz="1400"/>
                <a:t>&gt;(s);   // s == {"one", "three", "two"}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982663" y="5476875"/>
            <a:ext cx="7213600" cy="912813"/>
            <a:chOff x="619" y="3450"/>
            <a:chExt cx="4544" cy="575"/>
          </a:xfrm>
        </p:grpSpPr>
        <p:sp>
          <p:nvSpPr>
            <p:cNvPr id="22536" name="Text Box 11"/>
            <p:cNvSpPr txBox="1">
              <a:spLocks noChangeArrowheads="1"/>
            </p:cNvSpPr>
            <p:nvPr/>
          </p:nvSpPr>
          <p:spPr bwMode="auto">
            <a:xfrm>
              <a:off x="619" y="3450"/>
              <a:ext cx="454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0" hangingPunct="0"/>
              <a:r>
                <a:rPr lang="en-US" sz="1600">
                  <a:latin typeface="Times New Roman" pitchFamily="18" charset="0"/>
                </a:rPr>
                <a:t>From the method parameters the compiler can usually infer the concrete type that is to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be substituted for the placeholder type; so one can simply write:</a:t>
              </a:r>
            </a:p>
          </p:txBody>
        </p:sp>
        <p:sp>
          <p:nvSpPr>
            <p:cNvPr id="22537" name="Text Box 12"/>
            <p:cNvSpPr txBox="1">
              <a:spLocks noChangeArrowheads="1"/>
            </p:cNvSpPr>
            <p:nvPr/>
          </p:nvSpPr>
          <p:spPr bwMode="auto">
            <a:xfrm>
              <a:off x="669" y="3833"/>
              <a:ext cx="1800" cy="192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0" hangingPunct="0">
                <a:tabLst>
                  <a:tab pos="185738" algn="l"/>
                  <a:tab pos="384175" algn="l"/>
                  <a:tab pos="568325" algn="l"/>
                  <a:tab pos="766763" algn="l"/>
                </a:tabLst>
              </a:pPr>
              <a:r>
                <a:rPr lang="en-US" sz="1400"/>
                <a:t>Sort(a);   // a == {2, 3, 3, 5, 7}</a:t>
              </a:r>
            </a:p>
          </p:txBody>
        </p:sp>
        <p:sp>
          <p:nvSpPr>
            <p:cNvPr id="22538" name="Text Box 13"/>
            <p:cNvSpPr txBox="1">
              <a:spLocks noChangeArrowheads="1"/>
            </p:cNvSpPr>
            <p:nvPr/>
          </p:nvSpPr>
          <p:spPr bwMode="auto">
            <a:xfrm>
              <a:off x="2730" y="3833"/>
              <a:ext cx="2391" cy="192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eaLnBrk="0" hangingPunct="0">
                <a:tabLst>
                  <a:tab pos="185738" algn="l"/>
                  <a:tab pos="384175" algn="l"/>
                  <a:tab pos="568325" algn="l"/>
                  <a:tab pos="766763" algn="l"/>
                </a:tabLst>
              </a:pPr>
              <a:r>
                <a:rPr lang="en-US" sz="1400"/>
                <a:t>Sort(s);   // s == {"one", "three", "two"}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98630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785225" cy="836613"/>
          </a:xfrm>
          <a:ln cap="flat" algn="ctr"/>
        </p:spPr>
        <p:txBody>
          <a:bodyPr/>
          <a:lstStyle/>
          <a:p>
            <a:pPr>
              <a:defRPr/>
            </a:pPr>
            <a:r>
              <a:rPr lang="en-US"/>
              <a:t>Extension Methods (2)</a:t>
            </a:r>
            <a:endParaRPr 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323850" y="1219200"/>
            <a:ext cx="84963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Declaration: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/>
              <a:t>	</a:t>
            </a:r>
            <a:r>
              <a:rPr lang="en-US" sz="1400" dirty="0">
                <a:latin typeface="Courier New" pitchFamily="49" charset="0"/>
              </a:rPr>
              <a:t>public static class Extensions {</a:t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	public static T[] Slice&lt;T&gt;(</a:t>
            </a:r>
            <a:r>
              <a:rPr lang="en-US" sz="1400" b="1" dirty="0">
                <a:latin typeface="Courier New" pitchFamily="49" charset="0"/>
              </a:rPr>
              <a:t>this</a:t>
            </a:r>
            <a:r>
              <a:rPr lang="en-US" sz="1400" dirty="0">
                <a:latin typeface="Courier New" pitchFamily="49" charset="0"/>
              </a:rPr>
              <a:t> T[] source, int index, int count) {</a:t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		if (index &lt; 0 || count &lt; 0 || </a:t>
            </a:r>
            <a:r>
              <a:rPr lang="en-US" sz="1400" dirty="0" err="1">
                <a:latin typeface="Courier New" pitchFamily="49" charset="0"/>
              </a:rPr>
              <a:t>source.Length</a:t>
            </a:r>
            <a:r>
              <a:rPr lang="en-US" sz="1400" dirty="0">
                <a:latin typeface="Courier New" pitchFamily="49" charset="0"/>
              </a:rPr>
              <a:t> – index &lt; count)</a:t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			throw new </a:t>
            </a:r>
            <a:r>
              <a:rPr lang="en-US" sz="1400" dirty="0" err="1">
                <a:latin typeface="Courier New" pitchFamily="49" charset="0"/>
              </a:rPr>
              <a:t>ArgumentException</a:t>
            </a:r>
            <a:r>
              <a:rPr lang="en-US" sz="1400" dirty="0">
                <a:latin typeface="Courier New" pitchFamily="49" charset="0"/>
              </a:rPr>
              <a:t>();</a:t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		T[] result = new T[count];</a:t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		</a:t>
            </a:r>
            <a:r>
              <a:rPr lang="en-US" sz="1400" dirty="0" err="1">
                <a:latin typeface="Courier New" pitchFamily="49" charset="0"/>
              </a:rPr>
              <a:t>Array.Copy</a:t>
            </a:r>
            <a:r>
              <a:rPr lang="en-US" sz="1400" dirty="0">
                <a:latin typeface="Courier New" pitchFamily="49" charset="0"/>
              </a:rPr>
              <a:t>(source, index, result, 0, count);</a:t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		return result;</a:t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	}</a:t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400" dirty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1800" dirty="0"/>
              <a:t>Usage: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/>
              <a:t>	</a:t>
            </a:r>
            <a:r>
              <a:rPr lang="en-US" sz="1400" dirty="0">
                <a:latin typeface="Courier New" pitchFamily="49" charset="0"/>
              </a:rPr>
              <a:t>int[] digits = {0, 1, 2, 3, 4, 5, 6, 7, 8, 9};</a:t>
            </a:r>
            <a:br>
              <a:rPr lang="en-US" sz="1800" dirty="0"/>
            </a:br>
            <a:r>
              <a:rPr lang="en-US" sz="1400" dirty="0">
                <a:latin typeface="Courier New" pitchFamily="49" charset="0"/>
              </a:rPr>
              <a:t>int[] a = </a:t>
            </a:r>
            <a:r>
              <a:rPr lang="en-US" sz="1400" dirty="0" err="1">
                <a:latin typeface="Courier New" pitchFamily="49" charset="0"/>
              </a:rPr>
              <a:t>digits.Slice</a:t>
            </a:r>
            <a:r>
              <a:rPr lang="en-US" sz="1400" dirty="0">
                <a:latin typeface="Courier New" pitchFamily="49" charset="0"/>
              </a:rPr>
              <a:t>(4, 3);</a:t>
            </a:r>
            <a:r>
              <a:rPr lang="en-US" sz="1800" dirty="0"/>
              <a:t>	// Same as </a:t>
            </a:r>
            <a:r>
              <a:rPr lang="en-US" sz="1800" dirty="0" err="1"/>
              <a:t>Extensions.Slice</a:t>
            </a:r>
            <a:r>
              <a:rPr lang="en-US" sz="1800" dirty="0"/>
              <a:t>(digits, 4, 3)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79843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 Without Generic Types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762000" y="1295400"/>
            <a:ext cx="7620000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4950" indent="-234950" eaLnBrk="0" hangingPunct="0">
              <a:spcBef>
                <a:spcPct val="20000"/>
              </a:spcBef>
              <a:tabLst>
                <a:tab pos="457200" algn="l"/>
                <a:tab pos="661988" algn="l"/>
                <a:tab pos="860425" algn="l"/>
                <a:tab pos="3197225" algn="l"/>
              </a:tabLst>
            </a:pPr>
            <a:r>
              <a:rPr lang="en-US" b="1">
                <a:latin typeface="Times New Roman" pitchFamily="18" charset="0"/>
              </a:rPr>
              <a:t>Assume we need a class that can work with arbitrary objects</a:t>
            </a:r>
            <a:endParaRPr lang="en-US">
              <a:latin typeface="Times New Roman" pitchFamily="18" charset="0"/>
            </a:endParaRPr>
          </a:p>
          <a:p>
            <a:pPr marL="234950" indent="-234950" eaLnBrk="0" hangingPunct="0">
              <a:spcBef>
                <a:spcPct val="20000"/>
              </a:spcBef>
              <a:tabLst>
                <a:tab pos="457200" algn="l"/>
                <a:tab pos="661988" algn="l"/>
                <a:tab pos="860425" algn="l"/>
                <a:tab pos="3197225" algn="l"/>
              </a:tabLst>
            </a:pPr>
            <a:endParaRPr lang="en-US">
              <a:latin typeface="Times New Roman" pitchFamily="18" charset="0"/>
            </a:endParaRPr>
          </a:p>
          <a:p>
            <a:pPr marL="234950" indent="-234950" eaLnBrk="0" hangingPunct="0">
              <a:spcBef>
                <a:spcPct val="20000"/>
              </a:spcBef>
              <a:tabLst>
                <a:tab pos="457200" algn="l"/>
                <a:tab pos="661988" algn="l"/>
                <a:tab pos="860425" algn="l"/>
                <a:tab pos="3197225" algn="l"/>
              </a:tabLst>
            </a:pPr>
            <a:r>
              <a:rPr lang="en-US" sz="1400"/>
              <a:t>	class </a:t>
            </a:r>
            <a:r>
              <a:rPr lang="en-US" sz="1400" b="1"/>
              <a:t>Buffer</a:t>
            </a:r>
            <a:r>
              <a:rPr lang="en-US" sz="1400"/>
              <a:t> {</a:t>
            </a:r>
          </a:p>
          <a:p>
            <a:pPr marL="234950" indent="-234950" eaLnBrk="0" hangingPunct="0">
              <a:spcBef>
                <a:spcPct val="20000"/>
              </a:spcBef>
              <a:tabLst>
                <a:tab pos="457200" algn="l"/>
                <a:tab pos="661988" algn="l"/>
                <a:tab pos="860425" algn="l"/>
                <a:tab pos="3197225" algn="l"/>
              </a:tabLst>
            </a:pPr>
            <a:r>
              <a:rPr lang="en-US" sz="1400"/>
              <a:t>		private </a:t>
            </a:r>
            <a:r>
              <a:rPr lang="en-US" sz="1400">
                <a:solidFill>
                  <a:srgbClr val="FF0000"/>
                </a:solidFill>
              </a:rPr>
              <a:t>object</a:t>
            </a:r>
            <a:r>
              <a:rPr lang="en-US" sz="1400"/>
              <a:t>[] data;</a:t>
            </a:r>
          </a:p>
          <a:p>
            <a:pPr marL="234950" indent="-234950" eaLnBrk="0" hangingPunct="0">
              <a:spcBef>
                <a:spcPct val="20000"/>
              </a:spcBef>
              <a:tabLst>
                <a:tab pos="457200" algn="l"/>
                <a:tab pos="661988" algn="l"/>
                <a:tab pos="860425" algn="l"/>
                <a:tab pos="3197225" algn="l"/>
              </a:tabLst>
            </a:pPr>
            <a:r>
              <a:rPr lang="en-US" sz="1400"/>
              <a:t>		public void </a:t>
            </a:r>
            <a:r>
              <a:rPr lang="en-US" sz="1400" b="1"/>
              <a:t>Put</a:t>
            </a:r>
            <a:r>
              <a:rPr lang="en-US" sz="1400"/>
              <a:t>(</a:t>
            </a:r>
            <a:r>
              <a:rPr lang="en-US" sz="1400">
                <a:solidFill>
                  <a:srgbClr val="FF0000"/>
                </a:solidFill>
              </a:rPr>
              <a:t>object</a:t>
            </a:r>
            <a:r>
              <a:rPr lang="en-US" sz="1400"/>
              <a:t> x) {...}</a:t>
            </a:r>
          </a:p>
          <a:p>
            <a:pPr marL="234950" indent="-234950" eaLnBrk="0" hangingPunct="0">
              <a:spcBef>
                <a:spcPct val="20000"/>
              </a:spcBef>
              <a:tabLst>
                <a:tab pos="457200" algn="l"/>
                <a:tab pos="661988" algn="l"/>
                <a:tab pos="860425" algn="l"/>
                <a:tab pos="3197225" algn="l"/>
              </a:tabLst>
            </a:pPr>
            <a:r>
              <a:rPr lang="en-US" sz="1400"/>
              <a:t>		public </a:t>
            </a:r>
            <a:r>
              <a:rPr lang="en-US" sz="1400">
                <a:solidFill>
                  <a:srgbClr val="FF0000"/>
                </a:solidFill>
              </a:rPr>
              <a:t>object</a:t>
            </a:r>
            <a:r>
              <a:rPr lang="en-US" sz="1400"/>
              <a:t> </a:t>
            </a:r>
            <a:r>
              <a:rPr lang="en-US" sz="1400" b="1"/>
              <a:t>Get</a:t>
            </a:r>
            <a:r>
              <a:rPr lang="en-US" sz="1400"/>
              <a:t>() {...}</a:t>
            </a:r>
          </a:p>
          <a:p>
            <a:pPr marL="234950" indent="-234950" eaLnBrk="0" hangingPunct="0">
              <a:spcBef>
                <a:spcPct val="20000"/>
              </a:spcBef>
              <a:tabLst>
                <a:tab pos="457200" algn="l"/>
                <a:tab pos="661988" algn="l"/>
                <a:tab pos="860425" algn="l"/>
                <a:tab pos="3197225" algn="l"/>
              </a:tabLst>
            </a:pPr>
            <a:r>
              <a:rPr lang="en-US" sz="1400"/>
              <a:t>	}</a:t>
            </a: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762000" y="3656013"/>
            <a:ext cx="7620000" cy="241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4950" indent="-234950" eaLnBrk="0" hangingPunct="0">
              <a:spcBef>
                <a:spcPct val="20000"/>
              </a:spcBef>
              <a:tabLst>
                <a:tab pos="457200" algn="l"/>
                <a:tab pos="661988" algn="l"/>
                <a:tab pos="860425" algn="l"/>
                <a:tab pos="2381250" algn="l"/>
              </a:tabLst>
            </a:pPr>
            <a:r>
              <a:rPr lang="en-US" b="1">
                <a:latin typeface="Times New Roman" pitchFamily="18" charset="0"/>
              </a:rPr>
              <a:t>Problems</a:t>
            </a:r>
            <a:endParaRPr lang="en-US" sz="1400"/>
          </a:p>
          <a:p>
            <a:pPr marL="234950" indent="-234950" eaLnBrk="0" hangingPunct="0">
              <a:spcBef>
                <a:spcPct val="40000"/>
              </a:spcBef>
              <a:buFontTx/>
              <a:buChar char="•"/>
              <a:tabLst>
                <a:tab pos="457200" algn="l"/>
                <a:tab pos="661988" algn="l"/>
                <a:tab pos="860425" algn="l"/>
                <a:tab pos="2381250" algn="l"/>
              </a:tabLst>
            </a:pPr>
            <a:r>
              <a:rPr lang="en-US" sz="1600">
                <a:latin typeface="Times New Roman" pitchFamily="18" charset="0"/>
              </a:rPr>
              <a:t>Type casts needed</a:t>
            </a:r>
          </a:p>
          <a:p>
            <a:pPr marL="234950" indent="-234950" eaLnBrk="0" hangingPunct="0">
              <a:spcBef>
                <a:spcPct val="40000"/>
              </a:spcBef>
              <a:tabLst>
                <a:tab pos="457200" algn="l"/>
                <a:tab pos="661988" algn="l"/>
                <a:tab pos="860425" algn="l"/>
                <a:tab pos="2381250" algn="l"/>
              </a:tabLst>
            </a:pPr>
            <a:r>
              <a:rPr lang="en-US" sz="1400"/>
              <a:t>		buffer.Put(3);	// </a:t>
            </a:r>
            <a:r>
              <a:rPr lang="en-US" sz="1400" b="1"/>
              <a:t>boxing</a:t>
            </a:r>
            <a:r>
              <a:rPr lang="en-US" sz="1400"/>
              <a:t> imposes run-time costs</a:t>
            </a:r>
          </a:p>
          <a:p>
            <a:pPr marL="234950" indent="-234950" eaLnBrk="0" hangingPunct="0">
              <a:tabLst>
                <a:tab pos="457200" algn="l"/>
                <a:tab pos="661988" algn="l"/>
                <a:tab pos="860425" algn="l"/>
                <a:tab pos="2381250" algn="l"/>
              </a:tabLst>
            </a:pPr>
            <a:r>
              <a:rPr lang="en-US" sz="1400"/>
              <a:t>		int x = </a:t>
            </a:r>
            <a:r>
              <a:rPr lang="en-US" sz="1400">
                <a:solidFill>
                  <a:srgbClr val="FF0000"/>
                </a:solidFill>
              </a:rPr>
              <a:t>(int) </a:t>
            </a:r>
            <a:r>
              <a:rPr lang="en-US" sz="1400"/>
              <a:t>buffer.Get();	// type cast (</a:t>
            </a:r>
            <a:r>
              <a:rPr lang="en-US" sz="1400" b="1"/>
              <a:t>unboxing</a:t>
            </a:r>
            <a:r>
              <a:rPr lang="en-US" sz="1400"/>
              <a:t>) imposes run-time costs</a:t>
            </a:r>
          </a:p>
          <a:p>
            <a:pPr marL="234950" indent="-234950" eaLnBrk="0" hangingPunct="0">
              <a:spcBef>
                <a:spcPct val="40000"/>
              </a:spcBef>
              <a:buFontTx/>
              <a:buChar char="•"/>
              <a:tabLst>
                <a:tab pos="457200" algn="l"/>
                <a:tab pos="661988" algn="l"/>
                <a:tab pos="860425" algn="l"/>
                <a:tab pos="2381250" algn="l"/>
              </a:tabLst>
            </a:pPr>
            <a:r>
              <a:rPr lang="en-US" sz="1600">
                <a:latin typeface="Times New Roman" pitchFamily="18" charset="0"/>
              </a:rPr>
              <a:t>One cannot statically enforce homogeneous data structures</a:t>
            </a:r>
          </a:p>
          <a:p>
            <a:pPr marL="234950" indent="-234950" eaLnBrk="0" hangingPunct="0">
              <a:spcBef>
                <a:spcPct val="40000"/>
              </a:spcBef>
              <a:tabLst>
                <a:tab pos="457200" algn="l"/>
                <a:tab pos="661988" algn="l"/>
                <a:tab pos="860425" algn="l"/>
                <a:tab pos="2381250" algn="l"/>
              </a:tabLst>
            </a:pPr>
            <a:r>
              <a:rPr lang="en-US" sz="1400"/>
              <a:t>		buffer.Put(3); buffer.Put(new Rectangle());</a:t>
            </a:r>
          </a:p>
          <a:p>
            <a:pPr marL="234950" indent="-234950" eaLnBrk="0" hangingPunct="0">
              <a:tabLst>
                <a:tab pos="457200" algn="l"/>
                <a:tab pos="661988" algn="l"/>
                <a:tab pos="860425" algn="l"/>
                <a:tab pos="2381250" algn="l"/>
              </a:tabLst>
            </a:pPr>
            <a:r>
              <a:rPr lang="en-US" sz="1400"/>
              <a:t>		Rectangle r = (Rectangle) buffer.Get();  // can result in a run-time error!</a:t>
            </a:r>
          </a:p>
          <a:p>
            <a:pPr marL="234950" indent="-234950" eaLnBrk="0" hangingPunct="0">
              <a:spcBef>
                <a:spcPct val="40000"/>
              </a:spcBef>
              <a:buFontTx/>
              <a:buChar char="•"/>
              <a:tabLst>
                <a:tab pos="457200" algn="l"/>
                <a:tab pos="661988" algn="l"/>
                <a:tab pos="860425" algn="l"/>
                <a:tab pos="2381250" algn="l"/>
              </a:tabLst>
            </a:pPr>
            <a:r>
              <a:rPr lang="en-US" sz="1600">
                <a:latin typeface="Times New Roman" pitchFamily="18" charset="0"/>
              </a:rPr>
              <a:t>Special types </a:t>
            </a:r>
            <a:r>
              <a:rPr lang="en-US" sz="1400"/>
              <a:t>IntBuffer</a:t>
            </a:r>
            <a:r>
              <a:rPr lang="en-US" sz="1600">
                <a:latin typeface="Times New Roman" pitchFamily="18" charset="0"/>
              </a:rPr>
              <a:t>, </a:t>
            </a:r>
            <a:r>
              <a:rPr lang="en-US" sz="1400"/>
              <a:t>RectangleBuffer</a:t>
            </a:r>
            <a:r>
              <a:rPr lang="en-US" sz="1600">
                <a:latin typeface="Times New Roman" pitchFamily="18" charset="0"/>
              </a:rPr>
              <a:t>, ... introduce redundancy</a:t>
            </a:r>
          </a:p>
        </p:txBody>
      </p:sp>
    </p:spTree>
    <p:extLst>
      <p:ext uri="{BB962C8B-B14F-4D97-AF65-F5344CB8AC3E}">
        <p14:creationId xmlns:p14="http://schemas.microsoft.com/office/powerpoint/2010/main" val="16769919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Class Buffer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38200" y="1658938"/>
            <a:ext cx="32766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class </a:t>
            </a:r>
            <a:r>
              <a:rPr lang="en-US" sz="1400" b="1"/>
              <a:t>Buffer</a:t>
            </a:r>
            <a:r>
              <a:rPr lang="en-US" sz="1400">
                <a:solidFill>
                  <a:srgbClr val="FF0000"/>
                </a:solidFill>
              </a:rPr>
              <a:t>&lt;Element&gt;</a:t>
            </a:r>
            <a:r>
              <a:rPr lang="en-US" sz="1400"/>
              <a:t> {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private </a:t>
            </a:r>
            <a:r>
              <a:rPr lang="en-US" sz="1400">
                <a:solidFill>
                  <a:schemeClr val="accent2"/>
                </a:solidFill>
              </a:rPr>
              <a:t>Element</a:t>
            </a:r>
            <a:r>
              <a:rPr lang="en-US" sz="1400"/>
              <a:t>[] data;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public </a:t>
            </a:r>
            <a:r>
              <a:rPr lang="en-US" sz="1400" b="1"/>
              <a:t>Buffer</a:t>
            </a:r>
            <a:r>
              <a:rPr lang="en-US" sz="1400"/>
              <a:t>(int size) {...}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public void </a:t>
            </a:r>
            <a:r>
              <a:rPr lang="en-US" sz="1400" b="1"/>
              <a:t>Put</a:t>
            </a:r>
            <a:r>
              <a:rPr lang="en-US" sz="1400"/>
              <a:t>(</a:t>
            </a:r>
            <a:r>
              <a:rPr lang="en-US" sz="1400">
                <a:solidFill>
                  <a:schemeClr val="accent2"/>
                </a:solidFill>
              </a:rPr>
              <a:t>Element</a:t>
            </a:r>
            <a:r>
              <a:rPr lang="en-US" sz="1400"/>
              <a:t> x) {...}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public </a:t>
            </a:r>
            <a:r>
              <a:rPr lang="en-US" sz="1400">
                <a:solidFill>
                  <a:schemeClr val="accent2"/>
                </a:solidFill>
              </a:rPr>
              <a:t>Element</a:t>
            </a:r>
            <a:r>
              <a:rPr lang="en-US" sz="1400"/>
              <a:t> </a:t>
            </a:r>
            <a:r>
              <a:rPr lang="en-US" sz="1400" b="1"/>
              <a:t>Get</a:t>
            </a:r>
            <a:r>
              <a:rPr lang="en-US" sz="1400"/>
              <a:t>() {...}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}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562225" y="1277938"/>
            <a:ext cx="1552575" cy="304800"/>
          </a:xfrm>
          <a:prstGeom prst="wedgeRectCallout">
            <a:avLst>
              <a:gd name="adj1" fmla="val -60431"/>
              <a:gd name="adj2" fmla="val 7239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>
                <a:latin typeface="Times New Roman" pitchFamily="18" charset="0"/>
              </a:rPr>
              <a:t>placeholder type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 flipH="1">
            <a:off x="949325" y="1277938"/>
            <a:ext cx="1336675" cy="304800"/>
          </a:xfrm>
          <a:prstGeom prst="wedgeRectCallout">
            <a:avLst>
              <a:gd name="adj1" fmla="val 472"/>
              <a:gd name="adj2" fmla="val 7082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>
                <a:latin typeface="Times New Roman" pitchFamily="18" charset="0"/>
              </a:rPr>
              <a:t>generic type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648200" y="1752600"/>
            <a:ext cx="3505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 eaLnBrk="0" hangingPunct="0">
              <a:buFontTx/>
              <a:buChar char="•"/>
            </a:pPr>
            <a:r>
              <a:rPr lang="en-US" sz="1600">
                <a:latin typeface="Times New Roman" pitchFamily="18" charset="0"/>
              </a:rPr>
              <a:t>works also for structs and interfaces</a:t>
            </a:r>
          </a:p>
          <a:p>
            <a:pPr marL="185738" indent="-185738" eaLnBrk="0" hangingPunct="0">
              <a:buFontTx/>
              <a:buChar char="•"/>
            </a:pPr>
            <a:r>
              <a:rPr lang="en-US" sz="1600">
                <a:latin typeface="Times New Roman" pitchFamily="18" charset="0"/>
              </a:rPr>
              <a:t>placeholder type </a:t>
            </a:r>
            <a:r>
              <a:rPr lang="en-US" sz="1600" i="1">
                <a:latin typeface="Times New Roman" pitchFamily="18" charset="0"/>
              </a:rPr>
              <a:t>Element</a:t>
            </a:r>
            <a:r>
              <a:rPr lang="en-US" sz="1600">
                <a:latin typeface="Times New Roman" pitchFamily="18" charset="0"/>
              </a:rPr>
              <a:t> can be used</a:t>
            </a:r>
            <a:br>
              <a:rPr lang="en-US" sz="1600">
                <a:latin typeface="Times New Roman" pitchFamily="18" charset="0"/>
              </a:rPr>
            </a:br>
            <a:r>
              <a:rPr lang="en-US" sz="1600">
                <a:latin typeface="Times New Roman" pitchFamily="18" charset="0"/>
              </a:rPr>
              <a:t>like a normal type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46125" y="3124200"/>
            <a:ext cx="5959475" cy="1949450"/>
            <a:chOff x="470" y="1968"/>
            <a:chExt cx="3754" cy="1228"/>
          </a:xfrm>
        </p:grpSpPr>
        <p:sp>
          <p:nvSpPr>
            <p:cNvPr id="7179" name="Text Box 8"/>
            <p:cNvSpPr txBox="1">
              <a:spLocks noChangeArrowheads="1"/>
            </p:cNvSpPr>
            <p:nvPr/>
          </p:nvSpPr>
          <p:spPr bwMode="auto">
            <a:xfrm>
              <a:off x="470" y="1968"/>
              <a:ext cx="4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latin typeface="Times New Roman" pitchFamily="18" charset="0"/>
                </a:rPr>
                <a:t>Usage</a:t>
              </a:r>
            </a:p>
          </p:txBody>
        </p:sp>
        <p:sp>
          <p:nvSpPr>
            <p:cNvPr id="7180" name="Text Box 9"/>
            <p:cNvSpPr txBox="1">
              <a:spLocks noChangeArrowheads="1"/>
            </p:cNvSpPr>
            <p:nvPr/>
          </p:nvSpPr>
          <p:spPr bwMode="auto">
            <a:xfrm>
              <a:off x="528" y="2223"/>
              <a:ext cx="3696" cy="46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tabLst>
                  <a:tab pos="185738" algn="l"/>
                  <a:tab pos="384175" algn="l"/>
                  <a:tab pos="568325" algn="l"/>
                  <a:tab pos="2090738" algn="l"/>
                </a:tabLst>
              </a:pPr>
              <a:r>
                <a:rPr lang="en-US" sz="1400"/>
                <a:t>Buffer</a:t>
              </a:r>
              <a:r>
                <a:rPr lang="en-US" sz="1400">
                  <a:solidFill>
                    <a:srgbClr val="FF0000"/>
                  </a:solidFill>
                </a:rPr>
                <a:t>&lt;int&gt;</a:t>
              </a:r>
              <a:r>
                <a:rPr lang="en-US" sz="1400"/>
                <a:t> a = new Buffer&lt;int&gt;(100);</a:t>
              </a:r>
            </a:p>
            <a:p>
              <a:pPr eaLnBrk="0" hangingPunct="0">
                <a:tabLst>
                  <a:tab pos="185738" algn="l"/>
                  <a:tab pos="384175" algn="l"/>
                  <a:tab pos="568325" algn="l"/>
                  <a:tab pos="2090738" algn="l"/>
                </a:tabLst>
              </a:pPr>
              <a:r>
                <a:rPr lang="en-US" sz="1400"/>
                <a:t>a.Put(3);	// accepts only int parameters; no boxing</a:t>
              </a:r>
            </a:p>
            <a:p>
              <a:pPr eaLnBrk="0" hangingPunct="0">
                <a:tabLst>
                  <a:tab pos="185738" algn="l"/>
                  <a:tab pos="384175" algn="l"/>
                  <a:tab pos="568325" algn="l"/>
                  <a:tab pos="2090738" algn="l"/>
                </a:tabLst>
              </a:pPr>
              <a:r>
                <a:rPr lang="en-US" sz="1400"/>
                <a:t>int i = a.Get();	// no type cast needed!</a:t>
              </a:r>
            </a:p>
          </p:txBody>
        </p:sp>
        <p:sp>
          <p:nvSpPr>
            <p:cNvPr id="7181" name="Text Box 10"/>
            <p:cNvSpPr txBox="1">
              <a:spLocks noChangeArrowheads="1"/>
            </p:cNvSpPr>
            <p:nvPr/>
          </p:nvSpPr>
          <p:spPr bwMode="auto">
            <a:xfrm>
              <a:off x="528" y="2736"/>
              <a:ext cx="3696" cy="460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tabLst>
                  <a:tab pos="185738" algn="l"/>
                  <a:tab pos="384175" algn="l"/>
                  <a:tab pos="568325" algn="l"/>
                  <a:tab pos="2090738" algn="l"/>
                </a:tabLst>
              </a:pPr>
              <a:r>
                <a:rPr lang="en-US" sz="1400"/>
                <a:t>Buffer</a:t>
              </a:r>
              <a:r>
                <a:rPr lang="en-US" sz="1400">
                  <a:solidFill>
                    <a:srgbClr val="FF0000"/>
                  </a:solidFill>
                </a:rPr>
                <a:t>&lt;Rectangle&gt;</a:t>
              </a:r>
              <a:r>
                <a:rPr lang="en-US" sz="1400"/>
                <a:t> b = new Buffer&lt;Rectangle&gt;(100);</a:t>
              </a:r>
            </a:p>
            <a:p>
              <a:pPr eaLnBrk="0" hangingPunct="0">
                <a:tabLst>
                  <a:tab pos="185738" algn="l"/>
                  <a:tab pos="384175" algn="l"/>
                  <a:tab pos="568325" algn="l"/>
                  <a:tab pos="2090738" algn="l"/>
                </a:tabLst>
              </a:pPr>
              <a:r>
                <a:rPr lang="en-US" sz="1400"/>
                <a:t>b.Put(new Rectangle());	// accepts only Rectangle parameters</a:t>
              </a:r>
            </a:p>
            <a:p>
              <a:pPr eaLnBrk="0" hangingPunct="0">
                <a:tabLst>
                  <a:tab pos="185738" algn="l"/>
                  <a:tab pos="384175" algn="l"/>
                  <a:tab pos="568325" algn="l"/>
                  <a:tab pos="2090738" algn="l"/>
                </a:tabLst>
              </a:pPr>
              <a:r>
                <a:rPr lang="en-US" sz="1400"/>
                <a:t>Rectangle r = b.Get();	// no typ cast needed!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46125" y="5257800"/>
            <a:ext cx="5395913" cy="1289050"/>
            <a:chOff x="470" y="3312"/>
            <a:chExt cx="3399" cy="812"/>
          </a:xfrm>
        </p:grpSpPr>
        <p:sp>
          <p:nvSpPr>
            <p:cNvPr id="7177" name="Text Box 12"/>
            <p:cNvSpPr txBox="1">
              <a:spLocks noChangeArrowheads="1"/>
            </p:cNvSpPr>
            <p:nvPr/>
          </p:nvSpPr>
          <p:spPr bwMode="auto">
            <a:xfrm>
              <a:off x="470" y="3312"/>
              <a:ext cx="3399" cy="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185738" indent="-185738" eaLnBrk="0" hangingPunct="0"/>
              <a:r>
                <a:rPr lang="en-US" b="1">
                  <a:latin typeface="Times New Roman" pitchFamily="18" charset="0"/>
                </a:rPr>
                <a:t>Benefits</a:t>
              </a:r>
            </a:p>
            <a:p>
              <a:pPr marL="185738" indent="-185738" eaLnBrk="0" hangingPunct="0">
                <a:buFontTx/>
                <a:buChar char="•"/>
              </a:pPr>
              <a:r>
                <a:rPr lang="en-US" sz="1600">
                  <a:latin typeface="Times New Roman" pitchFamily="18" charset="0"/>
                </a:rPr>
                <a:t>homogeneous data structure with compile-time type checking</a:t>
              </a:r>
            </a:p>
            <a:p>
              <a:pPr marL="185738" indent="-185738" eaLnBrk="0" hangingPunct="0">
                <a:buFontTx/>
                <a:buChar char="•"/>
              </a:pPr>
              <a:r>
                <a:rPr lang="en-US" sz="1600">
                  <a:latin typeface="Times New Roman" pitchFamily="18" charset="0"/>
                </a:rPr>
                <a:t>efficient (no boxing, no type casts)</a:t>
              </a:r>
            </a:p>
          </p:txBody>
        </p:sp>
        <p:sp>
          <p:nvSpPr>
            <p:cNvPr id="7178" name="Text Box 13"/>
            <p:cNvSpPr txBox="1">
              <a:spLocks noChangeArrowheads="1"/>
            </p:cNvSpPr>
            <p:nvPr/>
          </p:nvSpPr>
          <p:spPr bwMode="auto">
            <a:xfrm>
              <a:off x="470" y="3912"/>
              <a:ext cx="1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185738" indent="-185738" eaLnBrk="0" hangingPunct="0"/>
              <a:endParaRPr lang="en-US" sz="160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48118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Types and Static Fields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37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114800" y="4837113"/>
            <a:ext cx="2057400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114800" y="3860800"/>
            <a:ext cx="2057400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114800" y="4343400"/>
            <a:ext cx="2057400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Genericity</a:t>
            </a:r>
            <a:r>
              <a:rPr lang="en-US" dirty="0"/>
              <a:t> and Inheritance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46125" y="1371600"/>
            <a:ext cx="366236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class </a:t>
            </a:r>
            <a:r>
              <a:rPr lang="en-US" sz="1400" b="1"/>
              <a:t>Buffer</a:t>
            </a:r>
            <a:r>
              <a:rPr lang="en-US" sz="1400"/>
              <a:t> </a:t>
            </a:r>
            <a:r>
              <a:rPr lang="en-US" sz="1400">
                <a:solidFill>
                  <a:srgbClr val="FF0000"/>
                </a:solidFill>
              </a:rPr>
              <a:t>&lt;Element&gt;</a:t>
            </a:r>
            <a:r>
              <a:rPr lang="en-US" sz="1400"/>
              <a:t>: List</a:t>
            </a:r>
            <a:r>
              <a:rPr lang="en-US" sz="1400">
                <a:solidFill>
                  <a:srgbClr val="FF0000"/>
                </a:solidFill>
              </a:rPr>
              <a:t>&lt;Element&gt;</a:t>
            </a:r>
            <a:r>
              <a:rPr lang="en-US" sz="1400"/>
              <a:t> {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...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public void </a:t>
            </a:r>
            <a:r>
              <a:rPr lang="en-US" sz="1400" b="1"/>
              <a:t>Put</a:t>
            </a:r>
            <a:r>
              <a:rPr lang="en-US" sz="1400"/>
              <a:t>(Element x) {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	this.Add(x);  // Add is inherited from List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	}</a:t>
            </a:r>
          </a:p>
          <a:p>
            <a:pPr eaLnBrk="0" hangingPunct="0">
              <a:tabLst>
                <a:tab pos="185738" algn="l"/>
                <a:tab pos="384175" algn="l"/>
                <a:tab pos="568325" algn="l"/>
              </a:tabLst>
            </a:pPr>
            <a:r>
              <a:rPr lang="en-US" sz="1400"/>
              <a:t>}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669925" y="3314700"/>
            <a:ext cx="5422900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85738" indent="-185738" eaLnBrk="0" hangingPunct="0">
              <a:tabLst>
                <a:tab pos="3425825" algn="l"/>
              </a:tabLst>
            </a:pPr>
            <a:r>
              <a:rPr lang="en-US" b="1" dirty="0">
                <a:latin typeface="Times New Roman" pitchFamily="18" charset="0"/>
              </a:rPr>
              <a:t>From which classes may a generic class be derived?</a:t>
            </a:r>
          </a:p>
          <a:p>
            <a:pPr marL="185738" indent="-185738" eaLnBrk="0" hangingPunct="0">
              <a:tabLst>
                <a:tab pos="3425825" algn="l"/>
              </a:tabLst>
            </a:pPr>
            <a:endParaRPr lang="en-US" b="1" dirty="0">
              <a:latin typeface="Times New Roman" pitchFamily="18" charset="0"/>
            </a:endParaRPr>
          </a:p>
          <a:p>
            <a:pPr marL="185738" indent="-185738" eaLnBrk="0" hangingPunct="0">
              <a:buFontTx/>
              <a:buChar char="•"/>
              <a:tabLst>
                <a:tab pos="3425825" algn="l"/>
              </a:tabLst>
            </a:pPr>
            <a:r>
              <a:rPr lang="en-US" sz="1600" dirty="0">
                <a:latin typeface="Times New Roman" pitchFamily="18" charset="0"/>
              </a:rPr>
              <a:t>from a non-generic class	</a:t>
            </a:r>
            <a:r>
              <a:rPr lang="en-US" sz="1400" dirty="0"/>
              <a:t>class </a:t>
            </a:r>
            <a:r>
              <a:rPr lang="cs-CZ" sz="1400" dirty="0"/>
              <a:t>U</a:t>
            </a:r>
            <a:r>
              <a:rPr lang="en-US" sz="1400" dirty="0"/>
              <a:t>&lt;X&gt;: </a:t>
            </a:r>
            <a:r>
              <a:rPr lang="cs-CZ" sz="1400" dirty="0">
                <a:solidFill>
                  <a:srgbClr val="FF0000"/>
                </a:solidFill>
              </a:rPr>
              <a:t>A</a:t>
            </a:r>
            <a:r>
              <a:rPr lang="en-US" sz="1400" dirty="0"/>
              <a:t> {...}</a:t>
            </a:r>
          </a:p>
          <a:p>
            <a:pPr marL="185738" indent="-185738" eaLnBrk="0" hangingPunct="0">
              <a:buFontTx/>
              <a:buChar char="•"/>
              <a:tabLst>
                <a:tab pos="3425825" algn="l"/>
              </a:tabLst>
            </a:pPr>
            <a:endParaRPr lang="en-US" sz="1600" dirty="0">
              <a:latin typeface="Times New Roman" pitchFamily="18" charset="0"/>
            </a:endParaRPr>
          </a:p>
          <a:p>
            <a:pPr marL="185738" indent="-185738" eaLnBrk="0" hangingPunct="0">
              <a:buFontTx/>
              <a:buChar char="•"/>
              <a:tabLst>
                <a:tab pos="3425825" algn="l"/>
              </a:tabLst>
            </a:pPr>
            <a:r>
              <a:rPr lang="en-US" sz="1600" dirty="0">
                <a:latin typeface="Times New Roman" pitchFamily="18" charset="0"/>
              </a:rPr>
              <a:t>from an instantiated generic class	</a:t>
            </a:r>
            <a:r>
              <a:rPr lang="en-US" sz="1400" dirty="0"/>
              <a:t>class T&lt;X&gt;: </a:t>
            </a:r>
            <a:r>
              <a:rPr lang="en-US" sz="1400" dirty="0">
                <a:solidFill>
                  <a:srgbClr val="FF0000"/>
                </a:solidFill>
              </a:rPr>
              <a:t>B&lt;int&gt;</a:t>
            </a:r>
            <a:r>
              <a:rPr lang="en-US" sz="1400" dirty="0"/>
              <a:t> {...}</a:t>
            </a:r>
            <a:endParaRPr lang="en-US" sz="1600" dirty="0">
              <a:latin typeface="Times New Roman" pitchFamily="18" charset="0"/>
            </a:endParaRPr>
          </a:p>
          <a:p>
            <a:pPr marL="185738" indent="-185738" eaLnBrk="0" hangingPunct="0">
              <a:buFontTx/>
              <a:buChar char="•"/>
              <a:tabLst>
                <a:tab pos="3425825" algn="l"/>
              </a:tabLst>
            </a:pPr>
            <a:endParaRPr lang="en-US" sz="1600" dirty="0">
              <a:latin typeface="Times New Roman" pitchFamily="18" charset="0"/>
            </a:endParaRPr>
          </a:p>
          <a:p>
            <a:pPr marL="185738" indent="-185738" eaLnBrk="0" hangingPunct="0">
              <a:buFontTx/>
              <a:buChar char="•"/>
              <a:tabLst>
                <a:tab pos="3425825" algn="l"/>
              </a:tabLst>
            </a:pPr>
            <a:r>
              <a:rPr lang="en-US" sz="1600" dirty="0">
                <a:latin typeface="Times New Roman" pitchFamily="18" charset="0"/>
              </a:rPr>
              <a:t>from a generic class	</a:t>
            </a:r>
            <a:r>
              <a:rPr lang="en-US" sz="1400" dirty="0"/>
              <a:t>class </a:t>
            </a:r>
            <a:r>
              <a:rPr lang="cs-CZ" sz="1400" dirty="0"/>
              <a:t>W</a:t>
            </a:r>
            <a:r>
              <a:rPr lang="en-US" sz="1400" dirty="0">
                <a:solidFill>
                  <a:srgbClr val="FF0000"/>
                </a:solidFill>
              </a:rPr>
              <a:t>&lt;X&gt;</a:t>
            </a:r>
            <a:r>
              <a:rPr lang="en-US" sz="1400" dirty="0"/>
              <a:t>: B</a:t>
            </a:r>
            <a:r>
              <a:rPr lang="en-US" sz="1400" dirty="0">
                <a:solidFill>
                  <a:srgbClr val="FF0000"/>
                </a:solidFill>
              </a:rPr>
              <a:t>&lt;X&gt;</a:t>
            </a:r>
            <a:r>
              <a:rPr lang="en-US" sz="1400" dirty="0"/>
              <a:t> {...}</a:t>
            </a:r>
            <a:br>
              <a:rPr lang="en-US" sz="1600" dirty="0">
                <a:latin typeface="Times New Roman" pitchFamily="18" charset="0"/>
              </a:rPr>
            </a:br>
            <a:r>
              <a:rPr lang="en-US" sz="1600" dirty="0">
                <a:latin typeface="Times New Roman" pitchFamily="18" charset="0"/>
              </a:rPr>
              <a:t>with the same placeholder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4953000" y="1295400"/>
            <a:ext cx="3265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Times New Roman" pitchFamily="18" charset="0"/>
              </a:rPr>
              <a:t>can also implement generic interfaces</a:t>
            </a:r>
          </a:p>
        </p:txBody>
      </p:sp>
    </p:spTree>
    <p:extLst>
      <p:ext uri="{BB962C8B-B14F-4D97-AF65-F5344CB8AC3E}">
        <p14:creationId xmlns:p14="http://schemas.microsoft.com/office/powerpoint/2010/main" val="390805224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Assignment Compatibility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46125" y="1784350"/>
            <a:ext cx="2225675" cy="7302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185738" algn="l"/>
                <a:tab pos="384175" algn="l"/>
                <a:tab pos="1243013" algn="l"/>
              </a:tabLst>
            </a:pPr>
            <a:r>
              <a:rPr lang="en-US" sz="1400"/>
              <a:t>class A {...}</a:t>
            </a:r>
          </a:p>
          <a:p>
            <a:pPr eaLnBrk="0" hangingPunct="0">
              <a:tabLst>
                <a:tab pos="185738" algn="l"/>
                <a:tab pos="384175" algn="l"/>
                <a:tab pos="1243013" algn="l"/>
              </a:tabLst>
            </a:pPr>
            <a:r>
              <a:rPr lang="en-US" sz="1400"/>
              <a:t>class B&lt;X&gt;:	A {...}</a:t>
            </a:r>
          </a:p>
          <a:p>
            <a:pPr eaLnBrk="0" hangingPunct="0">
              <a:tabLst>
                <a:tab pos="185738" algn="l"/>
                <a:tab pos="384175" algn="l"/>
                <a:tab pos="1243013" algn="l"/>
              </a:tabLst>
            </a:pPr>
            <a:r>
              <a:rPr lang="en-US" sz="1400"/>
              <a:t>class C&lt;X,Y&gt;:	A {...}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791200" y="1524000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A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800600" y="2209800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B</a:t>
            </a:r>
            <a:r>
              <a:rPr lang="en-US" sz="1400">
                <a:solidFill>
                  <a:schemeClr val="accent2"/>
                </a:solidFill>
              </a:rPr>
              <a:t>&lt;X&gt;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562600" y="2209800"/>
            <a:ext cx="806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C</a:t>
            </a:r>
            <a:r>
              <a:rPr lang="en-US" sz="1400">
                <a:solidFill>
                  <a:schemeClr val="accent2"/>
                </a:solidFill>
              </a:rPr>
              <a:t>&lt;X,Y&gt;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400800" y="2209800"/>
            <a:ext cx="331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...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5029200" y="2057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6553200" y="205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5943600" y="190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5029200" y="205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>
            <a:off x="5867400" y="18288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746125" y="2622550"/>
            <a:ext cx="2247900" cy="5175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tabLst>
                <a:tab pos="185738" algn="l"/>
                <a:tab pos="384175" algn="l"/>
                <a:tab pos="1243013" algn="l"/>
              </a:tabLst>
            </a:pPr>
            <a:r>
              <a:rPr lang="en-US" sz="1400"/>
              <a:t>A a1 = new B&lt;int&gt;();</a:t>
            </a:r>
          </a:p>
          <a:p>
            <a:pPr eaLnBrk="0" hangingPunct="0">
              <a:tabLst>
                <a:tab pos="185738" algn="l"/>
                <a:tab pos="384175" algn="l"/>
                <a:tab pos="1243013" algn="l"/>
              </a:tabLst>
            </a:pPr>
            <a:r>
              <a:rPr lang="en-US" sz="1400"/>
              <a:t>A a2 = new C&lt;int, float&gt;();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4800600" y="2590800"/>
            <a:ext cx="8445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B&lt;int&gt;</a:t>
            </a:r>
          </a:p>
          <a:p>
            <a:pPr eaLnBrk="0" hangingPunct="0"/>
            <a:r>
              <a:rPr lang="en-US" sz="1400"/>
              <a:t>B&lt;float&gt;</a:t>
            </a:r>
          </a:p>
          <a:p>
            <a:pPr eaLnBrk="0" hangingPunct="0"/>
            <a:r>
              <a:rPr lang="en-US" sz="1400"/>
              <a:t>...</a:t>
            </a:r>
            <a:endParaRPr lang="en-US" sz="1400">
              <a:solidFill>
                <a:schemeClr val="accent2"/>
              </a:solidFill>
            </a:endParaRP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5562600" y="2590800"/>
            <a:ext cx="10906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C&lt;int,float&gt;</a:t>
            </a:r>
          </a:p>
          <a:p>
            <a:pPr eaLnBrk="0" hangingPunct="0"/>
            <a:r>
              <a:rPr lang="en-US" sz="1400"/>
              <a:t>C&lt;float,int&gt;</a:t>
            </a:r>
          </a:p>
          <a:p>
            <a:pPr eaLnBrk="0" hangingPunct="0"/>
            <a:r>
              <a:rPr lang="en-US" sz="1400"/>
              <a:t>...</a:t>
            </a:r>
            <a:endParaRPr lang="en-US" sz="1400">
              <a:solidFill>
                <a:schemeClr val="accent2"/>
              </a:solidFill>
            </a:endParaRP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628650" y="1233488"/>
            <a:ext cx="4356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latin typeface="Times New Roman" pitchFamily="18" charset="0"/>
              </a:rPr>
              <a:t>Assigning T&lt;x&gt; to a non-generic base class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39763" y="3671888"/>
            <a:ext cx="6818312" cy="2347912"/>
            <a:chOff x="403" y="2313"/>
            <a:chExt cx="4295" cy="1479"/>
          </a:xfrm>
        </p:grpSpPr>
        <p:sp>
          <p:nvSpPr>
            <p:cNvPr id="16402" name="Text Box 18"/>
            <p:cNvSpPr txBox="1">
              <a:spLocks noChangeArrowheads="1"/>
            </p:cNvSpPr>
            <p:nvPr/>
          </p:nvSpPr>
          <p:spPr bwMode="auto">
            <a:xfrm>
              <a:off x="477" y="2660"/>
              <a:ext cx="1683" cy="46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tabLst>
                  <a:tab pos="185738" algn="l"/>
                  <a:tab pos="384175" algn="l"/>
                  <a:tab pos="1243013" algn="l"/>
                </a:tabLst>
              </a:pPr>
              <a:r>
                <a:rPr lang="en-US" sz="1400"/>
                <a:t>class A&lt;X&gt; {...}</a:t>
              </a:r>
            </a:p>
            <a:p>
              <a:pPr eaLnBrk="0" hangingPunct="0">
                <a:tabLst>
                  <a:tab pos="185738" algn="l"/>
                  <a:tab pos="384175" algn="l"/>
                  <a:tab pos="1243013" algn="l"/>
                </a:tabLst>
              </a:pPr>
              <a:r>
                <a:rPr lang="en-US" sz="1400"/>
                <a:t>class B&lt;X&gt;:	A&lt;X&gt; {...}</a:t>
              </a:r>
            </a:p>
            <a:p>
              <a:pPr eaLnBrk="0" hangingPunct="0">
                <a:tabLst>
                  <a:tab pos="185738" algn="l"/>
                  <a:tab pos="384175" algn="l"/>
                  <a:tab pos="1243013" algn="l"/>
                </a:tabLst>
              </a:pPr>
              <a:r>
                <a:rPr lang="en-US" sz="1400"/>
                <a:t>class C&lt;X,Y&gt;:	A&lt;X&gt; {...}</a:t>
              </a:r>
            </a:p>
          </p:txBody>
        </p:sp>
        <p:sp>
          <p:nvSpPr>
            <p:cNvPr id="16403" name="Text Box 19"/>
            <p:cNvSpPr txBox="1">
              <a:spLocks noChangeArrowheads="1"/>
            </p:cNvSpPr>
            <p:nvPr/>
          </p:nvSpPr>
          <p:spPr bwMode="auto">
            <a:xfrm>
              <a:off x="477" y="3188"/>
              <a:ext cx="1683" cy="326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tabLst>
                  <a:tab pos="185738" algn="l"/>
                  <a:tab pos="384175" algn="l"/>
                  <a:tab pos="1243013" algn="l"/>
                </a:tabLst>
              </a:pPr>
              <a:r>
                <a:rPr lang="en-US" sz="1400"/>
                <a:t>A&lt;int&gt; a1 = new B&lt;int&gt;();</a:t>
              </a:r>
            </a:p>
            <a:p>
              <a:pPr eaLnBrk="0" hangingPunct="0">
                <a:tabLst>
                  <a:tab pos="185738" algn="l"/>
                  <a:tab pos="384175" algn="l"/>
                  <a:tab pos="1243013" algn="l"/>
                </a:tabLst>
              </a:pPr>
              <a:r>
                <a:rPr lang="en-US" sz="1400"/>
                <a:t>A&lt;int&gt; a2 = new C&lt;int, float&gt;();</a:t>
              </a:r>
            </a:p>
          </p:txBody>
        </p:sp>
        <p:sp>
          <p:nvSpPr>
            <p:cNvPr id="16404" name="Text Box 20"/>
            <p:cNvSpPr txBox="1">
              <a:spLocks noChangeArrowheads="1"/>
            </p:cNvSpPr>
            <p:nvPr/>
          </p:nvSpPr>
          <p:spPr bwMode="auto">
            <a:xfrm>
              <a:off x="403" y="2313"/>
              <a:ext cx="24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latin typeface="Times New Roman" pitchFamily="18" charset="0"/>
                </a:rPr>
                <a:t>Assigning T&lt;x&gt; to a generic base class</a:t>
              </a:r>
            </a:p>
          </p:txBody>
        </p:sp>
        <p:sp>
          <p:nvSpPr>
            <p:cNvPr id="16405" name="Text Box 21"/>
            <p:cNvSpPr txBox="1">
              <a:spLocks noChangeArrowheads="1"/>
            </p:cNvSpPr>
            <p:nvPr/>
          </p:nvSpPr>
          <p:spPr bwMode="auto">
            <a:xfrm>
              <a:off x="3600" y="2496"/>
              <a:ext cx="39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/>
                <a:t>A</a:t>
              </a:r>
              <a:r>
                <a:rPr lang="en-US" sz="1400">
                  <a:solidFill>
                    <a:schemeClr val="accent2"/>
                  </a:solidFill>
                </a:rPr>
                <a:t>&lt;X&gt;</a:t>
              </a:r>
            </a:p>
          </p:txBody>
        </p:sp>
        <p:sp>
          <p:nvSpPr>
            <p:cNvPr id="16406" name="Text Box 22"/>
            <p:cNvSpPr txBox="1">
              <a:spLocks noChangeArrowheads="1"/>
            </p:cNvSpPr>
            <p:nvPr/>
          </p:nvSpPr>
          <p:spPr bwMode="auto">
            <a:xfrm>
              <a:off x="3024" y="2928"/>
              <a:ext cx="39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/>
                <a:t>B</a:t>
              </a:r>
              <a:r>
                <a:rPr lang="en-US" sz="1400">
                  <a:solidFill>
                    <a:schemeClr val="accent2"/>
                  </a:solidFill>
                </a:rPr>
                <a:t>&lt;X&gt;</a:t>
              </a:r>
            </a:p>
          </p:txBody>
        </p:sp>
        <p:sp>
          <p:nvSpPr>
            <p:cNvPr id="16407" name="Text Box 23"/>
            <p:cNvSpPr txBox="1">
              <a:spLocks noChangeArrowheads="1"/>
            </p:cNvSpPr>
            <p:nvPr/>
          </p:nvSpPr>
          <p:spPr bwMode="auto">
            <a:xfrm>
              <a:off x="3504" y="2928"/>
              <a:ext cx="5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/>
                <a:t>C</a:t>
              </a:r>
              <a:r>
                <a:rPr lang="en-US" sz="1400">
                  <a:solidFill>
                    <a:schemeClr val="accent2"/>
                  </a:solidFill>
                </a:rPr>
                <a:t>&lt;X,Y&gt;</a:t>
              </a:r>
            </a:p>
          </p:txBody>
        </p:sp>
        <p:sp>
          <p:nvSpPr>
            <p:cNvPr id="16408" name="Text Box 24"/>
            <p:cNvSpPr txBox="1">
              <a:spLocks noChangeArrowheads="1"/>
            </p:cNvSpPr>
            <p:nvPr/>
          </p:nvSpPr>
          <p:spPr bwMode="auto">
            <a:xfrm>
              <a:off x="4032" y="2928"/>
              <a:ext cx="20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/>
                <a:t>...</a:t>
              </a:r>
            </a:p>
          </p:txBody>
        </p:sp>
        <p:sp>
          <p:nvSpPr>
            <p:cNvPr id="16409" name="Line 25"/>
            <p:cNvSpPr>
              <a:spLocks noChangeShapeType="1"/>
            </p:cNvSpPr>
            <p:nvPr/>
          </p:nvSpPr>
          <p:spPr bwMode="auto">
            <a:xfrm>
              <a:off x="3168" y="2832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410" name="Line 26"/>
            <p:cNvSpPr>
              <a:spLocks noChangeShapeType="1"/>
            </p:cNvSpPr>
            <p:nvPr/>
          </p:nvSpPr>
          <p:spPr bwMode="auto">
            <a:xfrm>
              <a:off x="4128" y="28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411" name="Line 27"/>
            <p:cNvSpPr>
              <a:spLocks noChangeShapeType="1"/>
            </p:cNvSpPr>
            <p:nvPr/>
          </p:nvSpPr>
          <p:spPr bwMode="auto">
            <a:xfrm>
              <a:off x="3744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412" name="Line 28"/>
            <p:cNvSpPr>
              <a:spLocks noChangeShapeType="1"/>
            </p:cNvSpPr>
            <p:nvPr/>
          </p:nvSpPr>
          <p:spPr bwMode="auto">
            <a:xfrm>
              <a:off x="3168" y="28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413" name="AutoShape 29"/>
            <p:cNvSpPr>
              <a:spLocks noChangeArrowheads="1"/>
            </p:cNvSpPr>
            <p:nvPr/>
          </p:nvSpPr>
          <p:spPr bwMode="auto">
            <a:xfrm>
              <a:off x="3696" y="2688"/>
              <a:ext cx="96" cy="96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414" name="Text Box 30"/>
            <p:cNvSpPr txBox="1">
              <a:spLocks noChangeArrowheads="1"/>
            </p:cNvSpPr>
            <p:nvPr/>
          </p:nvSpPr>
          <p:spPr bwMode="auto">
            <a:xfrm>
              <a:off x="480" y="3590"/>
              <a:ext cx="1683" cy="192"/>
            </a:xfrm>
            <a:prstGeom prst="rect">
              <a:avLst/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tabLst>
                  <a:tab pos="185738" algn="l"/>
                  <a:tab pos="384175" algn="l"/>
                  <a:tab pos="1243013" algn="l"/>
                </a:tabLst>
              </a:pPr>
              <a:r>
                <a:rPr lang="en-US" sz="1400"/>
                <a:t>A&lt;int&gt; a3 = new B&lt;short&gt;();</a:t>
              </a:r>
            </a:p>
          </p:txBody>
        </p:sp>
        <p:sp>
          <p:nvSpPr>
            <p:cNvPr id="16415" name="Text Box 31"/>
            <p:cNvSpPr txBox="1">
              <a:spLocks noChangeArrowheads="1"/>
            </p:cNvSpPr>
            <p:nvPr/>
          </p:nvSpPr>
          <p:spPr bwMode="auto">
            <a:xfrm>
              <a:off x="2208" y="3580"/>
              <a:ext cx="43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Times New Roman" pitchFamily="18" charset="0"/>
                </a:rPr>
                <a:t>illegal</a:t>
              </a:r>
            </a:p>
          </p:txBody>
        </p:sp>
        <p:sp>
          <p:nvSpPr>
            <p:cNvPr id="16416" name="Text Box 32"/>
            <p:cNvSpPr txBox="1">
              <a:spLocks noChangeArrowheads="1"/>
            </p:cNvSpPr>
            <p:nvPr/>
          </p:nvSpPr>
          <p:spPr bwMode="auto">
            <a:xfrm>
              <a:off x="2208" y="3148"/>
              <a:ext cx="249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Times New Roman" pitchFamily="18" charset="0"/>
                </a:rPr>
                <a:t>ok, if corresponding placeholders are replaced</a:t>
              </a:r>
            </a:p>
            <a:p>
              <a:pPr eaLnBrk="0" hangingPunct="0"/>
              <a:r>
                <a:rPr lang="en-US" sz="1600">
                  <a:latin typeface="Times New Roman" pitchFamily="18" charset="0"/>
                </a:rPr>
                <a:t>by the same type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65110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3S template">
  <a:themeElements>
    <a:clrScheme name="D3S slides color scheme">
      <a:dk1>
        <a:sysClr val="windowText" lastClr="000000"/>
      </a:dk1>
      <a:lt1>
        <a:srgbClr val="FFFFFF"/>
      </a:lt1>
      <a:dk2>
        <a:srgbClr val="7F7F7F"/>
      </a:dk2>
      <a:lt2>
        <a:srgbClr val="F2F2F2"/>
      </a:lt2>
      <a:accent1>
        <a:srgbClr val="00B0F0"/>
      </a:accent1>
      <a:accent2>
        <a:srgbClr val="F79646"/>
      </a:accent2>
      <a:accent3>
        <a:srgbClr val="4BACC6"/>
      </a:accent3>
      <a:accent4>
        <a:srgbClr val="9BBB59"/>
      </a:accent4>
      <a:accent5>
        <a:srgbClr val="C0504D"/>
      </a:accent5>
      <a:accent6>
        <a:srgbClr val="800080"/>
      </a:accent6>
      <a:hlink>
        <a:srgbClr val="00B0F0"/>
      </a:hlink>
      <a:folHlink>
        <a:srgbClr val="4F81B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D3S template</Template>
  <TotalTime>39847</TotalTime>
  <Words>2018</Words>
  <Application>Microsoft Office PowerPoint</Application>
  <PresentationFormat>Předvádění na obrazovce (4:3)</PresentationFormat>
  <Paragraphs>244</Paragraphs>
  <Slides>15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Consolas</vt:lpstr>
      <vt:lpstr>Courier New</vt:lpstr>
      <vt:lpstr>Times New Roman</vt:lpstr>
      <vt:lpstr>Verdana</vt:lpstr>
      <vt:lpstr>D3S template</vt:lpstr>
      <vt:lpstr>Advanced C# Programming 3rd Lecture</vt:lpstr>
      <vt:lpstr>Generic Methods and Inheritance</vt:lpstr>
      <vt:lpstr>Generic Methods</vt:lpstr>
      <vt:lpstr>Extension Methods (2)</vt:lpstr>
      <vt:lpstr>Problems Without Generic Types</vt:lpstr>
      <vt:lpstr>Generic Class Buffer</vt:lpstr>
      <vt:lpstr>Generic Types and Static Fields</vt:lpstr>
      <vt:lpstr>Genericity and Inheritance</vt:lpstr>
      <vt:lpstr>Assignment Compatibility</vt:lpstr>
      <vt:lpstr>Constraints</vt:lpstr>
      <vt:lpstr>Multiple Constraints</vt:lpstr>
      <vt:lpstr>Constructor Constraint</vt:lpstr>
      <vt:lpstr>Overview of Constraints</vt:lpstr>
      <vt:lpstr>Run-time Type Checks</vt:lpstr>
      <vt:lpstr>Null Values in Generic Types/Methods</vt:lpstr>
    </vt:vector>
  </TitlesOfParts>
  <Company>Sharewood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</dc:title>
  <dc:creator>Pavel Ježek</dc:creator>
  <cp:lastModifiedBy>Sonic</cp:lastModifiedBy>
  <cp:revision>238</cp:revision>
  <dcterms:created xsi:type="dcterms:W3CDTF">2006-10-10T18:27:24Z</dcterms:created>
  <dcterms:modified xsi:type="dcterms:W3CDTF">2025-03-05T14:24:31Z</dcterms:modified>
</cp:coreProperties>
</file>