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9"/>
  </p:notesMasterIdLst>
  <p:sldIdLst>
    <p:sldId id="256" r:id="rId2"/>
    <p:sldId id="276" r:id="rId3"/>
    <p:sldId id="277" r:id="rId4"/>
    <p:sldId id="278" r:id="rId5"/>
    <p:sldId id="279" r:id="rId6"/>
    <p:sldId id="535" r:id="rId7"/>
    <p:sldId id="534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00"/>
    <a:srgbClr val="F1A60F"/>
    <a:srgbClr val="DF602D"/>
    <a:srgbClr val="DE2E2E"/>
    <a:srgbClr val="FF0000"/>
    <a:srgbClr val="677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4E5D35-4E42-419E-AD3C-53338384C6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478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C22BE-C237-49E6-8098-C33A48402A3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gradFill flip="none" rotWithShape="1">
          <a:gsLst>
            <a:gs pos="50000">
              <a:schemeClr val="bg1"/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9552" y="3036499"/>
            <a:ext cx="7920880" cy="1764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20688"/>
            <a:ext cx="7858180" cy="2088232"/>
          </a:xfrm>
        </p:spPr>
        <p:txBody>
          <a:bodyPr anchor="b" anchorCtr="0">
            <a:noAutofit/>
          </a:bodyPr>
          <a:lstStyle>
            <a:lvl1pPr algn="ctr">
              <a:defRPr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91880" y="3290114"/>
            <a:ext cx="4968552" cy="1723062"/>
          </a:xfrm>
        </p:spPr>
        <p:txBody>
          <a:bodyPr/>
          <a:lstStyle>
            <a:lvl1pPr marL="0" indent="0" algn="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Author</a:t>
            </a:r>
            <a:r>
              <a:rPr lang="en-US" dirty="0"/>
              <a:t>(s)</a:t>
            </a:r>
          </a:p>
        </p:txBody>
      </p:sp>
      <p:pic>
        <p:nvPicPr>
          <p:cNvPr id="3074" name="Picture 2" descr="C:\Repositories\MFF\organisation\MFF\DDDS\Logo\D3S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498" y="3361552"/>
            <a:ext cx="2773982" cy="857256"/>
          </a:xfrm>
          <a:prstGeom prst="rect">
            <a:avLst/>
          </a:prstGeom>
          <a:noFill/>
        </p:spPr>
      </p:pic>
      <p:pic>
        <p:nvPicPr>
          <p:cNvPr id="3076" name="Picture 4" descr="C:\Repositories\MFF\organisation\MFF\DDDS\Logo\karelI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/>
          </a:blip>
          <a:srcRect/>
          <a:stretch>
            <a:fillRect/>
          </a:stretch>
        </p:blipFill>
        <p:spPr bwMode="auto">
          <a:xfrm>
            <a:off x="1113554" y="4531943"/>
            <a:ext cx="1496672" cy="145243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717201" y="6007860"/>
            <a:ext cx="2303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CHARLES UNIVERSITY </a:t>
            </a:r>
            <a:r>
              <a:rPr lang="cs-CZ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</a:t>
            </a:r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PRAGUE</a:t>
            </a:r>
            <a:endParaRPr lang="cs-CZ" sz="12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529" y="2989372"/>
            <a:ext cx="2648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u="none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http://d3s.mff.cuni.cz/~jezek</a:t>
            </a:r>
            <a:endParaRPr lang="cs-CZ" sz="1200" b="0" u="none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6248345"/>
            <a:ext cx="2654358" cy="2769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faculty of mathematics and physics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Repositories\MFF\organisation\MFF\DDDS\Slides\slides_logo_faint.png"/>
          <p:cNvPicPr>
            <a:picLocks noChangeAspect="1" noChangeArrowheads="1"/>
          </p:cNvPicPr>
          <p:nvPr/>
        </p:nvPicPr>
        <p:blipFill>
          <a:blip r:embed="rId2" cstate="print"/>
          <a:srcRect r="1729"/>
          <a:stretch>
            <a:fillRect/>
          </a:stretch>
        </p:blipFill>
        <p:spPr bwMode="auto">
          <a:xfrm>
            <a:off x="7519988" y="6088905"/>
            <a:ext cx="1624012" cy="633413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 flip="none" rotWithShape="1">
            <a:gsLst>
              <a:gs pos="75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95000"/>
                </a:schemeClr>
              </a:gs>
              <a:gs pos="75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836712"/>
          </a:xfrm>
        </p:spPr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669360"/>
            <a:ext cx="8604448" cy="188640"/>
          </a:xfrm>
        </p:spPr>
        <p:txBody>
          <a:bodyPr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76456" y="6669360"/>
            <a:ext cx="467544" cy="188640"/>
          </a:xfrm>
          <a:effectLst>
            <a:outerShdw blurRad="50800" dist="38100" dir="2700000" sx="110000" sy="110000" algn="tl" rotWithShape="0">
              <a:schemeClr val="bg1"/>
            </a:outerShdw>
          </a:effectLst>
        </p:spPr>
        <p:txBody>
          <a:bodyPr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361A1-175A-42D3-BB19-9AEE94864B6C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  <p:pic>
        <p:nvPicPr>
          <p:cNvPr id="1027" name="Picture 3" descr="C:\Repositories\MFF\organisation\MFF\DDDS\Slides\bar2.png"/>
          <p:cNvPicPr>
            <a:picLocks noChangeAspect="1" noChangeArrowheads="1"/>
          </p:cNvPicPr>
          <p:nvPr/>
        </p:nvPicPr>
        <p:blipFill>
          <a:blip r:embed="rId3" cstate="print"/>
          <a:srcRect l="1150" r="1914"/>
          <a:stretch>
            <a:fillRect/>
          </a:stretch>
        </p:blipFill>
        <p:spPr bwMode="auto">
          <a:xfrm flipH="1">
            <a:off x="0" y="787219"/>
            <a:ext cx="9144000" cy="193509"/>
          </a:xfrm>
          <a:prstGeom prst="rect">
            <a:avLst/>
          </a:prstGeom>
          <a:noFill/>
        </p:spPr>
      </p:pic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208912" cy="504056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76" y="71414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level`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444189-8B34-413A-9B65-B8341BD389A4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Advanced </a:t>
            </a:r>
            <a:r>
              <a:rPr lang="cs-CZ" sz="2800" dirty="0"/>
              <a:t>C# </a:t>
            </a:r>
            <a:r>
              <a:rPr lang="en-US" sz="2800" dirty="0"/>
              <a:t>Programming</a:t>
            </a:r>
            <a:br>
              <a:rPr lang="en-US" sz="2800" dirty="0"/>
            </a:br>
            <a:r>
              <a:rPr lang="cs-CZ" sz="2800" dirty="0"/>
              <a:t>4</a:t>
            </a:r>
            <a:r>
              <a:rPr lang="cs-CZ" sz="2800" baseline="30000" dirty="0"/>
              <a:t>th</a:t>
            </a:r>
            <a:r>
              <a:rPr lang="en-US" sz="2800" dirty="0"/>
              <a:t> Lecture</a:t>
            </a: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Pavel</a:t>
            </a:r>
            <a:r>
              <a:rPr lang="en-US" dirty="0"/>
              <a:t> Je</a:t>
            </a:r>
            <a:r>
              <a:rPr lang="cs-CZ" dirty="0" err="1"/>
              <a:t>žek</a:t>
            </a:r>
            <a:br>
              <a:rPr lang="en-US" dirty="0"/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pavel.jezek@d3s.mff.cuni.cz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391025" y="6021388"/>
            <a:ext cx="4752975" cy="8366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imes New Roman" charset="0"/>
              </a:rPr>
              <a:t>Some of the slides are based on University of Linz .NET presentations.</a:t>
            </a:r>
          </a:p>
          <a:p>
            <a:pPr algn="ctr"/>
            <a:r>
              <a:rPr lang="en-US" sz="1200" dirty="0">
                <a:latin typeface="Times New Roman" charset="0"/>
              </a:rPr>
              <a:t>© University of Linz, Institute for System Software, 2004</a:t>
            </a:r>
          </a:p>
          <a:p>
            <a:pPr algn="ctr"/>
            <a:r>
              <a:rPr lang="en-US" sz="1200" dirty="0">
                <a:latin typeface="Times New Roman" charset="0"/>
              </a:rPr>
              <a:t>published under the Microsoft Curriculum License</a:t>
            </a:r>
          </a:p>
          <a:p>
            <a:pPr algn="ctr"/>
            <a:r>
              <a:rPr lang="en-US" sz="1200" dirty="0">
                <a:latin typeface="Times New Roman" charset="0"/>
              </a:rPr>
              <a:t>(http://www.msdnaa.net/curriculum/license_curriculum.aspx)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Constraints: Is It Correct?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67544" y="980728"/>
            <a:ext cx="8208912" cy="5400600"/>
          </a:xfrm>
        </p:spPr>
        <p:txBody>
          <a:bodyPr>
            <a:noAutofit/>
          </a:bodyPr>
          <a:lstStyle/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interface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100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I1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{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	</a:t>
            </a:r>
            <a:r>
              <a:rPr lang="en-US" sz="11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m();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}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interface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100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I2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{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	</a:t>
            </a:r>
            <a:r>
              <a:rPr lang="en-US" sz="11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m();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}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100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B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: </a:t>
            </a:r>
            <a:r>
              <a:rPr lang="en-US" sz="1100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I1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, </a:t>
            </a:r>
            <a:r>
              <a:rPr lang="en-US" sz="1100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I2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{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	</a:t>
            </a:r>
            <a:r>
              <a:rPr lang="en-US" sz="11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1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m() {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		</a:t>
            </a:r>
            <a:r>
              <a:rPr lang="en-US" sz="1100" dirty="0" err="1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Console</a:t>
            </a:r>
            <a:r>
              <a:rPr lang="en-US" sz="1100" dirty="0" err="1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.WriteLine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(</a:t>
            </a:r>
            <a:r>
              <a:rPr lang="en-US" sz="1100" dirty="0">
                <a:solidFill>
                  <a:srgbClr val="A31515"/>
                </a:solidFill>
                <a:latin typeface="Consolas"/>
                <a:ea typeface="Times New Roman"/>
                <a:cs typeface="Times New Roman"/>
              </a:rPr>
              <a:t>"</a:t>
            </a:r>
            <a:r>
              <a:rPr lang="en-US" sz="1100" dirty="0" err="1">
                <a:solidFill>
                  <a:srgbClr val="A31515"/>
                </a:solidFill>
                <a:latin typeface="Consolas"/>
                <a:ea typeface="Times New Roman"/>
                <a:cs typeface="Times New Roman"/>
              </a:rPr>
              <a:t>B.m</a:t>
            </a:r>
            <a:r>
              <a:rPr lang="en-US" sz="1100" dirty="0">
                <a:solidFill>
                  <a:srgbClr val="A31515"/>
                </a:solidFill>
                <a:latin typeface="Consolas"/>
                <a:ea typeface="Times New Roman"/>
                <a:cs typeface="Times New Roman"/>
              </a:rPr>
              <a:t>()"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);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	}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}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100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Y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&lt;T&gt; </a:t>
            </a:r>
            <a:r>
              <a:rPr lang="en-US" sz="11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where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T : </a:t>
            </a:r>
            <a:r>
              <a:rPr lang="en-US" sz="1100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I1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, </a:t>
            </a:r>
            <a:r>
              <a:rPr lang="en-US" sz="1100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I2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{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	</a:t>
            </a:r>
            <a:r>
              <a:rPr lang="en-US" sz="11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1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static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1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m(T t) {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		</a:t>
            </a:r>
            <a:r>
              <a:rPr lang="en-US" sz="1100" dirty="0" err="1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t.m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();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	}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}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100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Program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{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	</a:t>
            </a:r>
            <a:r>
              <a:rPr lang="en-US" sz="11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static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1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Main(</a:t>
            </a:r>
            <a:r>
              <a:rPr lang="en-US" sz="11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string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[] </a:t>
            </a:r>
            <a:r>
              <a:rPr lang="en-US" sz="1100" dirty="0" err="1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args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) {</a:t>
            </a:r>
          </a:p>
          <a:p>
            <a:pPr marL="0" indent="0"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Calibri"/>
                <a:cs typeface="Times New Roman"/>
              </a:rPr>
              <a:t>		</a:t>
            </a:r>
            <a:r>
              <a:rPr lang="en-US" sz="11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new B().m();</a:t>
            </a: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		</a:t>
            </a:r>
            <a:r>
              <a:rPr lang="en-US" sz="1100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Y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&lt;</a:t>
            </a:r>
            <a:r>
              <a:rPr lang="en-US" sz="1100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B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&gt;.m(</a:t>
            </a:r>
            <a:r>
              <a:rPr lang="en-US" sz="1100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sz="1100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B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());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	}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}</a:t>
            </a:r>
            <a:endParaRPr lang="en-US" sz="1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049306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Implementing Generic Interfaces</a:t>
            </a:r>
            <a:endParaRPr lang="cs-CZ"/>
          </a:p>
        </p:txBody>
      </p:sp>
      <p:sp>
        <p:nvSpPr>
          <p:cNvPr id="2048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428750"/>
            <a:ext cx="8229600" cy="528637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interface</a:t>
            </a:r>
            <a:r>
              <a:rPr lang="cs-CZ" sz="1000" dirty="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000" dirty="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cs-CZ" sz="1000" dirty="0">
                <a:latin typeface="Courier New" pitchFamily="49" charset="0"/>
                <a:ea typeface="Calibri" pitchFamily="34" charset="0"/>
                <a:cs typeface="Times New Roman" pitchFamily="18" charset="0"/>
              </a:rPr>
              <a:t>&lt;T&gt; {</a:t>
            </a:r>
            <a:endParaRPr lang="cs-CZ" sz="1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cs-CZ" sz="1000" dirty="0" err="1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void</a:t>
            </a:r>
            <a:r>
              <a:rPr lang="cs-CZ" sz="1000" dirty="0">
                <a:latin typeface="Courier New" pitchFamily="49" charset="0"/>
                <a:ea typeface="Calibri" pitchFamily="34" charset="0"/>
                <a:cs typeface="Times New Roman" pitchFamily="18" charset="0"/>
              </a:rPr>
              <a:t> m(T x);</a:t>
            </a:r>
            <a:endParaRPr lang="cs-CZ" sz="1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ea typeface="Calibri" pitchFamily="34" charset="0"/>
                <a:cs typeface="Times New Roman" pitchFamily="18" charset="0"/>
              </a:rPr>
              <a:t>	T m();</a:t>
            </a:r>
            <a:endParaRPr lang="cs-CZ" sz="1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ea typeface="Calibri" pitchFamily="34" charset="0"/>
                <a:cs typeface="Times New Roman" pitchFamily="18" charset="0"/>
              </a:rPr>
              <a:t>}</a:t>
            </a:r>
            <a:endParaRPr lang="cs-CZ" sz="1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ea typeface="Calibri" pitchFamily="34" charset="0"/>
                <a:cs typeface="Times New Roman" pitchFamily="18" charset="0"/>
              </a:rPr>
              <a:t> </a:t>
            </a:r>
            <a:endParaRPr lang="cs-CZ" sz="1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 dirty="0" err="1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class</a:t>
            </a:r>
            <a:r>
              <a:rPr lang="cs-CZ" sz="1000" dirty="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000" dirty="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cs-CZ" sz="1000" dirty="0">
                <a:latin typeface="Courier New" pitchFamily="49" charset="0"/>
                <a:ea typeface="Calibri" pitchFamily="34" charset="0"/>
                <a:cs typeface="Times New Roman" pitchFamily="18" charset="0"/>
              </a:rPr>
              <a:t> : </a:t>
            </a:r>
            <a:r>
              <a:rPr lang="cs-CZ" sz="1000" dirty="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cs-CZ" sz="1000" dirty="0">
                <a:latin typeface="Courier New" pitchFamily="49" charset="0"/>
                <a:ea typeface="Calibri" pitchFamily="34" charset="0"/>
                <a:cs typeface="Times New Roman" pitchFamily="18" charset="0"/>
              </a:rPr>
              <a:t>&lt;</a:t>
            </a:r>
            <a:r>
              <a:rPr lang="cs-CZ" sz="1000" dirty="0" err="1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cs-CZ" sz="1000" dirty="0">
                <a:latin typeface="Courier New" pitchFamily="49" charset="0"/>
                <a:ea typeface="Calibri" pitchFamily="34" charset="0"/>
                <a:cs typeface="Times New Roman" pitchFamily="18" charset="0"/>
              </a:rPr>
              <a:t>&gt;, </a:t>
            </a:r>
            <a:r>
              <a:rPr lang="cs-CZ" sz="1000" dirty="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cs-CZ" sz="1000" dirty="0">
                <a:latin typeface="Courier New" pitchFamily="49" charset="0"/>
                <a:ea typeface="Calibri" pitchFamily="34" charset="0"/>
                <a:cs typeface="Times New Roman" pitchFamily="18" charset="0"/>
              </a:rPr>
              <a:t>&lt;</a:t>
            </a:r>
            <a:r>
              <a:rPr lang="cs-CZ" sz="1000" dirty="0" err="1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long</a:t>
            </a:r>
            <a:r>
              <a:rPr lang="cs-CZ" sz="1000" dirty="0">
                <a:latin typeface="Courier New" pitchFamily="49" charset="0"/>
                <a:ea typeface="Calibri" pitchFamily="34" charset="0"/>
                <a:cs typeface="Times New Roman" pitchFamily="18" charset="0"/>
              </a:rPr>
              <a:t>&gt; {</a:t>
            </a:r>
            <a:endParaRPr lang="cs-CZ" sz="1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en-US" sz="1000" dirty="0">
                <a:latin typeface="Courier New" pitchFamily="49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sz="4400" dirty="0">
                <a:latin typeface="Courier New" pitchFamily="49" charset="0"/>
                <a:ea typeface="Calibri" pitchFamily="34" charset="0"/>
                <a:cs typeface="Times New Roman" pitchFamily="18" charset="0"/>
              </a:rPr>
              <a:t>?</a:t>
            </a:r>
            <a:endParaRPr lang="en-US" sz="1000" dirty="0">
              <a:latin typeface="Courier New" pitchFamily="49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 dirty="0">
                <a:latin typeface="Courier New" pitchFamily="49" charset="0"/>
                <a:ea typeface="Calibri" pitchFamily="34" charset="0"/>
                <a:cs typeface="Times New Roman" pitchFamily="18" charset="0"/>
              </a:rPr>
              <a:t>}</a:t>
            </a:r>
            <a:endParaRPr lang="cs-CZ" sz="1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endParaRPr lang="cs-CZ" sz="1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982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Implementing Generic Interfaces</a:t>
            </a:r>
            <a:endParaRPr lang="cs-CZ"/>
          </a:p>
        </p:txBody>
      </p:sp>
      <p:sp>
        <p:nvSpPr>
          <p:cNvPr id="2048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428750"/>
            <a:ext cx="8229600" cy="528637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interface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&lt;T&gt; {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void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m(T x);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T m();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}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 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class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: 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&lt;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&gt;, 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&lt;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long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&gt; {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public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void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m(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x) { 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Console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.WriteLine(</a:t>
            </a:r>
            <a:r>
              <a:rPr lang="cs-CZ" sz="1000">
                <a:solidFill>
                  <a:srgbClr val="A31515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"int m"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); }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public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void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m(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long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x) { 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Console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.WriteLine(</a:t>
            </a:r>
            <a:r>
              <a:rPr lang="cs-CZ" sz="1000">
                <a:solidFill>
                  <a:srgbClr val="A31515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"long m"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); }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public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m() { 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return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-1; }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long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&lt;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long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&gt;.m() { 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return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-2; }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}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class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Program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{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static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void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Main(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string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[] args) {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	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a = 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new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();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	a.m(0);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	a.m(0L);</a:t>
            </a:r>
            <a:r>
              <a:rPr lang="en-US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cs-CZ" sz="1000">
                <a:solidFill>
                  <a:srgbClr val="008000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// Same as a.m(0l);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	((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&lt;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&gt;) a).m(0);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	((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&lt;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long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&gt;) a).m(0);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	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Console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.WriteLine(a.m());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	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Console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.WriteLine(((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&lt;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long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&gt;) a).m());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}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}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45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Implementing Generic Interfaces</a:t>
            </a:r>
            <a:endParaRPr lang="cs-CZ"/>
          </a:p>
        </p:txBody>
      </p:sp>
      <p:sp>
        <p:nvSpPr>
          <p:cNvPr id="21507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428750"/>
            <a:ext cx="8229600" cy="528637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interface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&lt;T&gt; {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void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m(T x);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T m();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}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 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class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: 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&lt;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&gt;, 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&lt;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long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&gt; {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public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void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m(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x) { 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Console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.WriteLine(</a:t>
            </a:r>
            <a:r>
              <a:rPr lang="cs-CZ" sz="1000">
                <a:solidFill>
                  <a:srgbClr val="A31515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"int m"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); }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public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void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m(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long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x) { 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Console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.WriteLine(</a:t>
            </a:r>
            <a:r>
              <a:rPr lang="cs-CZ" sz="1000">
                <a:solidFill>
                  <a:srgbClr val="A31515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"long m"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); }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public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m() { 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return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-1; }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long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&lt;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long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&gt;.m() { 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return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-2; }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}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class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Program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{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static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void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Main(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string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[] args) {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	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a = 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new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();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	a.m(0);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	a.m(0L);</a:t>
            </a:r>
            <a:r>
              <a:rPr lang="en-US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cs-CZ" sz="1000">
                <a:solidFill>
                  <a:srgbClr val="008000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// Same as a.m(0l);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	((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&lt;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&gt;) a).m(0);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	((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&lt;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long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&gt;) a).m(0);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	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Console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.WriteLine(a.m());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	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Console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.WriteLine(((</a:t>
            </a:r>
            <a:r>
              <a:rPr lang="cs-CZ" sz="1000">
                <a:solidFill>
                  <a:srgbClr val="2B91A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&lt;</a:t>
            </a:r>
            <a:r>
              <a:rPr lang="cs-CZ" sz="100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long</a:t>
            </a: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&gt;) a).m());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	}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None/>
            </a:pPr>
            <a:r>
              <a:rPr lang="cs-CZ" sz="1000">
                <a:latin typeface="Courier New" pitchFamily="49" charset="0"/>
                <a:ea typeface="Calibri" pitchFamily="34" charset="0"/>
                <a:cs typeface="Times New Roman" pitchFamily="18" charset="0"/>
              </a:rPr>
              <a:t>}</a:t>
            </a:r>
            <a:endParaRPr lang="cs-CZ" sz="1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4388" y="5172075"/>
            <a:ext cx="4519612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1131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Variance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099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Any Meaningful Application of the Type Below?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&lt;T&gt; </a:t>
            </a:r>
            <a:r>
              <a:rPr lang="en-US" dirty="0">
                <a:solidFill>
                  <a:srgbClr val="0000FF"/>
                </a:solidFill>
                <a:latin typeface="Consolas"/>
                <a:ea typeface="Calibri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</a:rPr>
              <a:t> T : </a:t>
            </a:r>
            <a:r>
              <a:rPr lang="en-US" dirty="0">
                <a:solidFill>
                  <a:srgbClr val="0000FF"/>
                </a:solidFill>
                <a:latin typeface="Consolas"/>
                <a:ea typeface="Calibri"/>
              </a:rPr>
              <a:t>class </a:t>
            </a: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{</a:t>
            </a:r>
            <a:endParaRPr lang="en-US" sz="40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	</a:t>
            </a:r>
            <a:r>
              <a:rPr lang="en-US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T 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;</a:t>
            </a:r>
            <a:endParaRPr lang="en-US" sz="40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</a:t>
            </a:r>
            <a:endParaRPr lang="en-US" sz="40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	</a:t>
            </a:r>
            <a:r>
              <a:rPr lang="en-US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implicit</a:t>
            </a: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operator</a:t>
            </a: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T(</a:t>
            </a:r>
            <a:r>
              <a:rPr lang="en-US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&lt;T&gt; x) {</a:t>
            </a:r>
            <a:endParaRPr lang="en-US" sz="40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		</a:t>
            </a:r>
            <a:r>
              <a:rPr lang="en-US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x.t; </a:t>
            </a:r>
            <a:endParaRPr lang="en-US" sz="40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	}</a:t>
            </a:r>
            <a:endParaRPr lang="en-US" sz="40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 </a:t>
            </a:r>
            <a:endParaRPr lang="en-US" sz="40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	</a:t>
            </a:r>
            <a:r>
              <a:rPr lang="en-US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implicit</a:t>
            </a: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operator</a:t>
            </a: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</a:t>
            </a:r>
            <a:r>
              <a:rPr lang="en-US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&lt;T&gt;(T t) {</a:t>
            </a:r>
            <a:endParaRPr lang="en-US" sz="40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		</a:t>
            </a:r>
            <a:r>
              <a:rPr lang="en-US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&lt;T&gt; x;</a:t>
            </a:r>
            <a:endParaRPr lang="en-US" sz="40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		x.t = t;</a:t>
            </a:r>
            <a:endParaRPr lang="en-US" sz="40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		</a:t>
            </a:r>
            <a:r>
              <a:rPr lang="en-US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 x;</a:t>
            </a:r>
            <a:endParaRPr lang="en-US" sz="40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	}</a:t>
            </a:r>
            <a:endParaRPr lang="en-US" sz="40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Times New Roman"/>
                <a:cs typeface="Times New Roman"/>
              </a:rPr>
              <a:t>}</a:t>
            </a:r>
            <a:endParaRPr lang="en-US" sz="40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225283"/>
      </p:ext>
    </p:extLst>
  </p:cSld>
  <p:clrMapOvr>
    <a:masterClrMapping/>
  </p:clrMapOvr>
</p:sld>
</file>

<file path=ppt/theme/theme1.xml><?xml version="1.0" encoding="utf-8"?>
<a:theme xmlns:a="http://schemas.openxmlformats.org/drawingml/2006/main" name="D3S template">
  <a:themeElements>
    <a:clrScheme name="D3S slides color scheme">
      <a:dk1>
        <a:sysClr val="windowText" lastClr="000000"/>
      </a:dk1>
      <a:lt1>
        <a:srgbClr val="FFFFFF"/>
      </a:lt1>
      <a:dk2>
        <a:srgbClr val="7F7F7F"/>
      </a:dk2>
      <a:lt2>
        <a:srgbClr val="F2F2F2"/>
      </a:lt2>
      <a:accent1>
        <a:srgbClr val="00B0F0"/>
      </a:accent1>
      <a:accent2>
        <a:srgbClr val="F79646"/>
      </a:accent2>
      <a:accent3>
        <a:srgbClr val="4BACC6"/>
      </a:accent3>
      <a:accent4>
        <a:srgbClr val="9BBB59"/>
      </a:accent4>
      <a:accent5>
        <a:srgbClr val="C0504D"/>
      </a:accent5>
      <a:accent6>
        <a:srgbClr val="800080"/>
      </a:accent6>
      <a:hlink>
        <a:srgbClr val="00B0F0"/>
      </a:hlink>
      <a:folHlink>
        <a:srgbClr val="4F81BD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D3S template</Template>
  <TotalTime>40392</TotalTime>
  <Words>760</Words>
  <Application>Microsoft Office PowerPoint</Application>
  <PresentationFormat>Předvádění na obrazovce (4:3)</PresentationFormat>
  <Paragraphs>110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Consolas</vt:lpstr>
      <vt:lpstr>Courier New</vt:lpstr>
      <vt:lpstr>Times New Roman</vt:lpstr>
      <vt:lpstr>Verdana</vt:lpstr>
      <vt:lpstr>Wingdings</vt:lpstr>
      <vt:lpstr>D3S template</vt:lpstr>
      <vt:lpstr>Advanced C# Programming 4th Lecture</vt:lpstr>
      <vt:lpstr>Interface Constraints: Is It Correct?</vt:lpstr>
      <vt:lpstr>Implementing Generic Interfaces</vt:lpstr>
      <vt:lpstr>Implementing Generic Interfaces</vt:lpstr>
      <vt:lpstr>Implementing Generic Interfaces</vt:lpstr>
      <vt:lpstr>Type Variance</vt:lpstr>
      <vt:lpstr>Any Meaningful Application of the Type Below?</vt:lpstr>
    </vt:vector>
  </TitlesOfParts>
  <Company>Sharewood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</dc:title>
  <dc:creator>Pavel Ježek</dc:creator>
  <cp:lastModifiedBy>Sonic</cp:lastModifiedBy>
  <cp:revision>240</cp:revision>
  <dcterms:created xsi:type="dcterms:W3CDTF">2006-10-10T18:27:24Z</dcterms:created>
  <dcterms:modified xsi:type="dcterms:W3CDTF">2024-03-14T10:48:01Z</dcterms:modified>
</cp:coreProperties>
</file>