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7"/>
  </p:notesMasterIdLst>
  <p:sldIdLst>
    <p:sldId id="256" r:id="rId2"/>
    <p:sldId id="528" r:id="rId3"/>
    <p:sldId id="529" r:id="rId4"/>
    <p:sldId id="530" r:id="rId5"/>
    <p:sldId id="49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390FF1-03B6-4E5E-8716-DCBA7A7545A9}" type="slidenum">
              <a:rPr lang="cs-CZ" smtClean="0">
                <a:latin typeface="Arial" pitchFamily="34" charset="0"/>
              </a:rPr>
              <a:pPr/>
              <a:t>3</a:t>
            </a:fld>
            <a:endParaRPr lang="cs-CZ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8025"/>
            <a:ext cx="4532312" cy="339883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 lIns="91568" tIns="45784" rIns="91568" bIns="45784"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1E07C7-C296-49AC-80E7-1FEDA3A43F97}" type="slidenum">
              <a:rPr lang="cs-CZ" smtClean="0">
                <a:latin typeface="Arial" pitchFamily="34" charset="0"/>
              </a:rPr>
              <a:pPr/>
              <a:t>4</a:t>
            </a:fld>
            <a:endParaRPr lang="cs-CZ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8025"/>
            <a:ext cx="4532312" cy="339883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 lIns="91568" tIns="45784" rIns="91568" bIns="45784"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51689-96A9-4619-A683-01A9A017A4B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8025"/>
            <a:ext cx="4532312" cy="339883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 lIns="91568" tIns="45784" rIns="91568" bIns="45784"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Advanced </a:t>
            </a:r>
            <a:r>
              <a:rPr lang="cs-CZ" sz="2800" dirty="0"/>
              <a:t>C# </a:t>
            </a:r>
            <a:r>
              <a:rPr lang="en-US" sz="2800" dirty="0"/>
              <a:t>Programming</a:t>
            </a:r>
            <a:br>
              <a:rPr lang="en-US" sz="2800" dirty="0"/>
            </a:br>
            <a:r>
              <a:rPr lang="cs-CZ" sz="2800" dirty="0"/>
              <a:t>5</a:t>
            </a:r>
            <a:r>
              <a:rPr lang="cs-CZ" sz="2800" baseline="30000" dirty="0"/>
              <a:t>th</a:t>
            </a:r>
            <a:r>
              <a:rPr lang="en-US" sz="2800" dirty="0"/>
              <a:t> Lecture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Collection Classes</a:t>
            </a: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2200" dirty="0"/>
              <a:t>.NET 1.0, 1.1 based on </a:t>
            </a:r>
            <a:r>
              <a:rPr lang="en-US" sz="2200" dirty="0" err="1"/>
              <a:t>System.Object</a:t>
            </a:r>
            <a:endParaRPr lang="en-US" sz="2200" dirty="0"/>
          </a:p>
          <a:p>
            <a:pPr eaLnBrk="1" hangingPunct="1">
              <a:buFont typeface="Wingdings" pitchFamily="2" charset="2"/>
              <a:buNone/>
            </a:pPr>
            <a:endParaRPr lang="en-US" sz="2200" dirty="0"/>
          </a:p>
          <a:p>
            <a:pPr eaLnBrk="1" hangingPunct="1">
              <a:buFont typeface="Wingdings" pitchFamily="2" charset="2"/>
              <a:buNone/>
            </a:pPr>
            <a:r>
              <a:rPr lang="en-US" sz="2200" dirty="0"/>
              <a:t>    </a:t>
            </a:r>
            <a:r>
              <a:rPr lang="en-US" sz="2200" b="1" dirty="0" err="1"/>
              <a:t>System.Collections</a:t>
            </a:r>
            <a:r>
              <a:rPr lang="en-US" sz="2200" dirty="0"/>
              <a:t> namespace</a:t>
            </a:r>
          </a:p>
          <a:p>
            <a:pPr eaLnBrk="1" hangingPunct="1">
              <a:buFont typeface="Wingdings" pitchFamily="2" charset="2"/>
              <a:buNone/>
            </a:pPr>
            <a:endParaRPr lang="en-US" sz="2200" dirty="0"/>
          </a:p>
          <a:p>
            <a:pPr eaLnBrk="1" hangingPunct="1"/>
            <a:r>
              <a:rPr lang="en-US" sz="2200" dirty="0"/>
              <a:t>.NET 2.0, 3.0, 3.5, 4.0 generic classes</a:t>
            </a:r>
          </a:p>
          <a:p>
            <a:pPr eaLnBrk="1" hangingPunct="1">
              <a:buFont typeface="Wingdings" pitchFamily="2" charset="2"/>
              <a:buNone/>
            </a:pPr>
            <a:endParaRPr lang="en-US" sz="2200" dirty="0"/>
          </a:p>
          <a:p>
            <a:pPr eaLnBrk="1" hangingPunct="1">
              <a:buFont typeface="Wingdings" pitchFamily="2" charset="2"/>
              <a:buNone/>
            </a:pPr>
            <a:r>
              <a:rPr lang="en-US" sz="2200" dirty="0"/>
              <a:t>    </a:t>
            </a:r>
            <a:r>
              <a:rPr lang="en-US" sz="2200" b="1" dirty="0" err="1"/>
              <a:t>System.Collections.Generic</a:t>
            </a:r>
            <a:r>
              <a:rPr lang="en-US" sz="2200" dirty="0"/>
              <a:t> namespace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361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2800" dirty="0"/>
              <a:t>Interface </a:t>
            </a:r>
            <a:r>
              <a:rPr lang="en-GB" sz="2800" dirty="0" err="1"/>
              <a:t>ICollection</a:t>
            </a:r>
            <a:r>
              <a:rPr lang="en-GB" sz="2800" dirty="0"/>
              <a:t> : </a:t>
            </a:r>
            <a:r>
              <a:rPr lang="en-GB" sz="2800" dirty="0" err="1"/>
              <a:t>IEnumerable</a:t>
            </a:r>
            <a:br>
              <a:rPr lang="en-GB" sz="2800" dirty="0"/>
            </a:br>
            <a:r>
              <a:rPr lang="en-GB" sz="2800" dirty="0"/>
              <a:t>Interface </a:t>
            </a:r>
            <a:r>
              <a:rPr lang="en-GB" sz="2800" dirty="0" err="1"/>
              <a:t>ICollection</a:t>
            </a:r>
            <a:r>
              <a:rPr lang="en-GB" sz="2800" dirty="0"/>
              <a:t>&lt;T&gt; : </a:t>
            </a:r>
            <a:r>
              <a:rPr lang="en-GB" sz="2800" dirty="0" err="1"/>
              <a:t>IEnumerable</a:t>
            </a:r>
            <a:r>
              <a:rPr lang="en-GB" sz="2800" dirty="0"/>
              <a:t>, </a:t>
            </a:r>
            <a:r>
              <a:rPr lang="en-GB" sz="2800" dirty="0" err="1"/>
              <a:t>IEnumerable</a:t>
            </a:r>
            <a:r>
              <a:rPr lang="en-GB" sz="2800" dirty="0"/>
              <a:t>&lt;T&gt;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quarter" idx="13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z="2000" dirty="0"/>
              <a:t>Basic interface for collections:</a:t>
            </a:r>
          </a:p>
          <a:p>
            <a:pPr eaLnBrk="1" hangingPunct="1"/>
            <a:endParaRPr lang="en-GB" sz="2000" dirty="0"/>
          </a:p>
          <a:p>
            <a:pPr eaLnBrk="1" hangingPunct="1"/>
            <a:endParaRPr lang="en-GB" sz="2000" dirty="0"/>
          </a:p>
          <a:p>
            <a:pPr eaLnBrk="1" hangingPunct="1"/>
            <a:endParaRPr lang="en-GB" sz="2000" dirty="0"/>
          </a:p>
          <a:p>
            <a:pPr eaLnBrk="1" hangingPunct="1"/>
            <a:endParaRPr lang="en-GB" sz="2000" dirty="0"/>
          </a:p>
          <a:p>
            <a:pPr eaLnBrk="1" hangingPunct="1"/>
            <a:endParaRPr lang="en-GB" sz="2000" dirty="0"/>
          </a:p>
          <a:p>
            <a:pPr eaLnBrk="1" hangingPunct="1"/>
            <a:endParaRPr lang="en-GB" sz="2000" dirty="0"/>
          </a:p>
          <a:p>
            <a:pPr eaLnBrk="1" hangingPunct="1"/>
            <a:endParaRPr lang="en-GB" sz="2000" dirty="0"/>
          </a:p>
          <a:p>
            <a:pPr eaLnBrk="1" hangingPunct="1"/>
            <a:r>
              <a:rPr lang="en-GB" sz="2000" dirty="0"/>
              <a:t>New in </a:t>
            </a:r>
            <a:r>
              <a:rPr lang="en-GB" sz="2000" dirty="0" err="1"/>
              <a:t>ICollection</a:t>
            </a:r>
            <a:r>
              <a:rPr lang="en-GB" sz="2000" dirty="0"/>
              <a:t>&lt;T&gt;: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87624" y="1700808"/>
            <a:ext cx="3810000" cy="475252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GB" sz="1400" dirty="0" err="1">
                <a:solidFill>
                  <a:srgbClr val="0033CC"/>
                </a:solidFill>
              </a:rPr>
              <a:t>int</a:t>
            </a:r>
            <a:r>
              <a:rPr lang="en-GB" sz="1400" dirty="0"/>
              <a:t> Count { </a:t>
            </a:r>
            <a:r>
              <a:rPr lang="en-GB" sz="1400" dirty="0">
                <a:solidFill>
                  <a:srgbClr val="0033CC"/>
                </a:solidFill>
              </a:rPr>
              <a:t>get</a:t>
            </a:r>
            <a:r>
              <a:rPr lang="en-GB" sz="1400" dirty="0"/>
              <a:t>; }</a:t>
            </a:r>
            <a:endParaRPr lang="en-GB" sz="1600" dirty="0"/>
          </a:p>
          <a:p>
            <a:pPr marL="361950" lvl="1" indent="-182563" eaLnBrk="1" hangingPunct="1"/>
            <a:r>
              <a:rPr lang="en-GB" sz="1600" dirty="0"/>
              <a:t>number of elements </a:t>
            </a:r>
            <a:r>
              <a:rPr lang="en-GB" sz="1400" dirty="0"/>
              <a:t> </a:t>
            </a:r>
          </a:p>
          <a:p>
            <a:pPr marL="361950" lvl="1" indent="-182563" eaLnBrk="1" hangingPunct="1"/>
            <a:endParaRPr lang="en-GB" sz="1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GB" sz="1100" dirty="0" err="1">
                <a:solidFill>
                  <a:srgbClr val="0033CC"/>
                </a:solidFill>
              </a:rPr>
              <a:t>bool</a:t>
            </a:r>
            <a:r>
              <a:rPr lang="en-GB" sz="1100" dirty="0"/>
              <a:t> </a:t>
            </a:r>
            <a:r>
              <a:rPr lang="en-GB" sz="1100" dirty="0" err="1"/>
              <a:t>IsSynchronized</a:t>
            </a:r>
            <a:r>
              <a:rPr lang="en-GB" sz="1100" dirty="0"/>
              <a:t> {</a:t>
            </a:r>
            <a:r>
              <a:rPr lang="en-GB" sz="1100" dirty="0">
                <a:solidFill>
                  <a:srgbClr val="0033CC"/>
                </a:solidFill>
              </a:rPr>
              <a:t>get</a:t>
            </a:r>
            <a:r>
              <a:rPr lang="en-GB" sz="1100" dirty="0"/>
              <a:t>;}</a:t>
            </a:r>
            <a:endParaRPr lang="en-GB" sz="1200" dirty="0"/>
          </a:p>
          <a:p>
            <a:pPr marL="361950" lvl="1" indent="-182563" eaLnBrk="1" hangingPunct="1"/>
            <a:r>
              <a:rPr lang="en-GB" sz="1200" dirty="0"/>
              <a:t>collection synchronised?</a:t>
            </a:r>
          </a:p>
          <a:p>
            <a:pPr marL="361950" lvl="1" indent="-182563" eaLnBrk="1" hangingPunct="1"/>
            <a:endParaRPr lang="en-GB" sz="12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100" dirty="0">
                <a:solidFill>
                  <a:srgbClr val="0033CC"/>
                </a:solidFill>
              </a:rPr>
              <a:t>object</a:t>
            </a:r>
            <a:r>
              <a:rPr lang="en-GB" sz="1100" dirty="0"/>
              <a:t> </a:t>
            </a:r>
            <a:r>
              <a:rPr lang="en-GB" sz="1100" dirty="0" err="1"/>
              <a:t>SyncRoot</a:t>
            </a:r>
            <a:r>
              <a:rPr lang="en-GB" sz="1100" dirty="0"/>
              <a:t> {</a:t>
            </a:r>
            <a:r>
              <a:rPr lang="en-GB" sz="1100" dirty="0">
                <a:solidFill>
                  <a:srgbClr val="0033CC"/>
                </a:solidFill>
              </a:rPr>
              <a:t>get</a:t>
            </a:r>
            <a:r>
              <a:rPr lang="en-GB" sz="1100" dirty="0"/>
              <a:t>;}</a:t>
            </a:r>
          </a:p>
          <a:p>
            <a:pPr marL="361950" lvl="1" indent="-182563" eaLnBrk="1" hangingPunct="1">
              <a:lnSpc>
                <a:spcPct val="90000"/>
              </a:lnSpc>
            </a:pPr>
            <a:r>
              <a:rPr lang="en-GB" sz="1200" dirty="0"/>
              <a:t>returns object for synchronisation</a:t>
            </a:r>
          </a:p>
          <a:p>
            <a:pPr marL="361950" lvl="1" indent="-182563" eaLnBrk="1" hangingPunct="1">
              <a:lnSpc>
                <a:spcPct val="90000"/>
              </a:lnSpc>
            </a:pPr>
            <a:endParaRPr lang="en-GB" sz="12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400" dirty="0">
                <a:solidFill>
                  <a:srgbClr val="0033CC"/>
                </a:solidFill>
              </a:rPr>
              <a:t>void</a:t>
            </a:r>
            <a:r>
              <a:rPr lang="en-GB" sz="1400" dirty="0"/>
              <a:t> </a:t>
            </a:r>
            <a:r>
              <a:rPr lang="en-GB" sz="1400" dirty="0" err="1"/>
              <a:t>CopyTo</a:t>
            </a:r>
            <a:r>
              <a:rPr lang="en-GB" sz="1400" dirty="0"/>
              <a:t>(Array a, </a:t>
            </a:r>
            <a:r>
              <a:rPr lang="en-GB" sz="1400" dirty="0" err="1">
                <a:solidFill>
                  <a:srgbClr val="0033CC"/>
                </a:solidFill>
              </a:rPr>
              <a:t>int</a:t>
            </a:r>
            <a:r>
              <a:rPr lang="en-GB" sz="1400" dirty="0"/>
              <a:t> index);</a:t>
            </a:r>
          </a:p>
          <a:p>
            <a:pPr marL="361950" lvl="1" indent="-182563">
              <a:lnSpc>
                <a:spcPct val="90000"/>
              </a:lnSpc>
            </a:pPr>
            <a:r>
              <a:rPr lang="en-GB" sz="1600" dirty="0"/>
              <a:t>copies the elements into array (starting at position index)</a:t>
            </a:r>
          </a:p>
          <a:p>
            <a:pPr marL="361950" lvl="1" indent="-182563">
              <a:lnSpc>
                <a:spcPct val="90000"/>
              </a:lnSpc>
            </a:pPr>
            <a:endParaRPr lang="en-GB" sz="1600" dirty="0"/>
          </a:p>
          <a:p>
            <a:pPr marL="361950" lvl="1" indent="-182563">
              <a:lnSpc>
                <a:spcPct val="90000"/>
              </a:lnSpc>
            </a:pPr>
            <a:endParaRPr lang="en-GB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400" dirty="0">
                <a:solidFill>
                  <a:srgbClr val="0033CC"/>
                </a:solidFill>
              </a:rPr>
              <a:t>void</a:t>
            </a:r>
            <a:r>
              <a:rPr lang="en-GB" sz="1400" dirty="0"/>
              <a:t> Add(T item);</a:t>
            </a:r>
          </a:p>
          <a:p>
            <a:pPr marL="0" indent="0">
              <a:lnSpc>
                <a:spcPct val="90000"/>
              </a:lnSpc>
              <a:buNone/>
            </a:pPr>
            <a:endParaRPr lang="en-GB" sz="14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400" dirty="0" err="1">
                <a:solidFill>
                  <a:srgbClr val="0033CC"/>
                </a:solidFill>
              </a:rPr>
              <a:t>bool</a:t>
            </a:r>
            <a:r>
              <a:rPr lang="en-GB" sz="1400" dirty="0"/>
              <a:t> Remove(T item);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400" dirty="0">
              <a:solidFill>
                <a:srgbClr val="0033CC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400" dirty="0">
                <a:solidFill>
                  <a:srgbClr val="0033CC"/>
                </a:solidFill>
              </a:rPr>
              <a:t>void</a:t>
            </a:r>
            <a:r>
              <a:rPr lang="en-GB" sz="1400" dirty="0"/>
              <a:t> Clear();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4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400" dirty="0"/>
              <a:t>bool Contains(T item);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400" dirty="0"/>
          </a:p>
          <a:p>
            <a:pPr marL="361950" lvl="1" indent="-182563" eaLnBrk="1" hangingPunct="1">
              <a:lnSpc>
                <a:spcPct val="90000"/>
              </a:lnSpc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1476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2400" dirty="0"/>
              <a:t>Interface </a:t>
            </a:r>
            <a:r>
              <a:rPr lang="en-GB" sz="2400" dirty="0" err="1"/>
              <a:t>IList</a:t>
            </a:r>
            <a:r>
              <a:rPr lang="en-GB" sz="2400" dirty="0"/>
              <a:t> : </a:t>
            </a:r>
            <a:r>
              <a:rPr lang="en-GB" sz="2400" dirty="0" err="1"/>
              <a:t>ICollection</a:t>
            </a:r>
            <a:r>
              <a:rPr lang="en-GB" sz="2400" dirty="0"/>
              <a:t>, </a:t>
            </a:r>
            <a:r>
              <a:rPr lang="en-GB" sz="2400" dirty="0" err="1"/>
              <a:t>IEnumerable</a:t>
            </a:r>
            <a:br>
              <a:rPr lang="en-GB" sz="2400" dirty="0"/>
            </a:br>
            <a:r>
              <a:rPr lang="en-GB" sz="2400" dirty="0"/>
              <a:t>Interface </a:t>
            </a:r>
            <a:r>
              <a:rPr lang="en-GB" sz="2400" dirty="0" err="1"/>
              <a:t>IList</a:t>
            </a:r>
            <a:r>
              <a:rPr lang="en-GB" sz="2400" dirty="0"/>
              <a:t>&lt;T&gt; : </a:t>
            </a:r>
            <a:r>
              <a:rPr lang="en-GB" sz="2400" dirty="0" err="1"/>
              <a:t>ICollection</a:t>
            </a:r>
            <a:r>
              <a:rPr lang="en-GB" sz="2400" dirty="0"/>
              <a:t>&lt;T&gt;, </a:t>
            </a:r>
            <a:r>
              <a:rPr lang="en-GB" sz="2400" dirty="0" err="1"/>
              <a:t>IEnumerable</a:t>
            </a:r>
            <a:r>
              <a:rPr lang="en-GB" sz="2400" dirty="0"/>
              <a:t>, </a:t>
            </a:r>
            <a:r>
              <a:rPr lang="en-GB" sz="2400" dirty="0" err="1"/>
              <a:t>IEnumerable</a:t>
            </a:r>
            <a:r>
              <a:rPr lang="en-GB" sz="2400" dirty="0"/>
              <a:t>&lt;T&gt;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quarter" idx="13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z="2200" dirty="0"/>
              <a:t>Interface for object collections with a defined order</a:t>
            </a:r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755650" y="1916113"/>
            <a:ext cx="43211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>
                <a:solidFill>
                  <a:srgbClr val="0033CC"/>
                </a:solidFill>
              </a:rPr>
              <a:t>interface</a:t>
            </a:r>
            <a:r>
              <a:rPr lang="en-GB" sz="1500" dirty="0"/>
              <a:t> </a:t>
            </a:r>
            <a:r>
              <a:rPr lang="en-GB" sz="1500" b="1" dirty="0" err="1"/>
              <a:t>IList</a:t>
            </a:r>
            <a:r>
              <a:rPr lang="en-GB" sz="1500" dirty="0"/>
              <a:t> {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/>
              <a:t>	</a:t>
            </a:r>
            <a:r>
              <a:rPr lang="en-GB" i="1" dirty="0">
                <a:solidFill>
                  <a:srgbClr val="0033CC"/>
                </a:solidFill>
              </a:rPr>
              <a:t>object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0033CC"/>
                </a:solidFill>
              </a:rPr>
              <a:t>this</a:t>
            </a:r>
            <a:r>
              <a:rPr lang="en-GB" i="1" dirty="0"/>
              <a:t> [</a:t>
            </a:r>
            <a:r>
              <a:rPr lang="en-GB" i="1" dirty="0">
                <a:solidFill>
                  <a:srgbClr val="0033CC"/>
                </a:solidFill>
              </a:rPr>
              <a:t> </a:t>
            </a:r>
            <a:r>
              <a:rPr lang="en-GB" i="1" dirty="0" err="1">
                <a:solidFill>
                  <a:srgbClr val="0033CC"/>
                </a:solidFill>
              </a:rPr>
              <a:t>int</a:t>
            </a:r>
            <a:r>
              <a:rPr lang="en-GB" i="1" dirty="0"/>
              <a:t> index ] {</a:t>
            </a:r>
            <a:r>
              <a:rPr lang="en-GB" i="1" dirty="0">
                <a:solidFill>
                  <a:srgbClr val="0033CC"/>
                </a:solidFill>
              </a:rPr>
              <a:t>get</a:t>
            </a:r>
            <a:r>
              <a:rPr lang="en-GB" i="1" dirty="0"/>
              <a:t>; </a:t>
            </a:r>
            <a:r>
              <a:rPr lang="en-GB" i="1" dirty="0">
                <a:solidFill>
                  <a:srgbClr val="0033CC"/>
                </a:solidFill>
              </a:rPr>
              <a:t>set</a:t>
            </a:r>
            <a:r>
              <a:rPr lang="en-GB" i="1" dirty="0"/>
              <a:t>;}</a:t>
            </a:r>
            <a:r>
              <a:rPr lang="en-GB" dirty="0"/>
              <a:t> </a:t>
            </a:r>
            <a:endParaRPr lang="en-GB" sz="1500" dirty="0">
              <a:solidFill>
                <a:srgbClr val="009999"/>
              </a:solidFill>
            </a:endParaRP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endParaRPr lang="en-GB" sz="1500" dirty="0"/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/>
              <a:t>	</a:t>
            </a:r>
            <a:r>
              <a:rPr lang="en-GB" sz="1500" dirty="0" err="1">
                <a:solidFill>
                  <a:srgbClr val="0033CC"/>
                </a:solidFill>
              </a:rPr>
              <a:t>int</a:t>
            </a:r>
            <a:r>
              <a:rPr lang="en-GB" sz="1500" dirty="0"/>
              <a:t> </a:t>
            </a:r>
            <a:r>
              <a:rPr lang="en-GB" sz="1500" b="1" dirty="0"/>
              <a:t>Add</a:t>
            </a:r>
            <a:r>
              <a:rPr lang="en-GB" sz="1500" dirty="0"/>
              <a:t>(</a:t>
            </a:r>
            <a:r>
              <a:rPr lang="en-GB" sz="1500" dirty="0">
                <a:solidFill>
                  <a:srgbClr val="0033CC"/>
                </a:solidFill>
              </a:rPr>
              <a:t>object</a:t>
            </a:r>
            <a:r>
              <a:rPr lang="en-GB" sz="1500" dirty="0"/>
              <a:t> value);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endParaRPr lang="en-GB" sz="1500" dirty="0"/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/>
              <a:t>	</a:t>
            </a:r>
            <a:r>
              <a:rPr lang="en-GB" i="1" dirty="0">
                <a:solidFill>
                  <a:srgbClr val="0033CC"/>
                </a:solidFill>
              </a:rPr>
              <a:t>void</a:t>
            </a:r>
            <a:r>
              <a:rPr lang="en-GB" b="1" i="1" dirty="0"/>
              <a:t> Insert</a:t>
            </a:r>
            <a:r>
              <a:rPr lang="en-GB" i="1" dirty="0"/>
              <a:t>(</a:t>
            </a:r>
            <a:r>
              <a:rPr lang="en-GB" i="1" dirty="0" err="1">
                <a:solidFill>
                  <a:srgbClr val="0033CC"/>
                </a:solidFill>
              </a:rPr>
              <a:t>int</a:t>
            </a:r>
            <a:r>
              <a:rPr lang="en-GB" i="1" dirty="0"/>
              <a:t> </a:t>
            </a:r>
            <a:r>
              <a:rPr lang="en-GB" i="1" dirty="0" err="1"/>
              <a:t>index</a:t>
            </a:r>
            <a:r>
              <a:rPr lang="en-GB" i="1" dirty="0" err="1">
                <a:solidFill>
                  <a:srgbClr val="0033CC"/>
                </a:solidFill>
              </a:rPr>
              <a:t>,object</a:t>
            </a:r>
            <a:r>
              <a:rPr lang="en-GB" i="1" dirty="0"/>
              <a:t> value);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endParaRPr lang="en-GB" sz="1500" i="1" dirty="0">
              <a:solidFill>
                <a:srgbClr val="009999"/>
              </a:solidFill>
            </a:endParaRP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/>
              <a:t>	</a:t>
            </a:r>
            <a:r>
              <a:rPr lang="en-GB" sz="1500" dirty="0">
                <a:solidFill>
                  <a:srgbClr val="0033CC"/>
                </a:solidFill>
              </a:rPr>
              <a:t>void</a:t>
            </a:r>
            <a:r>
              <a:rPr lang="en-GB" sz="1500" dirty="0"/>
              <a:t> </a:t>
            </a:r>
            <a:r>
              <a:rPr lang="en-GB" sz="1500" b="1" dirty="0"/>
              <a:t>Remove</a:t>
            </a:r>
            <a:r>
              <a:rPr lang="en-GB" sz="1500" dirty="0"/>
              <a:t>(</a:t>
            </a:r>
            <a:r>
              <a:rPr lang="en-GB" sz="1500" dirty="0">
                <a:solidFill>
                  <a:srgbClr val="0033CC"/>
                </a:solidFill>
              </a:rPr>
              <a:t>object</a:t>
            </a:r>
            <a:r>
              <a:rPr lang="en-GB" sz="1500" dirty="0"/>
              <a:t> value); 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endParaRPr lang="en-GB" sz="1500" dirty="0">
              <a:solidFill>
                <a:srgbClr val="009999"/>
              </a:solidFill>
            </a:endParaRP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/>
              <a:t>	</a:t>
            </a:r>
            <a:r>
              <a:rPr lang="en-GB" i="1" dirty="0">
                <a:solidFill>
                  <a:srgbClr val="0033CC"/>
                </a:solidFill>
              </a:rPr>
              <a:t>void</a:t>
            </a:r>
            <a:r>
              <a:rPr lang="en-GB" i="1" dirty="0"/>
              <a:t> </a:t>
            </a:r>
            <a:r>
              <a:rPr lang="en-GB" b="1" i="1" dirty="0" err="1"/>
              <a:t>RemoveAt</a:t>
            </a:r>
            <a:r>
              <a:rPr lang="en-GB" i="1" dirty="0"/>
              <a:t>(</a:t>
            </a:r>
            <a:r>
              <a:rPr lang="en-GB" i="1" dirty="0" err="1">
                <a:solidFill>
                  <a:srgbClr val="0033CC"/>
                </a:solidFill>
              </a:rPr>
              <a:t>int</a:t>
            </a:r>
            <a:r>
              <a:rPr lang="en-GB" i="1" dirty="0"/>
              <a:t> index);</a:t>
            </a:r>
            <a:r>
              <a:rPr lang="en-GB" dirty="0"/>
              <a:t> 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endParaRPr lang="en-GB" sz="1500" dirty="0">
              <a:solidFill>
                <a:srgbClr val="009999"/>
              </a:solidFill>
            </a:endParaRP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>
                <a:solidFill>
                  <a:srgbClr val="0033CC"/>
                </a:solidFill>
              </a:rPr>
              <a:t>	void</a:t>
            </a:r>
            <a:r>
              <a:rPr lang="en-GB" sz="1500" dirty="0"/>
              <a:t> </a:t>
            </a:r>
            <a:r>
              <a:rPr lang="en-GB" sz="1500" b="1" dirty="0"/>
              <a:t>Clear</a:t>
            </a:r>
            <a:r>
              <a:rPr lang="en-GB" sz="1500" dirty="0"/>
              <a:t>();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/>
              <a:t>	</a:t>
            </a:r>
            <a:r>
              <a:rPr lang="en-GB" sz="1500" dirty="0" err="1">
                <a:solidFill>
                  <a:srgbClr val="0033CC"/>
                </a:solidFill>
              </a:rPr>
              <a:t>bool</a:t>
            </a:r>
            <a:r>
              <a:rPr lang="en-GB" sz="1500" dirty="0"/>
              <a:t> </a:t>
            </a:r>
            <a:r>
              <a:rPr lang="en-GB" sz="1500" b="1" dirty="0"/>
              <a:t>Contains</a:t>
            </a:r>
            <a:r>
              <a:rPr lang="en-GB" sz="1500" dirty="0"/>
              <a:t>(</a:t>
            </a:r>
            <a:r>
              <a:rPr lang="en-GB" sz="1500" dirty="0">
                <a:solidFill>
                  <a:srgbClr val="0033CC"/>
                </a:solidFill>
              </a:rPr>
              <a:t>object</a:t>
            </a:r>
            <a:r>
              <a:rPr lang="en-GB" sz="1500" dirty="0"/>
              <a:t> value);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>
                <a:solidFill>
                  <a:srgbClr val="009999"/>
                </a:solidFill>
              </a:rPr>
              <a:t>	…</a:t>
            </a:r>
          </a:p>
          <a:p>
            <a:pPr marL="342900" indent="-342900">
              <a:spcBef>
                <a:spcPct val="1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133850" algn="l"/>
              </a:tabLst>
            </a:pPr>
            <a:r>
              <a:rPr lang="en-GB" sz="15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355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971550" y="3835400"/>
            <a:ext cx="76327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>
                <a:solidFill>
                  <a:schemeClr val="accent2"/>
                </a:solidFill>
              </a:rPr>
              <a:t>interface</a:t>
            </a:r>
            <a:r>
              <a:rPr lang="en-US"/>
              <a:t> </a:t>
            </a:r>
            <a:r>
              <a:rPr lang="en-US" b="1"/>
              <a:t>IEnumerator</a:t>
            </a:r>
            <a:r>
              <a:rPr lang="en-US"/>
              <a:t> {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object</a:t>
            </a:r>
            <a:r>
              <a:rPr lang="en-US"/>
              <a:t> </a:t>
            </a:r>
            <a:r>
              <a:rPr lang="en-US" b="1"/>
              <a:t>Current</a:t>
            </a:r>
            <a:r>
              <a:rPr lang="en-US"/>
              <a:t> {</a:t>
            </a:r>
            <a:r>
              <a:rPr lang="en-US">
                <a:solidFill>
                  <a:schemeClr val="accent2"/>
                </a:solidFill>
              </a:rPr>
              <a:t>get</a:t>
            </a:r>
            <a:r>
              <a:rPr lang="en-US"/>
              <a:t>;}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bool</a:t>
            </a:r>
            <a:r>
              <a:rPr lang="en-US"/>
              <a:t> </a:t>
            </a:r>
            <a:r>
              <a:rPr lang="en-US" b="1"/>
              <a:t>MoveNext</a:t>
            </a:r>
            <a:r>
              <a:rPr lang="en-US"/>
              <a:t>();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void</a:t>
            </a:r>
            <a:r>
              <a:rPr lang="en-US"/>
              <a:t> </a:t>
            </a:r>
            <a:r>
              <a:rPr lang="en-US" b="1"/>
              <a:t>Reset</a:t>
            </a:r>
            <a:r>
              <a:rPr lang="en-US"/>
              <a:t>();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}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IEnumerable and IEnumerator (1)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/>
              <a:t>Anything which is enumerable is represented by interface </a:t>
            </a:r>
            <a:r>
              <a:rPr lang="en-US" sz="2000" dirty="0" err="1"/>
              <a:t>IEnumerable</a:t>
            </a: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 err="1"/>
              <a:t>IEnumerator</a:t>
            </a:r>
            <a:r>
              <a:rPr lang="en-US" sz="2000" dirty="0"/>
              <a:t> realizes an iterator</a:t>
            </a:r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/>
              <a:t>Also generic versions </a:t>
            </a:r>
            <a:r>
              <a:rPr lang="en-US" sz="2000" dirty="0" err="1"/>
              <a:t>IEnumerable</a:t>
            </a:r>
            <a:r>
              <a:rPr lang="en-US" sz="2000" dirty="0"/>
              <a:t>&lt;out T&gt; and </a:t>
            </a:r>
            <a:r>
              <a:rPr lang="en-US" sz="2000" dirty="0" err="1"/>
              <a:t>IEnumerator</a:t>
            </a:r>
            <a:r>
              <a:rPr lang="en-US" sz="2000" dirty="0"/>
              <a:t>&lt;out T&gt;</a:t>
            </a:r>
          </a:p>
          <a:p>
            <a:pPr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/>
              <a:t>Enumerator should throw an </a:t>
            </a:r>
            <a:r>
              <a:rPr lang="en-US" sz="2000" b="1" dirty="0" err="1"/>
              <a:t>InvalidOperationException</a:t>
            </a:r>
            <a:r>
              <a:rPr lang="en-US" sz="2000" dirty="0"/>
              <a:t> on concurrent modification!</a:t>
            </a:r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900113" y="2049463"/>
            <a:ext cx="7632700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>
                <a:solidFill>
                  <a:schemeClr val="accent2"/>
                </a:solidFill>
              </a:rPr>
              <a:t>interface</a:t>
            </a:r>
            <a:r>
              <a:rPr lang="en-US"/>
              <a:t> </a:t>
            </a:r>
            <a:r>
              <a:rPr lang="en-US" b="1"/>
              <a:t>IEnumerable</a:t>
            </a:r>
            <a:r>
              <a:rPr lang="en-US"/>
              <a:t> {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   	IEnumerator </a:t>
            </a:r>
            <a:r>
              <a:rPr lang="en-US" b="1"/>
              <a:t>GetEnumerator</a:t>
            </a:r>
            <a:r>
              <a:rPr lang="en-US"/>
              <a:t>(); 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}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01738" y="2379663"/>
            <a:ext cx="1439862" cy="1454150"/>
            <a:chOff x="1111" y="1570"/>
            <a:chExt cx="907" cy="908"/>
          </a:xfrm>
        </p:grpSpPr>
        <p:sp>
          <p:nvSpPr>
            <p:cNvPr id="33799" name="Line 8"/>
            <p:cNvSpPr>
              <a:spLocks noChangeShapeType="1"/>
            </p:cNvSpPr>
            <p:nvPr/>
          </p:nvSpPr>
          <p:spPr bwMode="auto">
            <a:xfrm>
              <a:off x="1565" y="1752"/>
              <a:ext cx="0" cy="72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0" name="Rectangle 9"/>
            <p:cNvSpPr>
              <a:spLocks noChangeArrowheads="1"/>
            </p:cNvSpPr>
            <p:nvPr/>
          </p:nvSpPr>
          <p:spPr bwMode="auto">
            <a:xfrm>
              <a:off x="1111" y="1570"/>
              <a:ext cx="907" cy="182"/>
            </a:xfrm>
            <a:prstGeom prst="rect">
              <a:avLst/>
            </a:prstGeom>
            <a:solidFill>
              <a:srgbClr val="CC0000">
                <a:alpha val="16078"/>
              </a:srgbClr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71806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/>
      <p:bldP spid="125957" grpId="0" build="p" autoUpdateAnimBg="0"/>
      <p:bldP spid="125958" grpId="0"/>
    </p:bldLst>
  </p:timing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40333</TotalTime>
  <Words>364</Words>
  <Application>Microsoft Office PowerPoint</Application>
  <PresentationFormat>Předvádění na obrazovce (4:3)</PresentationFormat>
  <Paragraphs>88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Consolas</vt:lpstr>
      <vt:lpstr>Times New Roman</vt:lpstr>
      <vt:lpstr>Verdana</vt:lpstr>
      <vt:lpstr>Wingdings</vt:lpstr>
      <vt:lpstr>D3S template</vt:lpstr>
      <vt:lpstr>Advanced C# Programming 5th Lecture</vt:lpstr>
      <vt:lpstr>Collection Classes</vt:lpstr>
      <vt:lpstr>Interface ICollection : IEnumerable Interface ICollection&lt;T&gt; : IEnumerable, IEnumerable&lt;T&gt;</vt:lpstr>
      <vt:lpstr>Interface IList : ICollection, IEnumerable Interface IList&lt;T&gt; : ICollection&lt;T&gt;, IEnumerable, IEnumerable&lt;T&gt;</vt:lpstr>
      <vt:lpstr>IEnumerable and IEnumerator (1)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242</cp:revision>
  <dcterms:created xsi:type="dcterms:W3CDTF">2006-10-10T18:27:24Z</dcterms:created>
  <dcterms:modified xsi:type="dcterms:W3CDTF">2023-04-28T16:58:10Z</dcterms:modified>
</cp:coreProperties>
</file>