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notesMasterIdLst>
    <p:notesMasterId r:id="rId7"/>
  </p:notesMasterIdLst>
  <p:sldIdLst>
    <p:sldId id="256" r:id="rId2"/>
    <p:sldId id="528" r:id="rId3"/>
    <p:sldId id="529" r:id="rId4"/>
    <p:sldId id="530" r:id="rId5"/>
    <p:sldId id="490" r:id="rId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FF6600"/>
    <a:srgbClr val="F1A60F"/>
    <a:srgbClr val="DF602D"/>
    <a:srgbClr val="DE2E2E"/>
    <a:srgbClr val="FF0000"/>
    <a:srgbClr val="677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131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F4E5D35-4E42-419E-AD3C-53338384C6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4787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AC22BE-C237-49E6-8098-C33A48402A3F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390FF1-03B6-4E5E-8716-DCBA7A7545A9}" type="slidenum">
              <a:rPr lang="cs-CZ" smtClean="0">
                <a:latin typeface="Arial" pitchFamily="34" charset="0"/>
              </a:rPr>
              <a:pPr/>
              <a:t>3</a:t>
            </a:fld>
            <a:endParaRPr lang="cs-CZ">
              <a:latin typeface="Arial" pitchFamily="34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708025"/>
            <a:ext cx="4532312" cy="3398838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7100" y="4318000"/>
            <a:ext cx="5029200" cy="4106863"/>
          </a:xfrm>
          <a:noFill/>
          <a:ln/>
        </p:spPr>
        <p:txBody>
          <a:bodyPr lIns="91568" tIns="45784" rIns="91568" bIns="45784"/>
          <a:lstStyle/>
          <a:p>
            <a:pPr eaLnBrk="1" hangingPunct="1"/>
            <a:endParaRPr lang="en-GB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1E07C7-C296-49AC-80E7-1FEDA3A43F97}" type="slidenum">
              <a:rPr lang="cs-CZ" smtClean="0">
                <a:latin typeface="Arial" pitchFamily="34" charset="0"/>
              </a:rPr>
              <a:pPr/>
              <a:t>4</a:t>
            </a:fld>
            <a:endParaRPr lang="cs-CZ">
              <a:latin typeface="Arial" pitchFamily="34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708025"/>
            <a:ext cx="4532312" cy="3398838"/>
          </a:xfr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7100" y="4318000"/>
            <a:ext cx="5029200" cy="4106863"/>
          </a:xfrm>
          <a:noFill/>
          <a:ln/>
        </p:spPr>
        <p:txBody>
          <a:bodyPr lIns="91568" tIns="45784" rIns="91568" bIns="45784"/>
          <a:lstStyle/>
          <a:p>
            <a:pPr eaLnBrk="1" hangingPunct="1"/>
            <a:endParaRPr lang="en-GB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D51689-96A9-4619-A683-01A9A017A4BC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708025"/>
            <a:ext cx="4532312" cy="3398838"/>
          </a:xfrm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7100" y="4318000"/>
            <a:ext cx="5029200" cy="4106863"/>
          </a:xfrm>
          <a:noFill/>
          <a:ln/>
        </p:spPr>
        <p:txBody>
          <a:bodyPr lIns="91568" tIns="45784" rIns="91568" bIns="45784"/>
          <a:lstStyle/>
          <a:p>
            <a:pPr eaLnBrk="1" hangingPunct="1"/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gradFill flip="none" rotWithShape="1">
          <a:gsLst>
            <a:gs pos="50000">
              <a:schemeClr val="bg1"/>
            </a:gs>
            <a:gs pos="100000">
              <a:schemeClr val="bg1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39552" y="3036499"/>
            <a:ext cx="7920880" cy="17647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effectLst>
            <a:outerShdw blurRad="88900" dist="38100" dir="2700000" algn="tl" rotWithShape="0">
              <a:prstClr val="black">
                <a:alpha val="33000"/>
              </a:prstClr>
            </a:outerShdw>
          </a:effectLst>
        </p:spPr>
        <p:txBody>
          <a:bodyPr wrap="square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620688"/>
            <a:ext cx="7858180" cy="2088232"/>
          </a:xfrm>
        </p:spPr>
        <p:txBody>
          <a:bodyPr anchor="b" anchorCtr="0">
            <a:noAutofit/>
          </a:bodyPr>
          <a:lstStyle>
            <a:lvl1pPr algn="ctr">
              <a:defRPr sz="4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491880" y="3290114"/>
            <a:ext cx="4968552" cy="1723062"/>
          </a:xfrm>
        </p:spPr>
        <p:txBody>
          <a:bodyPr/>
          <a:lstStyle>
            <a:lvl1pPr marL="0" indent="0" algn="r">
              <a:buNone/>
              <a:defRPr b="1" i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Author</a:t>
            </a:r>
            <a:r>
              <a:rPr lang="en-US" dirty="0"/>
              <a:t>(s)</a:t>
            </a:r>
          </a:p>
        </p:txBody>
      </p:sp>
      <p:pic>
        <p:nvPicPr>
          <p:cNvPr id="3074" name="Picture 2" descr="C:\Repositories\MFF\organisation\MFF\DDDS\Logo\D3S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498" y="3361552"/>
            <a:ext cx="2773982" cy="857256"/>
          </a:xfrm>
          <a:prstGeom prst="rect">
            <a:avLst/>
          </a:prstGeom>
          <a:noFill/>
        </p:spPr>
      </p:pic>
      <p:pic>
        <p:nvPicPr>
          <p:cNvPr id="3076" name="Picture 4" descr="C:\Repositories\MFF\organisation\MFF\DDDS\Logo\karelI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40000"/>
          </a:blip>
          <a:srcRect/>
          <a:stretch>
            <a:fillRect/>
          </a:stretch>
        </p:blipFill>
        <p:spPr bwMode="auto">
          <a:xfrm>
            <a:off x="1113554" y="4531943"/>
            <a:ext cx="1496672" cy="1452436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717201" y="6007860"/>
            <a:ext cx="23038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CHARLES UNIVERSITY </a:t>
            </a:r>
            <a:r>
              <a:rPr lang="cs-CZ" sz="1200" b="1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 </a:t>
            </a:r>
            <a:r>
              <a:rPr lang="en-US" sz="1200" b="1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PRAGUE</a:t>
            </a:r>
            <a:endParaRPr lang="cs-CZ" sz="1200" b="0" cap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7529" y="2989372"/>
            <a:ext cx="26484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u="none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http://d3s.mff.cuni.cz/~jezek</a:t>
            </a:r>
            <a:endParaRPr lang="cs-CZ" sz="1200" b="0" u="none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9552" y="6248345"/>
            <a:ext cx="2654358" cy="27699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effectLst>
            <a:outerShdw blurRad="88900" dist="38100" dir="2700000" algn="tl" rotWithShape="0">
              <a:prstClr val="black">
                <a:alpha val="33000"/>
              </a:prstClr>
            </a:outer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faculty of mathematics and physics</a:t>
            </a:r>
            <a:endParaRPr kumimoji="0" lang="cs-CZ" sz="1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Repositories\MFF\organisation\MFF\DDDS\Slides\slides_logo_faint.png"/>
          <p:cNvPicPr>
            <a:picLocks noChangeAspect="1" noChangeArrowheads="1"/>
          </p:cNvPicPr>
          <p:nvPr/>
        </p:nvPicPr>
        <p:blipFill>
          <a:blip r:embed="rId2" cstate="print"/>
          <a:srcRect r="1729"/>
          <a:stretch>
            <a:fillRect/>
          </a:stretch>
        </p:blipFill>
        <p:spPr bwMode="auto">
          <a:xfrm>
            <a:off x="7519988" y="6088905"/>
            <a:ext cx="1624012" cy="633413"/>
          </a:xfrm>
          <a:prstGeom prst="rect">
            <a:avLst/>
          </a:prstGeom>
          <a:noFill/>
        </p:spPr>
      </p:pic>
      <p:sp>
        <p:nvSpPr>
          <p:cNvPr id="20" name="Rectangle 19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gradFill flip="none" rotWithShape="1">
            <a:gsLst>
              <a:gs pos="75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0" y="6669360"/>
            <a:ext cx="9144000" cy="18864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25000">
                <a:schemeClr val="bg1">
                  <a:lumMod val="95000"/>
                </a:schemeClr>
              </a:gs>
              <a:gs pos="75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836712"/>
          </a:xfrm>
        </p:spPr>
        <p:txBody>
          <a:bodyPr/>
          <a:lstStyle>
            <a:lvl1pPr>
              <a:defRPr b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669360"/>
            <a:ext cx="8604448" cy="188640"/>
          </a:xfrm>
        </p:spPr>
        <p:txBody>
          <a:bodyPr/>
          <a:lstStyle>
            <a:lvl1pPr algn="l"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76456" y="6669360"/>
            <a:ext cx="467544" cy="188640"/>
          </a:xfrm>
          <a:effectLst>
            <a:outerShdw blurRad="50800" dist="38100" dir="2700000" sx="110000" sy="110000" algn="tl" rotWithShape="0">
              <a:schemeClr val="bg1"/>
            </a:outerShdw>
          </a:effectLst>
        </p:spPr>
        <p:txBody>
          <a:bodyPr/>
          <a:lstStyle>
            <a:lvl1pPr algn="r">
              <a:defRPr sz="11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361A1-175A-42D3-BB19-9AEE94864B6C}" type="slidenum">
              <a:rPr lang="cs-CZ" altLang="en-US" smtClean="0"/>
              <a:pPr>
                <a:defRPr/>
              </a:pPr>
              <a:t>‹#›</a:t>
            </a:fld>
            <a:endParaRPr lang="cs-CZ" altLang="en-US"/>
          </a:p>
        </p:txBody>
      </p:sp>
      <p:pic>
        <p:nvPicPr>
          <p:cNvPr id="1027" name="Picture 3" descr="C:\Repositories\MFF\organisation\MFF\DDDS\Slides\bar2.png"/>
          <p:cNvPicPr>
            <a:picLocks noChangeAspect="1" noChangeArrowheads="1"/>
          </p:cNvPicPr>
          <p:nvPr/>
        </p:nvPicPr>
        <p:blipFill>
          <a:blip r:embed="rId3" cstate="print"/>
          <a:srcRect l="1150" r="1914"/>
          <a:stretch>
            <a:fillRect/>
          </a:stretch>
        </p:blipFill>
        <p:spPr bwMode="auto">
          <a:xfrm flipH="1">
            <a:off x="0" y="787219"/>
            <a:ext cx="9144000" cy="193509"/>
          </a:xfrm>
          <a:prstGeom prst="rect">
            <a:avLst/>
          </a:prstGeom>
          <a:noFill/>
        </p:spPr>
      </p:pic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467544" y="1340768"/>
            <a:ext cx="8208912" cy="504056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76" y="71414"/>
            <a:ext cx="8229600" cy="857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level`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3444189-8B34-413A-9B65-B8341BD389A4}" type="slidenum">
              <a:rPr lang="cs-CZ" altLang="en-US" smtClean="0"/>
              <a:pPr>
                <a:defRPr/>
              </a:pPr>
              <a:t>‹#›</a:t>
            </a:fld>
            <a:endParaRPr lang="cs-CZ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SzPct val="110000"/>
        <a:buFontTx/>
        <a:buBlip>
          <a:blip r:embed="rId4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SzPct val="110000"/>
        <a:buFontTx/>
        <a:buBlip>
          <a:blip r:embed="rId5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SzPct val="110000"/>
        <a:buFontTx/>
        <a:buBlip>
          <a:blip r:embed="rId4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SzPct val="110000"/>
        <a:buFontTx/>
        <a:buBlip>
          <a:blip r:embed="rId5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SzPct val="110000"/>
        <a:buFontTx/>
        <a:buBlip>
          <a:blip r:embed="rId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/>
              <a:t>Advanced </a:t>
            </a:r>
            <a:r>
              <a:rPr lang="cs-CZ" sz="2800" dirty="0"/>
              <a:t>C# </a:t>
            </a:r>
            <a:r>
              <a:rPr lang="en-US" sz="2800" dirty="0"/>
              <a:t>Programming</a:t>
            </a:r>
            <a:br>
              <a:rPr lang="en-US" sz="2800" dirty="0"/>
            </a:br>
            <a:r>
              <a:rPr lang="cs-CZ" sz="2800" dirty="0"/>
              <a:t>5</a:t>
            </a:r>
            <a:r>
              <a:rPr lang="cs-CZ" sz="2800" baseline="30000" dirty="0"/>
              <a:t>th</a:t>
            </a:r>
            <a:r>
              <a:rPr lang="en-US" sz="2800" dirty="0"/>
              <a:t> Lecture</a:t>
            </a:r>
            <a:endParaRPr lang="cs-CZ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Pavel</a:t>
            </a:r>
            <a:r>
              <a:rPr lang="en-US" dirty="0"/>
              <a:t> Je</a:t>
            </a:r>
            <a:r>
              <a:rPr lang="cs-CZ" dirty="0" err="1"/>
              <a:t>žek</a:t>
            </a:r>
            <a:br>
              <a:rPr lang="en-US" dirty="0"/>
            </a:b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pavel.jezek@d3s.mff.cuni.cz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391025" y="6021388"/>
            <a:ext cx="4752975" cy="8366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imes New Roman" charset="0"/>
              </a:rPr>
              <a:t>Some of the slides are based on University of Linz .NET presentations.</a:t>
            </a:r>
          </a:p>
          <a:p>
            <a:pPr algn="ctr"/>
            <a:r>
              <a:rPr lang="en-US" sz="1200" dirty="0">
                <a:latin typeface="Times New Roman" charset="0"/>
              </a:rPr>
              <a:t>© University of Linz, Institute for System Software, 2004</a:t>
            </a:r>
          </a:p>
          <a:p>
            <a:pPr algn="ctr"/>
            <a:r>
              <a:rPr lang="en-US" sz="1200" dirty="0">
                <a:latin typeface="Times New Roman" charset="0"/>
              </a:rPr>
              <a:t>published under the Microsoft Curriculum License</a:t>
            </a:r>
          </a:p>
          <a:p>
            <a:pPr algn="ctr"/>
            <a:r>
              <a:rPr lang="en-US" sz="1200" dirty="0">
                <a:latin typeface="Times New Roman" charset="0"/>
              </a:rPr>
              <a:t>(http://www.msdnaa.net/curriculum/license_curriculum.aspx)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Collection Classes</a:t>
            </a:r>
            <a:endParaRPr lang="cs-CZ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719263"/>
            <a:ext cx="8229600" cy="4411662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sz="2200" dirty="0"/>
              <a:t>.NET 1.0, 1.1 based on </a:t>
            </a:r>
            <a:r>
              <a:rPr lang="en-US" sz="2200" dirty="0" err="1"/>
              <a:t>System.Object</a:t>
            </a:r>
            <a:endParaRPr lang="en-US" sz="2200" dirty="0"/>
          </a:p>
          <a:p>
            <a:pPr eaLnBrk="1" hangingPunct="1">
              <a:buFont typeface="Wingdings" pitchFamily="2" charset="2"/>
              <a:buNone/>
            </a:pPr>
            <a:endParaRPr lang="en-US" sz="2200" dirty="0"/>
          </a:p>
          <a:p>
            <a:pPr eaLnBrk="1" hangingPunct="1">
              <a:buFont typeface="Wingdings" pitchFamily="2" charset="2"/>
              <a:buNone/>
            </a:pPr>
            <a:r>
              <a:rPr lang="en-US" sz="2200" dirty="0"/>
              <a:t>    </a:t>
            </a:r>
            <a:r>
              <a:rPr lang="en-US" sz="2200" b="1" dirty="0" err="1"/>
              <a:t>System.Collections</a:t>
            </a:r>
            <a:r>
              <a:rPr lang="en-US" sz="2200" dirty="0"/>
              <a:t> namespace</a:t>
            </a:r>
          </a:p>
          <a:p>
            <a:pPr eaLnBrk="1" hangingPunct="1">
              <a:buFont typeface="Wingdings" pitchFamily="2" charset="2"/>
              <a:buNone/>
            </a:pPr>
            <a:endParaRPr lang="en-US" sz="2200" dirty="0"/>
          </a:p>
          <a:p>
            <a:pPr eaLnBrk="1" hangingPunct="1"/>
            <a:r>
              <a:rPr lang="en-US" sz="2200" dirty="0"/>
              <a:t>.NET 2.0, 3.0, 3.5, 4.0 generic classes</a:t>
            </a:r>
          </a:p>
          <a:p>
            <a:pPr eaLnBrk="1" hangingPunct="1">
              <a:buFont typeface="Wingdings" pitchFamily="2" charset="2"/>
              <a:buNone/>
            </a:pPr>
            <a:endParaRPr lang="en-US" sz="2200" dirty="0"/>
          </a:p>
          <a:p>
            <a:pPr eaLnBrk="1" hangingPunct="1">
              <a:buFont typeface="Wingdings" pitchFamily="2" charset="2"/>
              <a:buNone/>
            </a:pPr>
            <a:r>
              <a:rPr lang="en-US" sz="2200" dirty="0"/>
              <a:t>    </a:t>
            </a:r>
            <a:r>
              <a:rPr lang="en-US" sz="2200" b="1" dirty="0" err="1"/>
              <a:t>System.Collections.Generic</a:t>
            </a:r>
            <a:r>
              <a:rPr lang="en-US" sz="2200" dirty="0"/>
              <a:t> namespace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73611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GB" sz="2800" dirty="0"/>
              <a:t>Interface </a:t>
            </a:r>
            <a:r>
              <a:rPr lang="en-GB" sz="2800" dirty="0" err="1"/>
              <a:t>ICollection</a:t>
            </a:r>
            <a:r>
              <a:rPr lang="en-GB" sz="2800" dirty="0"/>
              <a:t> : </a:t>
            </a:r>
            <a:r>
              <a:rPr lang="en-GB" sz="2800" dirty="0" err="1"/>
              <a:t>IEnumerable</a:t>
            </a:r>
            <a:br>
              <a:rPr lang="en-GB" sz="2800" dirty="0"/>
            </a:br>
            <a:r>
              <a:rPr lang="en-GB" sz="2800" dirty="0"/>
              <a:t>Interface </a:t>
            </a:r>
            <a:r>
              <a:rPr lang="en-GB" sz="2800" dirty="0" err="1"/>
              <a:t>ICollection</a:t>
            </a:r>
            <a:r>
              <a:rPr lang="en-GB" sz="2800" dirty="0"/>
              <a:t>&lt;T&gt; : </a:t>
            </a:r>
            <a:r>
              <a:rPr lang="en-GB" sz="2800" dirty="0" err="1"/>
              <a:t>IEnumerable</a:t>
            </a:r>
            <a:r>
              <a:rPr lang="en-GB" sz="2800" dirty="0"/>
              <a:t>, </a:t>
            </a:r>
            <a:r>
              <a:rPr lang="en-GB" sz="2800" dirty="0" err="1"/>
              <a:t>IEnumerable</a:t>
            </a:r>
            <a:r>
              <a:rPr lang="en-GB" sz="2800" dirty="0"/>
              <a:t>&lt;T&gt;</a:t>
            </a:r>
          </a:p>
        </p:txBody>
      </p:sp>
      <p:sp>
        <p:nvSpPr>
          <p:cNvPr id="16387" name="Rectangle 4"/>
          <p:cNvSpPr>
            <a:spLocks noGrp="1" noChangeArrowheads="1"/>
          </p:cNvSpPr>
          <p:nvPr>
            <p:ph type="body" sz="quarter" idx="13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sz="2000" dirty="0"/>
              <a:t>Basic interface for collections:</a:t>
            </a:r>
          </a:p>
          <a:p>
            <a:pPr eaLnBrk="1" hangingPunct="1"/>
            <a:endParaRPr lang="en-GB" sz="2000" dirty="0"/>
          </a:p>
          <a:p>
            <a:pPr eaLnBrk="1" hangingPunct="1"/>
            <a:endParaRPr lang="en-GB" sz="2000" dirty="0"/>
          </a:p>
          <a:p>
            <a:pPr eaLnBrk="1" hangingPunct="1"/>
            <a:endParaRPr lang="en-GB" sz="2000" dirty="0"/>
          </a:p>
          <a:p>
            <a:pPr eaLnBrk="1" hangingPunct="1"/>
            <a:endParaRPr lang="en-GB" sz="2000" dirty="0"/>
          </a:p>
          <a:p>
            <a:pPr eaLnBrk="1" hangingPunct="1"/>
            <a:endParaRPr lang="en-GB" sz="2000" dirty="0"/>
          </a:p>
          <a:p>
            <a:pPr eaLnBrk="1" hangingPunct="1"/>
            <a:endParaRPr lang="en-GB" sz="2000" dirty="0"/>
          </a:p>
          <a:p>
            <a:pPr eaLnBrk="1" hangingPunct="1"/>
            <a:endParaRPr lang="en-GB" sz="2000" dirty="0"/>
          </a:p>
          <a:p>
            <a:pPr eaLnBrk="1" hangingPunct="1"/>
            <a:r>
              <a:rPr lang="en-GB" sz="2000" dirty="0"/>
              <a:t>New in </a:t>
            </a:r>
            <a:r>
              <a:rPr lang="en-GB" sz="2000" dirty="0" err="1"/>
              <a:t>ICollection</a:t>
            </a:r>
            <a:r>
              <a:rPr lang="en-GB" sz="2000" dirty="0"/>
              <a:t>&lt;T&gt;:</a:t>
            </a:r>
          </a:p>
        </p:txBody>
      </p:sp>
      <p:sp>
        <p:nvSpPr>
          <p:cNvPr id="16388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187624" y="1700808"/>
            <a:ext cx="3810000" cy="4752528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GB" sz="1400" dirty="0" err="1">
                <a:solidFill>
                  <a:srgbClr val="0033CC"/>
                </a:solidFill>
              </a:rPr>
              <a:t>int</a:t>
            </a:r>
            <a:r>
              <a:rPr lang="en-GB" sz="1400" dirty="0"/>
              <a:t> Count { </a:t>
            </a:r>
            <a:r>
              <a:rPr lang="en-GB" sz="1400" dirty="0">
                <a:solidFill>
                  <a:srgbClr val="0033CC"/>
                </a:solidFill>
              </a:rPr>
              <a:t>get</a:t>
            </a:r>
            <a:r>
              <a:rPr lang="en-GB" sz="1400" dirty="0"/>
              <a:t>; }</a:t>
            </a:r>
            <a:endParaRPr lang="en-GB" sz="1600" dirty="0"/>
          </a:p>
          <a:p>
            <a:pPr marL="361950" lvl="1" indent="-182563" eaLnBrk="1" hangingPunct="1"/>
            <a:r>
              <a:rPr lang="en-GB" sz="1600" dirty="0"/>
              <a:t>number of elements </a:t>
            </a:r>
            <a:r>
              <a:rPr lang="en-GB" sz="1400" dirty="0"/>
              <a:t> </a:t>
            </a:r>
          </a:p>
          <a:p>
            <a:pPr marL="361950" lvl="1" indent="-182563" eaLnBrk="1" hangingPunct="1"/>
            <a:endParaRPr lang="en-GB" sz="1400" dirty="0"/>
          </a:p>
          <a:p>
            <a:pPr marL="0" indent="0" eaLnBrk="1" hangingPunct="1">
              <a:buFont typeface="Wingdings" pitchFamily="2" charset="2"/>
              <a:buNone/>
            </a:pPr>
            <a:r>
              <a:rPr lang="en-GB" sz="1100" dirty="0" err="1">
                <a:solidFill>
                  <a:srgbClr val="0033CC"/>
                </a:solidFill>
              </a:rPr>
              <a:t>bool</a:t>
            </a:r>
            <a:r>
              <a:rPr lang="en-GB" sz="1100" dirty="0"/>
              <a:t> </a:t>
            </a:r>
            <a:r>
              <a:rPr lang="en-GB" sz="1100" dirty="0" err="1"/>
              <a:t>IsSynchronized</a:t>
            </a:r>
            <a:r>
              <a:rPr lang="en-GB" sz="1100" dirty="0"/>
              <a:t> {</a:t>
            </a:r>
            <a:r>
              <a:rPr lang="en-GB" sz="1100" dirty="0">
                <a:solidFill>
                  <a:srgbClr val="0033CC"/>
                </a:solidFill>
              </a:rPr>
              <a:t>get</a:t>
            </a:r>
            <a:r>
              <a:rPr lang="en-GB" sz="1100" dirty="0"/>
              <a:t>;}</a:t>
            </a:r>
            <a:endParaRPr lang="en-GB" sz="1200" dirty="0"/>
          </a:p>
          <a:p>
            <a:pPr marL="361950" lvl="1" indent="-182563" eaLnBrk="1" hangingPunct="1"/>
            <a:r>
              <a:rPr lang="en-GB" sz="1200" dirty="0"/>
              <a:t>collection synchronised?</a:t>
            </a:r>
          </a:p>
          <a:p>
            <a:pPr marL="361950" lvl="1" indent="-182563" eaLnBrk="1" hangingPunct="1"/>
            <a:endParaRPr lang="en-GB" sz="1200" dirty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1100" dirty="0">
                <a:solidFill>
                  <a:srgbClr val="0033CC"/>
                </a:solidFill>
              </a:rPr>
              <a:t>object</a:t>
            </a:r>
            <a:r>
              <a:rPr lang="en-GB" sz="1100" dirty="0"/>
              <a:t> </a:t>
            </a:r>
            <a:r>
              <a:rPr lang="en-GB" sz="1100" dirty="0" err="1"/>
              <a:t>SyncRoot</a:t>
            </a:r>
            <a:r>
              <a:rPr lang="en-GB" sz="1100" dirty="0"/>
              <a:t> {</a:t>
            </a:r>
            <a:r>
              <a:rPr lang="en-GB" sz="1100" dirty="0">
                <a:solidFill>
                  <a:srgbClr val="0033CC"/>
                </a:solidFill>
              </a:rPr>
              <a:t>get</a:t>
            </a:r>
            <a:r>
              <a:rPr lang="en-GB" sz="1100" dirty="0"/>
              <a:t>;}</a:t>
            </a:r>
          </a:p>
          <a:p>
            <a:pPr marL="361950" lvl="1" indent="-182563" eaLnBrk="1" hangingPunct="1">
              <a:lnSpc>
                <a:spcPct val="90000"/>
              </a:lnSpc>
            </a:pPr>
            <a:r>
              <a:rPr lang="en-GB" sz="1200" dirty="0"/>
              <a:t>returns object for synchronisation</a:t>
            </a:r>
          </a:p>
          <a:p>
            <a:pPr marL="361950" lvl="1" indent="-182563" eaLnBrk="1" hangingPunct="1">
              <a:lnSpc>
                <a:spcPct val="90000"/>
              </a:lnSpc>
            </a:pPr>
            <a:endParaRPr lang="en-GB" sz="1200" dirty="0"/>
          </a:p>
          <a:p>
            <a:pPr marL="0" indent="0">
              <a:lnSpc>
                <a:spcPct val="90000"/>
              </a:lnSpc>
              <a:buNone/>
            </a:pPr>
            <a:r>
              <a:rPr lang="en-GB" sz="1400" dirty="0">
                <a:solidFill>
                  <a:srgbClr val="0033CC"/>
                </a:solidFill>
              </a:rPr>
              <a:t>void</a:t>
            </a:r>
            <a:r>
              <a:rPr lang="en-GB" sz="1400" dirty="0"/>
              <a:t> </a:t>
            </a:r>
            <a:r>
              <a:rPr lang="en-GB" sz="1400" dirty="0" err="1"/>
              <a:t>CopyTo</a:t>
            </a:r>
            <a:r>
              <a:rPr lang="en-GB" sz="1400" dirty="0"/>
              <a:t>(Array a, </a:t>
            </a:r>
            <a:r>
              <a:rPr lang="en-GB" sz="1400" dirty="0" err="1">
                <a:solidFill>
                  <a:srgbClr val="0033CC"/>
                </a:solidFill>
              </a:rPr>
              <a:t>int</a:t>
            </a:r>
            <a:r>
              <a:rPr lang="en-GB" sz="1400" dirty="0"/>
              <a:t> index);</a:t>
            </a:r>
          </a:p>
          <a:p>
            <a:pPr marL="361950" lvl="1" indent="-182563">
              <a:lnSpc>
                <a:spcPct val="90000"/>
              </a:lnSpc>
            </a:pPr>
            <a:r>
              <a:rPr lang="en-GB" sz="1600" dirty="0"/>
              <a:t>copies the elements into array (starting at position index)</a:t>
            </a:r>
          </a:p>
          <a:p>
            <a:pPr marL="361950" lvl="1" indent="-182563">
              <a:lnSpc>
                <a:spcPct val="90000"/>
              </a:lnSpc>
            </a:pPr>
            <a:endParaRPr lang="en-GB" sz="1600" dirty="0"/>
          </a:p>
          <a:p>
            <a:pPr marL="361950" lvl="1" indent="-182563">
              <a:lnSpc>
                <a:spcPct val="90000"/>
              </a:lnSpc>
            </a:pPr>
            <a:endParaRPr lang="en-GB" sz="1600" dirty="0"/>
          </a:p>
          <a:p>
            <a:pPr marL="0" indent="0">
              <a:lnSpc>
                <a:spcPct val="90000"/>
              </a:lnSpc>
              <a:buNone/>
            </a:pPr>
            <a:r>
              <a:rPr lang="en-GB" sz="1400" dirty="0">
                <a:solidFill>
                  <a:srgbClr val="0033CC"/>
                </a:solidFill>
              </a:rPr>
              <a:t>void</a:t>
            </a:r>
            <a:r>
              <a:rPr lang="en-GB" sz="1400" dirty="0"/>
              <a:t> Add(T item);</a:t>
            </a:r>
          </a:p>
          <a:p>
            <a:pPr marL="0" indent="0">
              <a:lnSpc>
                <a:spcPct val="90000"/>
              </a:lnSpc>
              <a:buNone/>
            </a:pPr>
            <a:endParaRPr lang="en-GB" sz="1400" dirty="0"/>
          </a:p>
          <a:p>
            <a:pPr marL="0" indent="0">
              <a:lnSpc>
                <a:spcPct val="90000"/>
              </a:lnSpc>
              <a:buNone/>
            </a:pPr>
            <a:r>
              <a:rPr lang="en-GB" sz="1400" dirty="0" err="1">
                <a:solidFill>
                  <a:srgbClr val="0033CC"/>
                </a:solidFill>
              </a:rPr>
              <a:t>bool</a:t>
            </a:r>
            <a:r>
              <a:rPr lang="en-GB" sz="1400" dirty="0"/>
              <a:t> Remove(T item);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GB" sz="1400" dirty="0">
              <a:solidFill>
                <a:srgbClr val="0033CC"/>
              </a:solidFill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1400" dirty="0">
                <a:solidFill>
                  <a:srgbClr val="0033CC"/>
                </a:solidFill>
              </a:rPr>
              <a:t>void</a:t>
            </a:r>
            <a:r>
              <a:rPr lang="en-GB" sz="1400" dirty="0"/>
              <a:t> Clear();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GB" sz="1400" dirty="0"/>
          </a:p>
          <a:p>
            <a:pPr marL="0" indent="0">
              <a:lnSpc>
                <a:spcPct val="90000"/>
              </a:lnSpc>
              <a:buNone/>
            </a:pPr>
            <a:r>
              <a:rPr lang="en-GB" sz="1400" dirty="0"/>
              <a:t>bool Contains(T item);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GB" sz="1400" dirty="0"/>
          </a:p>
          <a:p>
            <a:pPr marL="361950" lvl="1" indent="-182563" eaLnBrk="1" hangingPunct="1">
              <a:lnSpc>
                <a:spcPct val="90000"/>
              </a:lnSpc>
            </a:pP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714767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GB" sz="2400" dirty="0"/>
              <a:t>Interface </a:t>
            </a:r>
            <a:r>
              <a:rPr lang="en-GB" sz="2400" dirty="0" err="1"/>
              <a:t>IList</a:t>
            </a:r>
            <a:r>
              <a:rPr lang="en-GB" sz="2400" dirty="0"/>
              <a:t> : </a:t>
            </a:r>
            <a:r>
              <a:rPr lang="en-GB" sz="2400" dirty="0" err="1"/>
              <a:t>ICollection</a:t>
            </a:r>
            <a:r>
              <a:rPr lang="en-GB" sz="2400" dirty="0"/>
              <a:t>, </a:t>
            </a:r>
            <a:r>
              <a:rPr lang="en-GB" sz="2400" dirty="0" err="1"/>
              <a:t>IEnumerable</a:t>
            </a:r>
            <a:br>
              <a:rPr lang="en-GB" sz="2400" dirty="0"/>
            </a:br>
            <a:r>
              <a:rPr lang="en-GB" sz="2400" dirty="0"/>
              <a:t>Interface </a:t>
            </a:r>
            <a:r>
              <a:rPr lang="en-GB" sz="2400" dirty="0" err="1"/>
              <a:t>IList</a:t>
            </a:r>
            <a:r>
              <a:rPr lang="en-GB" sz="2400" dirty="0"/>
              <a:t>&lt;T&gt; : </a:t>
            </a:r>
            <a:r>
              <a:rPr lang="en-GB" sz="2400" dirty="0" err="1"/>
              <a:t>ICollection</a:t>
            </a:r>
            <a:r>
              <a:rPr lang="en-GB" sz="2400" dirty="0"/>
              <a:t>&lt;T&gt;, </a:t>
            </a:r>
            <a:r>
              <a:rPr lang="en-GB" sz="2400" dirty="0" err="1"/>
              <a:t>IEnumerable</a:t>
            </a:r>
            <a:r>
              <a:rPr lang="en-GB" sz="2400" dirty="0"/>
              <a:t>, </a:t>
            </a:r>
            <a:r>
              <a:rPr lang="en-GB" sz="2400" dirty="0" err="1"/>
              <a:t>IEnumerable</a:t>
            </a:r>
            <a:r>
              <a:rPr lang="en-GB" sz="2400" dirty="0"/>
              <a:t>&lt;T&gt;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quarter" idx="13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sz="2200" dirty="0"/>
              <a:t>Interface for object collections with a defined order</a:t>
            </a:r>
          </a:p>
        </p:txBody>
      </p:sp>
      <p:sp>
        <p:nvSpPr>
          <p:cNvPr id="226309" name="Rectangle 5"/>
          <p:cNvSpPr>
            <a:spLocks noChangeArrowheads="1"/>
          </p:cNvSpPr>
          <p:nvPr/>
        </p:nvSpPr>
        <p:spPr bwMode="auto">
          <a:xfrm>
            <a:off x="755650" y="1916113"/>
            <a:ext cx="4321175" cy="458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1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tabLst>
                <a:tab pos="4133850" algn="l"/>
              </a:tabLst>
            </a:pPr>
            <a:r>
              <a:rPr lang="en-GB" sz="1500" dirty="0">
                <a:solidFill>
                  <a:srgbClr val="0033CC"/>
                </a:solidFill>
              </a:rPr>
              <a:t>interface</a:t>
            </a:r>
            <a:r>
              <a:rPr lang="en-GB" sz="1500" dirty="0"/>
              <a:t> </a:t>
            </a:r>
            <a:r>
              <a:rPr lang="en-GB" sz="1500" b="1" dirty="0" err="1"/>
              <a:t>IList</a:t>
            </a:r>
            <a:r>
              <a:rPr lang="en-GB" sz="1500" dirty="0"/>
              <a:t> {</a:t>
            </a:r>
          </a:p>
          <a:p>
            <a:pPr marL="342900" indent="-342900">
              <a:spcBef>
                <a:spcPct val="1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tabLst>
                <a:tab pos="4133850" algn="l"/>
              </a:tabLst>
            </a:pPr>
            <a:r>
              <a:rPr lang="en-GB" sz="1500" dirty="0"/>
              <a:t>	</a:t>
            </a:r>
            <a:r>
              <a:rPr lang="en-GB" i="1" dirty="0">
                <a:solidFill>
                  <a:srgbClr val="0033CC"/>
                </a:solidFill>
              </a:rPr>
              <a:t>object</a:t>
            </a:r>
            <a:r>
              <a:rPr lang="en-GB" i="1" dirty="0"/>
              <a:t> </a:t>
            </a:r>
            <a:r>
              <a:rPr lang="en-GB" b="1" i="1" dirty="0">
                <a:solidFill>
                  <a:srgbClr val="0033CC"/>
                </a:solidFill>
              </a:rPr>
              <a:t>this</a:t>
            </a:r>
            <a:r>
              <a:rPr lang="en-GB" i="1" dirty="0"/>
              <a:t> [</a:t>
            </a:r>
            <a:r>
              <a:rPr lang="en-GB" i="1" dirty="0">
                <a:solidFill>
                  <a:srgbClr val="0033CC"/>
                </a:solidFill>
              </a:rPr>
              <a:t> </a:t>
            </a:r>
            <a:r>
              <a:rPr lang="en-GB" i="1" dirty="0" err="1">
                <a:solidFill>
                  <a:srgbClr val="0033CC"/>
                </a:solidFill>
              </a:rPr>
              <a:t>int</a:t>
            </a:r>
            <a:r>
              <a:rPr lang="en-GB" i="1" dirty="0"/>
              <a:t> index ] {</a:t>
            </a:r>
            <a:r>
              <a:rPr lang="en-GB" i="1" dirty="0">
                <a:solidFill>
                  <a:srgbClr val="0033CC"/>
                </a:solidFill>
              </a:rPr>
              <a:t>get</a:t>
            </a:r>
            <a:r>
              <a:rPr lang="en-GB" i="1" dirty="0"/>
              <a:t>; </a:t>
            </a:r>
            <a:r>
              <a:rPr lang="en-GB" i="1" dirty="0">
                <a:solidFill>
                  <a:srgbClr val="0033CC"/>
                </a:solidFill>
              </a:rPr>
              <a:t>set</a:t>
            </a:r>
            <a:r>
              <a:rPr lang="en-GB" i="1" dirty="0"/>
              <a:t>;}</a:t>
            </a:r>
            <a:r>
              <a:rPr lang="en-GB" dirty="0"/>
              <a:t> </a:t>
            </a:r>
            <a:endParaRPr lang="en-GB" sz="1500" dirty="0">
              <a:solidFill>
                <a:srgbClr val="009999"/>
              </a:solidFill>
            </a:endParaRPr>
          </a:p>
          <a:p>
            <a:pPr marL="342900" indent="-342900">
              <a:spcBef>
                <a:spcPct val="1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tabLst>
                <a:tab pos="4133850" algn="l"/>
              </a:tabLst>
            </a:pPr>
            <a:endParaRPr lang="en-GB" sz="1500" dirty="0"/>
          </a:p>
          <a:p>
            <a:pPr marL="342900" indent="-342900">
              <a:spcBef>
                <a:spcPct val="1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tabLst>
                <a:tab pos="4133850" algn="l"/>
              </a:tabLst>
            </a:pPr>
            <a:r>
              <a:rPr lang="en-GB" sz="1500" dirty="0"/>
              <a:t>	</a:t>
            </a:r>
            <a:r>
              <a:rPr lang="en-GB" sz="1500" dirty="0" err="1">
                <a:solidFill>
                  <a:srgbClr val="0033CC"/>
                </a:solidFill>
              </a:rPr>
              <a:t>int</a:t>
            </a:r>
            <a:r>
              <a:rPr lang="en-GB" sz="1500" dirty="0"/>
              <a:t> </a:t>
            </a:r>
            <a:r>
              <a:rPr lang="en-GB" sz="1500" b="1" dirty="0"/>
              <a:t>Add</a:t>
            </a:r>
            <a:r>
              <a:rPr lang="en-GB" sz="1500" dirty="0"/>
              <a:t>(</a:t>
            </a:r>
            <a:r>
              <a:rPr lang="en-GB" sz="1500" dirty="0">
                <a:solidFill>
                  <a:srgbClr val="0033CC"/>
                </a:solidFill>
              </a:rPr>
              <a:t>object</a:t>
            </a:r>
            <a:r>
              <a:rPr lang="en-GB" sz="1500" dirty="0"/>
              <a:t> value);</a:t>
            </a:r>
          </a:p>
          <a:p>
            <a:pPr marL="342900" indent="-342900">
              <a:spcBef>
                <a:spcPct val="1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tabLst>
                <a:tab pos="4133850" algn="l"/>
              </a:tabLst>
            </a:pPr>
            <a:endParaRPr lang="en-GB" sz="1500" dirty="0"/>
          </a:p>
          <a:p>
            <a:pPr marL="342900" indent="-342900">
              <a:spcBef>
                <a:spcPct val="1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tabLst>
                <a:tab pos="4133850" algn="l"/>
              </a:tabLst>
            </a:pPr>
            <a:r>
              <a:rPr lang="en-GB" sz="1500" dirty="0"/>
              <a:t>	</a:t>
            </a:r>
            <a:r>
              <a:rPr lang="en-GB" i="1" dirty="0">
                <a:solidFill>
                  <a:srgbClr val="0033CC"/>
                </a:solidFill>
              </a:rPr>
              <a:t>void</a:t>
            </a:r>
            <a:r>
              <a:rPr lang="en-GB" b="1" i="1" dirty="0"/>
              <a:t> Insert</a:t>
            </a:r>
            <a:r>
              <a:rPr lang="en-GB" i="1" dirty="0"/>
              <a:t>(</a:t>
            </a:r>
            <a:r>
              <a:rPr lang="en-GB" i="1" dirty="0" err="1">
                <a:solidFill>
                  <a:srgbClr val="0033CC"/>
                </a:solidFill>
              </a:rPr>
              <a:t>int</a:t>
            </a:r>
            <a:r>
              <a:rPr lang="en-GB" i="1" dirty="0"/>
              <a:t> </a:t>
            </a:r>
            <a:r>
              <a:rPr lang="en-GB" i="1" dirty="0" err="1"/>
              <a:t>index</a:t>
            </a:r>
            <a:r>
              <a:rPr lang="en-GB" i="1" dirty="0" err="1">
                <a:solidFill>
                  <a:srgbClr val="0033CC"/>
                </a:solidFill>
              </a:rPr>
              <a:t>,object</a:t>
            </a:r>
            <a:r>
              <a:rPr lang="en-GB" i="1" dirty="0"/>
              <a:t> value);</a:t>
            </a:r>
          </a:p>
          <a:p>
            <a:pPr marL="342900" indent="-342900">
              <a:spcBef>
                <a:spcPct val="1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tabLst>
                <a:tab pos="4133850" algn="l"/>
              </a:tabLst>
            </a:pPr>
            <a:endParaRPr lang="en-GB" sz="1500" i="1" dirty="0">
              <a:solidFill>
                <a:srgbClr val="009999"/>
              </a:solidFill>
            </a:endParaRPr>
          </a:p>
          <a:p>
            <a:pPr marL="342900" indent="-342900">
              <a:spcBef>
                <a:spcPct val="1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tabLst>
                <a:tab pos="4133850" algn="l"/>
              </a:tabLst>
            </a:pPr>
            <a:r>
              <a:rPr lang="en-GB" sz="1500" dirty="0"/>
              <a:t>	</a:t>
            </a:r>
            <a:r>
              <a:rPr lang="en-GB" sz="1500" dirty="0">
                <a:solidFill>
                  <a:srgbClr val="0033CC"/>
                </a:solidFill>
              </a:rPr>
              <a:t>void</a:t>
            </a:r>
            <a:r>
              <a:rPr lang="en-GB" sz="1500" dirty="0"/>
              <a:t> </a:t>
            </a:r>
            <a:r>
              <a:rPr lang="en-GB" sz="1500" b="1" dirty="0"/>
              <a:t>Remove</a:t>
            </a:r>
            <a:r>
              <a:rPr lang="en-GB" sz="1500" dirty="0"/>
              <a:t>(</a:t>
            </a:r>
            <a:r>
              <a:rPr lang="en-GB" sz="1500" dirty="0">
                <a:solidFill>
                  <a:srgbClr val="0033CC"/>
                </a:solidFill>
              </a:rPr>
              <a:t>object</a:t>
            </a:r>
            <a:r>
              <a:rPr lang="en-GB" sz="1500" dirty="0"/>
              <a:t> value); </a:t>
            </a:r>
          </a:p>
          <a:p>
            <a:pPr marL="342900" indent="-342900">
              <a:spcBef>
                <a:spcPct val="1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tabLst>
                <a:tab pos="4133850" algn="l"/>
              </a:tabLst>
            </a:pPr>
            <a:endParaRPr lang="en-GB" sz="1500" dirty="0">
              <a:solidFill>
                <a:srgbClr val="009999"/>
              </a:solidFill>
            </a:endParaRPr>
          </a:p>
          <a:p>
            <a:pPr marL="342900" indent="-342900">
              <a:spcBef>
                <a:spcPct val="1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tabLst>
                <a:tab pos="4133850" algn="l"/>
              </a:tabLst>
            </a:pPr>
            <a:r>
              <a:rPr lang="en-GB" sz="1500" dirty="0"/>
              <a:t>	</a:t>
            </a:r>
            <a:r>
              <a:rPr lang="en-GB" i="1" dirty="0">
                <a:solidFill>
                  <a:srgbClr val="0033CC"/>
                </a:solidFill>
              </a:rPr>
              <a:t>void</a:t>
            </a:r>
            <a:r>
              <a:rPr lang="en-GB" i="1" dirty="0"/>
              <a:t> </a:t>
            </a:r>
            <a:r>
              <a:rPr lang="en-GB" b="1" i="1" dirty="0" err="1"/>
              <a:t>RemoveAt</a:t>
            </a:r>
            <a:r>
              <a:rPr lang="en-GB" i="1" dirty="0"/>
              <a:t>(</a:t>
            </a:r>
            <a:r>
              <a:rPr lang="en-GB" i="1" dirty="0" err="1">
                <a:solidFill>
                  <a:srgbClr val="0033CC"/>
                </a:solidFill>
              </a:rPr>
              <a:t>int</a:t>
            </a:r>
            <a:r>
              <a:rPr lang="en-GB" i="1" dirty="0"/>
              <a:t> index);</a:t>
            </a:r>
            <a:r>
              <a:rPr lang="en-GB" dirty="0"/>
              <a:t> </a:t>
            </a:r>
          </a:p>
          <a:p>
            <a:pPr marL="342900" indent="-342900">
              <a:spcBef>
                <a:spcPct val="1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tabLst>
                <a:tab pos="4133850" algn="l"/>
              </a:tabLst>
            </a:pPr>
            <a:endParaRPr lang="en-GB" sz="1500" dirty="0">
              <a:solidFill>
                <a:srgbClr val="009999"/>
              </a:solidFill>
            </a:endParaRPr>
          </a:p>
          <a:p>
            <a:pPr marL="342900" indent="-342900">
              <a:spcBef>
                <a:spcPct val="1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tabLst>
                <a:tab pos="4133850" algn="l"/>
              </a:tabLst>
            </a:pPr>
            <a:r>
              <a:rPr lang="en-GB" sz="1500" dirty="0">
                <a:solidFill>
                  <a:srgbClr val="0033CC"/>
                </a:solidFill>
              </a:rPr>
              <a:t>	void</a:t>
            </a:r>
            <a:r>
              <a:rPr lang="en-GB" sz="1500" dirty="0"/>
              <a:t> </a:t>
            </a:r>
            <a:r>
              <a:rPr lang="en-GB" sz="1500" b="1" dirty="0"/>
              <a:t>Clear</a:t>
            </a:r>
            <a:r>
              <a:rPr lang="en-GB" sz="1500" dirty="0"/>
              <a:t>();</a:t>
            </a:r>
          </a:p>
          <a:p>
            <a:pPr marL="342900" indent="-342900">
              <a:spcBef>
                <a:spcPct val="1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tabLst>
                <a:tab pos="4133850" algn="l"/>
              </a:tabLst>
            </a:pPr>
            <a:r>
              <a:rPr lang="en-GB" sz="1500" dirty="0"/>
              <a:t>	</a:t>
            </a:r>
            <a:r>
              <a:rPr lang="en-GB" sz="1500" dirty="0" err="1">
                <a:solidFill>
                  <a:srgbClr val="0033CC"/>
                </a:solidFill>
              </a:rPr>
              <a:t>bool</a:t>
            </a:r>
            <a:r>
              <a:rPr lang="en-GB" sz="1500" dirty="0"/>
              <a:t> </a:t>
            </a:r>
            <a:r>
              <a:rPr lang="en-GB" sz="1500" b="1" dirty="0"/>
              <a:t>Contains</a:t>
            </a:r>
            <a:r>
              <a:rPr lang="en-GB" sz="1500" dirty="0"/>
              <a:t>(</a:t>
            </a:r>
            <a:r>
              <a:rPr lang="en-GB" sz="1500" dirty="0">
                <a:solidFill>
                  <a:srgbClr val="0033CC"/>
                </a:solidFill>
              </a:rPr>
              <a:t>object</a:t>
            </a:r>
            <a:r>
              <a:rPr lang="en-GB" sz="1500" dirty="0"/>
              <a:t> value);</a:t>
            </a:r>
          </a:p>
          <a:p>
            <a:pPr marL="342900" indent="-342900">
              <a:spcBef>
                <a:spcPct val="1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tabLst>
                <a:tab pos="4133850" algn="l"/>
              </a:tabLst>
            </a:pPr>
            <a:r>
              <a:rPr lang="en-GB" sz="1500" dirty="0">
                <a:solidFill>
                  <a:srgbClr val="009999"/>
                </a:solidFill>
              </a:rPr>
              <a:t>	…</a:t>
            </a:r>
          </a:p>
          <a:p>
            <a:pPr marL="342900" indent="-342900">
              <a:spcBef>
                <a:spcPct val="1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tabLst>
                <a:tab pos="4133850" algn="l"/>
              </a:tabLst>
            </a:pPr>
            <a:r>
              <a:rPr lang="en-GB" sz="15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33559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0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5" name="Rectangle 3"/>
          <p:cNvSpPr>
            <a:spLocks noChangeArrowheads="1"/>
          </p:cNvSpPr>
          <p:nvPr/>
        </p:nvSpPr>
        <p:spPr bwMode="auto">
          <a:xfrm>
            <a:off x="971550" y="3835400"/>
            <a:ext cx="7632700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tabLst>
                <a:tab pos="355600" algn="l"/>
                <a:tab pos="723900" algn="l"/>
              </a:tabLst>
            </a:pPr>
            <a:r>
              <a:rPr lang="en-US">
                <a:solidFill>
                  <a:schemeClr val="accent2"/>
                </a:solidFill>
              </a:rPr>
              <a:t>interface</a:t>
            </a:r>
            <a:r>
              <a:rPr lang="en-US"/>
              <a:t> </a:t>
            </a:r>
            <a:r>
              <a:rPr lang="en-US" b="1"/>
              <a:t>IEnumerator</a:t>
            </a:r>
            <a:r>
              <a:rPr lang="en-US"/>
              <a:t> {</a:t>
            </a:r>
          </a:p>
          <a:p>
            <a:pPr eaLnBrk="0" hangingPunct="0">
              <a:tabLst>
                <a:tab pos="355600" algn="l"/>
                <a:tab pos="723900" algn="l"/>
              </a:tabLst>
            </a:pPr>
            <a:r>
              <a:rPr lang="en-US"/>
              <a:t>	</a:t>
            </a:r>
            <a:r>
              <a:rPr lang="en-US">
                <a:solidFill>
                  <a:schemeClr val="accent2"/>
                </a:solidFill>
              </a:rPr>
              <a:t>object</a:t>
            </a:r>
            <a:r>
              <a:rPr lang="en-US"/>
              <a:t> </a:t>
            </a:r>
            <a:r>
              <a:rPr lang="en-US" b="1"/>
              <a:t>Current</a:t>
            </a:r>
            <a:r>
              <a:rPr lang="en-US"/>
              <a:t> {</a:t>
            </a:r>
            <a:r>
              <a:rPr lang="en-US">
                <a:solidFill>
                  <a:schemeClr val="accent2"/>
                </a:solidFill>
              </a:rPr>
              <a:t>get</a:t>
            </a:r>
            <a:r>
              <a:rPr lang="en-US"/>
              <a:t>;}</a:t>
            </a:r>
          </a:p>
          <a:p>
            <a:pPr eaLnBrk="0" hangingPunct="0">
              <a:tabLst>
                <a:tab pos="355600" algn="l"/>
                <a:tab pos="723900" algn="l"/>
              </a:tabLst>
            </a:pPr>
            <a:r>
              <a:rPr lang="en-US"/>
              <a:t>	</a:t>
            </a:r>
            <a:r>
              <a:rPr lang="en-US">
                <a:solidFill>
                  <a:schemeClr val="accent2"/>
                </a:solidFill>
              </a:rPr>
              <a:t>bool</a:t>
            </a:r>
            <a:r>
              <a:rPr lang="en-US"/>
              <a:t> </a:t>
            </a:r>
            <a:r>
              <a:rPr lang="en-US" b="1"/>
              <a:t>MoveNext</a:t>
            </a:r>
            <a:r>
              <a:rPr lang="en-US"/>
              <a:t>();</a:t>
            </a:r>
          </a:p>
          <a:p>
            <a:pPr eaLnBrk="0" hangingPunct="0">
              <a:tabLst>
                <a:tab pos="355600" algn="l"/>
                <a:tab pos="723900" algn="l"/>
              </a:tabLst>
            </a:pPr>
            <a:r>
              <a:rPr lang="en-US"/>
              <a:t>	</a:t>
            </a:r>
            <a:r>
              <a:rPr lang="en-US">
                <a:solidFill>
                  <a:schemeClr val="accent2"/>
                </a:solidFill>
              </a:rPr>
              <a:t>void</a:t>
            </a:r>
            <a:r>
              <a:rPr lang="en-US"/>
              <a:t> </a:t>
            </a:r>
            <a:r>
              <a:rPr lang="en-US" b="1"/>
              <a:t>Reset</a:t>
            </a:r>
            <a:r>
              <a:rPr lang="en-US"/>
              <a:t>();</a:t>
            </a:r>
          </a:p>
          <a:p>
            <a:pPr eaLnBrk="0" hangingPunct="0">
              <a:tabLst>
                <a:tab pos="355600" algn="l"/>
                <a:tab pos="723900" algn="l"/>
              </a:tabLst>
            </a:pPr>
            <a:r>
              <a:rPr lang="en-US"/>
              <a:t>}</a:t>
            </a:r>
          </a:p>
        </p:txBody>
      </p:sp>
      <p:sp>
        <p:nvSpPr>
          <p:cNvPr id="3379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IEnumerable and IEnumerator (1)</a:t>
            </a:r>
          </a:p>
        </p:txBody>
      </p:sp>
      <p:sp>
        <p:nvSpPr>
          <p:cNvPr id="125957" name="Rectangle 5"/>
          <p:cNvSpPr>
            <a:spLocks noGrp="1" noChangeArrowheads="1"/>
          </p:cNvSpPr>
          <p:nvPr>
            <p:ph type="body" sz="quarter" idx="13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tabLst>
                <a:tab pos="4398963" algn="l"/>
              </a:tabLst>
            </a:pPr>
            <a:r>
              <a:rPr lang="en-US" sz="2000" dirty="0"/>
              <a:t>Anything which is enumerable is represented by interface </a:t>
            </a:r>
            <a:r>
              <a:rPr lang="en-US" sz="2000" dirty="0" err="1"/>
              <a:t>IEnumerable</a:t>
            </a:r>
            <a:endParaRPr lang="en-US" sz="2000" dirty="0"/>
          </a:p>
          <a:p>
            <a:pPr eaLnBrk="1" hangingPunct="1">
              <a:lnSpc>
                <a:spcPct val="90000"/>
              </a:lnSpc>
              <a:tabLst>
                <a:tab pos="4398963" algn="l"/>
              </a:tabLst>
            </a:pPr>
            <a:endParaRPr lang="en-US" sz="2000" dirty="0"/>
          </a:p>
          <a:p>
            <a:pPr eaLnBrk="1" hangingPunct="1">
              <a:lnSpc>
                <a:spcPct val="90000"/>
              </a:lnSpc>
              <a:tabLst>
                <a:tab pos="4398963" algn="l"/>
              </a:tabLst>
            </a:pPr>
            <a:endParaRPr lang="en-US" sz="2000" dirty="0"/>
          </a:p>
          <a:p>
            <a:pPr eaLnBrk="1" hangingPunct="1">
              <a:lnSpc>
                <a:spcPct val="90000"/>
              </a:lnSpc>
              <a:tabLst>
                <a:tab pos="4398963" algn="l"/>
              </a:tabLst>
            </a:pPr>
            <a:endParaRPr lang="en-US" sz="2000" dirty="0"/>
          </a:p>
          <a:p>
            <a:pPr eaLnBrk="1" hangingPunct="1">
              <a:lnSpc>
                <a:spcPct val="90000"/>
              </a:lnSpc>
              <a:tabLst>
                <a:tab pos="4398963" algn="l"/>
              </a:tabLst>
            </a:pPr>
            <a:endParaRPr lang="en-US" sz="2000" dirty="0"/>
          </a:p>
          <a:p>
            <a:pPr eaLnBrk="1" hangingPunct="1">
              <a:lnSpc>
                <a:spcPct val="90000"/>
              </a:lnSpc>
              <a:tabLst>
                <a:tab pos="4398963" algn="l"/>
              </a:tabLst>
            </a:pPr>
            <a:r>
              <a:rPr lang="en-US" sz="2000" dirty="0" err="1"/>
              <a:t>IEnumerator</a:t>
            </a:r>
            <a:r>
              <a:rPr lang="en-US" sz="2000" dirty="0"/>
              <a:t> realizes an iterator</a:t>
            </a:r>
          </a:p>
          <a:p>
            <a:pPr eaLnBrk="1" hangingPunct="1">
              <a:lnSpc>
                <a:spcPct val="90000"/>
              </a:lnSpc>
              <a:tabLst>
                <a:tab pos="4398963" algn="l"/>
              </a:tabLst>
            </a:pPr>
            <a:endParaRPr lang="en-US" sz="2000" dirty="0"/>
          </a:p>
          <a:p>
            <a:pPr eaLnBrk="1" hangingPunct="1">
              <a:lnSpc>
                <a:spcPct val="90000"/>
              </a:lnSpc>
              <a:tabLst>
                <a:tab pos="4398963" algn="l"/>
              </a:tabLst>
            </a:pPr>
            <a:endParaRPr lang="en-US" sz="2000" dirty="0"/>
          </a:p>
          <a:p>
            <a:pPr eaLnBrk="1" hangingPunct="1">
              <a:lnSpc>
                <a:spcPct val="90000"/>
              </a:lnSpc>
              <a:tabLst>
                <a:tab pos="4398963" algn="l"/>
              </a:tabLst>
            </a:pPr>
            <a:endParaRPr lang="en-US" sz="2000" dirty="0"/>
          </a:p>
          <a:p>
            <a:pPr eaLnBrk="1" hangingPunct="1">
              <a:lnSpc>
                <a:spcPct val="90000"/>
              </a:lnSpc>
              <a:tabLst>
                <a:tab pos="4398963" algn="l"/>
              </a:tabLst>
            </a:pPr>
            <a:endParaRPr lang="en-US" sz="2000" dirty="0"/>
          </a:p>
          <a:p>
            <a:pPr eaLnBrk="1" hangingPunct="1">
              <a:lnSpc>
                <a:spcPct val="90000"/>
              </a:lnSpc>
              <a:tabLst>
                <a:tab pos="4398963" algn="l"/>
              </a:tabLst>
            </a:pPr>
            <a:endParaRPr lang="en-US" sz="2000" dirty="0"/>
          </a:p>
          <a:p>
            <a:pPr eaLnBrk="1" hangingPunct="1">
              <a:lnSpc>
                <a:spcPct val="90000"/>
              </a:lnSpc>
              <a:tabLst>
                <a:tab pos="4398963" algn="l"/>
              </a:tabLst>
            </a:pPr>
            <a:endParaRPr lang="en-US" sz="2000" dirty="0"/>
          </a:p>
          <a:p>
            <a:pPr eaLnBrk="1" hangingPunct="1">
              <a:lnSpc>
                <a:spcPct val="90000"/>
              </a:lnSpc>
              <a:tabLst>
                <a:tab pos="4398963" algn="l"/>
              </a:tabLst>
            </a:pPr>
            <a:r>
              <a:rPr lang="en-US" sz="2000" dirty="0"/>
              <a:t>Also generic versions </a:t>
            </a:r>
            <a:r>
              <a:rPr lang="en-US" sz="2000" dirty="0" err="1"/>
              <a:t>IEnumerable</a:t>
            </a:r>
            <a:r>
              <a:rPr lang="en-US" sz="2000" dirty="0"/>
              <a:t>&lt;out T&gt; and </a:t>
            </a:r>
            <a:r>
              <a:rPr lang="en-US" sz="2000" dirty="0" err="1"/>
              <a:t>IEnumerator</a:t>
            </a:r>
            <a:r>
              <a:rPr lang="en-US" sz="2000" dirty="0"/>
              <a:t>&lt;out T&gt;</a:t>
            </a:r>
          </a:p>
          <a:p>
            <a:pPr>
              <a:lnSpc>
                <a:spcPct val="90000"/>
              </a:lnSpc>
              <a:tabLst>
                <a:tab pos="4398963" algn="l"/>
              </a:tabLst>
            </a:pPr>
            <a:r>
              <a:rPr lang="en-US" sz="2000" dirty="0"/>
              <a:t>Enumerator should throw an </a:t>
            </a:r>
            <a:r>
              <a:rPr lang="en-US" sz="2000" b="1" dirty="0" err="1"/>
              <a:t>InvalidOperationException</a:t>
            </a:r>
            <a:r>
              <a:rPr lang="en-US" sz="2000" dirty="0"/>
              <a:t> on concurrent modification!</a:t>
            </a:r>
          </a:p>
          <a:p>
            <a:pPr eaLnBrk="1" hangingPunct="1">
              <a:lnSpc>
                <a:spcPct val="90000"/>
              </a:lnSpc>
              <a:tabLst>
                <a:tab pos="4398963" algn="l"/>
              </a:tabLst>
            </a:pPr>
            <a:endParaRPr lang="en-US" sz="1600" dirty="0">
              <a:solidFill>
                <a:schemeClr val="accent2"/>
              </a:solidFill>
            </a:endParaRPr>
          </a:p>
        </p:txBody>
      </p:sp>
      <p:sp>
        <p:nvSpPr>
          <p:cNvPr id="125958" name="Rectangle 6"/>
          <p:cNvSpPr>
            <a:spLocks noChangeArrowheads="1"/>
          </p:cNvSpPr>
          <p:nvPr/>
        </p:nvSpPr>
        <p:spPr bwMode="auto">
          <a:xfrm>
            <a:off x="900113" y="2049463"/>
            <a:ext cx="7632700" cy="9366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tabLst>
                <a:tab pos="355600" algn="l"/>
                <a:tab pos="723900" algn="l"/>
              </a:tabLst>
            </a:pPr>
            <a:r>
              <a:rPr lang="en-US">
                <a:solidFill>
                  <a:schemeClr val="accent2"/>
                </a:solidFill>
              </a:rPr>
              <a:t>interface</a:t>
            </a:r>
            <a:r>
              <a:rPr lang="en-US"/>
              <a:t> </a:t>
            </a:r>
            <a:r>
              <a:rPr lang="en-US" b="1"/>
              <a:t>IEnumerable</a:t>
            </a:r>
            <a:r>
              <a:rPr lang="en-US"/>
              <a:t> {</a:t>
            </a:r>
          </a:p>
          <a:p>
            <a:pPr eaLnBrk="0" hangingPunct="0">
              <a:tabLst>
                <a:tab pos="355600" algn="l"/>
                <a:tab pos="723900" algn="l"/>
              </a:tabLst>
            </a:pPr>
            <a:r>
              <a:rPr lang="en-US"/>
              <a:t>   	IEnumerator </a:t>
            </a:r>
            <a:r>
              <a:rPr lang="en-US" b="1"/>
              <a:t>GetEnumerator</a:t>
            </a:r>
            <a:r>
              <a:rPr lang="en-US"/>
              <a:t>(); </a:t>
            </a:r>
          </a:p>
          <a:p>
            <a:pPr eaLnBrk="0" hangingPunct="0">
              <a:tabLst>
                <a:tab pos="355600" algn="l"/>
                <a:tab pos="723900" algn="l"/>
              </a:tabLst>
            </a:pPr>
            <a:r>
              <a:rPr lang="en-US"/>
              <a:t>}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201738" y="2379663"/>
            <a:ext cx="1439862" cy="1454150"/>
            <a:chOff x="1111" y="1570"/>
            <a:chExt cx="907" cy="908"/>
          </a:xfrm>
        </p:grpSpPr>
        <p:sp>
          <p:nvSpPr>
            <p:cNvPr id="33799" name="Line 8"/>
            <p:cNvSpPr>
              <a:spLocks noChangeShapeType="1"/>
            </p:cNvSpPr>
            <p:nvPr/>
          </p:nvSpPr>
          <p:spPr bwMode="auto">
            <a:xfrm>
              <a:off x="1565" y="1752"/>
              <a:ext cx="0" cy="726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3800" name="Rectangle 9"/>
            <p:cNvSpPr>
              <a:spLocks noChangeArrowheads="1"/>
            </p:cNvSpPr>
            <p:nvPr/>
          </p:nvSpPr>
          <p:spPr bwMode="auto">
            <a:xfrm>
              <a:off x="1111" y="1570"/>
              <a:ext cx="907" cy="182"/>
            </a:xfrm>
            <a:prstGeom prst="rect">
              <a:avLst/>
            </a:prstGeom>
            <a:solidFill>
              <a:srgbClr val="CC0000">
                <a:alpha val="16078"/>
              </a:srgbClr>
            </a:solidFill>
            <a:ln w="28575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30718061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5" grpId="0"/>
      <p:bldP spid="125957" grpId="0" build="p" autoUpdateAnimBg="0"/>
      <p:bldP spid="125958" grpId="0"/>
    </p:bldLst>
  </p:timing>
</p:sld>
</file>

<file path=ppt/theme/theme1.xml><?xml version="1.0" encoding="utf-8"?>
<a:theme xmlns:a="http://schemas.openxmlformats.org/drawingml/2006/main" name="D3S template">
  <a:themeElements>
    <a:clrScheme name="D3S slides color scheme">
      <a:dk1>
        <a:sysClr val="windowText" lastClr="000000"/>
      </a:dk1>
      <a:lt1>
        <a:srgbClr val="FFFFFF"/>
      </a:lt1>
      <a:dk2>
        <a:srgbClr val="7F7F7F"/>
      </a:dk2>
      <a:lt2>
        <a:srgbClr val="F2F2F2"/>
      </a:lt2>
      <a:accent1>
        <a:srgbClr val="00B0F0"/>
      </a:accent1>
      <a:accent2>
        <a:srgbClr val="F79646"/>
      </a:accent2>
      <a:accent3>
        <a:srgbClr val="4BACC6"/>
      </a:accent3>
      <a:accent4>
        <a:srgbClr val="9BBB59"/>
      </a:accent4>
      <a:accent5>
        <a:srgbClr val="C0504D"/>
      </a:accent5>
      <a:accent6>
        <a:srgbClr val="800080"/>
      </a:accent6>
      <a:hlink>
        <a:srgbClr val="00B0F0"/>
      </a:hlink>
      <a:folHlink>
        <a:srgbClr val="4F81BD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D3S template</Template>
  <TotalTime>40333</TotalTime>
  <Words>364</Words>
  <Application>Microsoft Office PowerPoint</Application>
  <PresentationFormat>Předvádění na obrazovce (4:3)</PresentationFormat>
  <Paragraphs>88</Paragraphs>
  <Slides>5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2" baseType="lpstr">
      <vt:lpstr>Arial</vt:lpstr>
      <vt:lpstr>Calibri</vt:lpstr>
      <vt:lpstr>Consolas</vt:lpstr>
      <vt:lpstr>Times New Roman</vt:lpstr>
      <vt:lpstr>Verdana</vt:lpstr>
      <vt:lpstr>Wingdings</vt:lpstr>
      <vt:lpstr>D3S template</vt:lpstr>
      <vt:lpstr>Advanced C# Programming 5th Lecture</vt:lpstr>
      <vt:lpstr>Collection Classes</vt:lpstr>
      <vt:lpstr>Interface ICollection : IEnumerable Interface ICollection&lt;T&gt; : IEnumerable, IEnumerable&lt;T&gt;</vt:lpstr>
      <vt:lpstr>Interface IList : ICollection, IEnumerable Interface IList&lt;T&gt; : ICollection&lt;T&gt;, IEnumerable, IEnumerable&lt;T&gt;</vt:lpstr>
      <vt:lpstr>IEnumerable and IEnumerator (1)</vt:lpstr>
    </vt:vector>
  </TitlesOfParts>
  <Company>Sharewood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Classes</dc:title>
  <dc:creator>Pavel Ježek</dc:creator>
  <cp:lastModifiedBy>Sonic</cp:lastModifiedBy>
  <cp:revision>242</cp:revision>
  <dcterms:created xsi:type="dcterms:W3CDTF">2006-10-10T18:27:24Z</dcterms:created>
  <dcterms:modified xsi:type="dcterms:W3CDTF">2023-04-28T16:58:10Z</dcterms:modified>
</cp:coreProperties>
</file>