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9"/>
  </p:notesMasterIdLst>
  <p:sldIdLst>
    <p:sldId id="256" r:id="rId2"/>
    <p:sldId id="531" r:id="rId3"/>
    <p:sldId id="391" r:id="rId4"/>
    <p:sldId id="392" r:id="rId5"/>
    <p:sldId id="490" r:id="rId6"/>
    <p:sldId id="491" r:id="rId7"/>
    <p:sldId id="492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F1A60F"/>
    <a:srgbClr val="DF602D"/>
    <a:srgbClr val="DE2E2E"/>
    <a:srgbClr val="FF0000"/>
    <a:srgbClr val="67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1" d="100"/>
          <a:sy n="151" d="100"/>
        </p:scale>
        <p:origin x="209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4E5D35-4E42-419E-AD3C-53338384C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478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C22BE-C237-49E6-8098-C33A48402A3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51689-96A9-4619-A683-01A9A017A4BC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8025"/>
            <a:ext cx="4532312" cy="3398838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 lIns="91568" tIns="45784" rIns="91568" bIns="45784"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F1BC67-BCE0-453D-AA23-D3D02A983F00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F1BC67-BCE0-453D-AA23-D3D02A983F00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 flip="none" rotWithShape="1">
          <a:gsLst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3036499"/>
            <a:ext cx="7920880" cy="1764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20688"/>
            <a:ext cx="7858180" cy="2088232"/>
          </a:xfrm>
        </p:spPr>
        <p:txBody>
          <a:bodyPr anchor="b" anchorCtr="0">
            <a:noAutofit/>
          </a:bodyPr>
          <a:lstStyle>
            <a:lvl1pPr algn="ctr">
              <a:defRPr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91880" y="3290114"/>
            <a:ext cx="4968552" cy="1723062"/>
          </a:xfrm>
        </p:spPr>
        <p:txBody>
          <a:bodyPr/>
          <a:lstStyle>
            <a:lvl1pPr marL="0" indent="0" algn="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Author</a:t>
            </a:r>
            <a:r>
              <a:rPr lang="en-US" dirty="0"/>
              <a:t>(s)</a:t>
            </a:r>
          </a:p>
        </p:txBody>
      </p:sp>
      <p:pic>
        <p:nvPicPr>
          <p:cNvPr id="3074" name="Picture 2" descr="C:\Repositories\MFF\organisation\MFF\DDDS\Logo\D3S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498" y="3361552"/>
            <a:ext cx="2773982" cy="857256"/>
          </a:xfrm>
          <a:prstGeom prst="rect">
            <a:avLst/>
          </a:prstGeom>
          <a:noFill/>
        </p:spPr>
      </p:pic>
      <p:pic>
        <p:nvPicPr>
          <p:cNvPr id="3076" name="Picture 4" descr="C:\Repositories\MFF\organisation\MFF\DDDS\Logo\karel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</a:blip>
          <a:srcRect/>
          <a:stretch>
            <a:fillRect/>
          </a:stretch>
        </p:blipFill>
        <p:spPr bwMode="auto">
          <a:xfrm>
            <a:off x="1113554" y="4531943"/>
            <a:ext cx="1496672" cy="14524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17201" y="6007860"/>
            <a:ext cx="2303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CHARLES UNIVERSITY </a:t>
            </a:r>
            <a:r>
              <a:rPr lang="cs-CZ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PRAGUE</a:t>
            </a:r>
            <a:endParaRPr lang="cs-CZ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529" y="2989372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u="none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http://d3s.mff.cuni.cz/~jezek</a:t>
            </a:r>
            <a:endParaRPr lang="cs-CZ" sz="1200" b="0" u="none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6248345"/>
            <a:ext cx="2654358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faculty of mathematics and physics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Repositories\MFF\organisation\MFF\DDDS\Slides\slides_logo_faint.png"/>
          <p:cNvPicPr>
            <a:picLocks noChangeAspect="1" noChangeArrowheads="1"/>
          </p:cNvPicPr>
          <p:nvPr/>
        </p:nvPicPr>
        <p:blipFill>
          <a:blip r:embed="rId2" cstate="print"/>
          <a:srcRect r="1729"/>
          <a:stretch>
            <a:fillRect/>
          </a:stretch>
        </p:blipFill>
        <p:spPr bwMode="auto">
          <a:xfrm>
            <a:off x="7519988" y="6088905"/>
            <a:ext cx="1624012" cy="63341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 flip="none" rotWithShape="1">
            <a:gsLst>
              <a:gs pos="75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95000"/>
                </a:schemeClr>
              </a:gs>
              <a:gs pos="75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712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69360"/>
            <a:ext cx="8604448" cy="188640"/>
          </a:xfrm>
        </p:spPr>
        <p:txBody>
          <a:bodyPr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6456" y="6669360"/>
            <a:ext cx="467544" cy="188640"/>
          </a:xfrm>
          <a:effectLst>
            <a:outerShdw blurRad="50800" dist="38100" dir="2700000" sx="110000" sy="110000" algn="tl" rotWithShape="0">
              <a:schemeClr val="bg1"/>
            </a:outerShdw>
          </a:effectLst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361A1-175A-42D3-BB19-9AEE94864B6C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pic>
        <p:nvPicPr>
          <p:cNvPr id="1027" name="Picture 3" descr="C:\Repositories\MFF\organisation\MFF\DDDS\Slides\bar2.png"/>
          <p:cNvPicPr>
            <a:picLocks noChangeAspect="1" noChangeArrowheads="1"/>
          </p:cNvPicPr>
          <p:nvPr/>
        </p:nvPicPr>
        <p:blipFill>
          <a:blip r:embed="rId3" cstate="print"/>
          <a:srcRect l="1150" r="1914"/>
          <a:stretch>
            <a:fillRect/>
          </a:stretch>
        </p:blipFill>
        <p:spPr bwMode="auto">
          <a:xfrm flipH="1">
            <a:off x="0" y="787219"/>
            <a:ext cx="9144000" cy="193509"/>
          </a:xfrm>
          <a:prstGeom prst="rect">
            <a:avLst/>
          </a:prstGeom>
          <a:noFill/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912" cy="504056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76" y="7141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level`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444189-8B34-413A-9B65-B8341BD389A4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Advanced </a:t>
            </a:r>
            <a:r>
              <a:rPr lang="cs-CZ" sz="2800" dirty="0"/>
              <a:t>C# </a:t>
            </a:r>
            <a:r>
              <a:rPr lang="en-US" sz="2800" dirty="0"/>
              <a:t>Programming</a:t>
            </a:r>
            <a:br>
              <a:rPr lang="en-US" sz="2800" dirty="0"/>
            </a:br>
            <a:r>
              <a:rPr lang="cs-CZ" sz="2800" dirty="0"/>
              <a:t>6</a:t>
            </a:r>
            <a:r>
              <a:rPr lang="cs-CZ" sz="2800" baseline="30000" dirty="0"/>
              <a:t>th</a:t>
            </a:r>
            <a:r>
              <a:rPr lang="en-US" sz="2800" dirty="0"/>
              <a:t> Lecture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Pavel</a:t>
            </a:r>
            <a:r>
              <a:rPr lang="en-US" dirty="0"/>
              <a:t> Je</a:t>
            </a:r>
            <a:r>
              <a:rPr lang="cs-CZ" dirty="0" err="1"/>
              <a:t>žek</a:t>
            </a:r>
            <a:br>
              <a:rPr lang="en-US" dirty="0"/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pavel.jezek@d3s.mff.cuni.cz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91025" y="6021388"/>
            <a:ext cx="4752975" cy="8366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imes New Roman" charset="0"/>
              </a:rPr>
              <a:t>Some of the slides are based on University of Linz .NET presentations.</a:t>
            </a:r>
          </a:p>
          <a:p>
            <a:pPr algn="ctr"/>
            <a:r>
              <a:rPr lang="en-US" sz="1200" dirty="0">
                <a:latin typeface="Times New Roman" charset="0"/>
              </a:rPr>
              <a:t>© University of Linz, Institute for System Software, 2004</a:t>
            </a:r>
          </a:p>
          <a:p>
            <a:pPr algn="ctr"/>
            <a:r>
              <a:rPr lang="en-US" sz="1200" dirty="0">
                <a:latin typeface="Times New Roman" charset="0"/>
              </a:rPr>
              <a:t>published under the Microsoft Curriculum License</a:t>
            </a:r>
          </a:p>
          <a:p>
            <a:pPr algn="ctr"/>
            <a:r>
              <a:rPr lang="en-US" sz="1200" dirty="0">
                <a:latin typeface="Times New Roman" charset="0"/>
              </a:rPr>
              <a:t>(http://www.msdnaa.net/curriculum/license_curriculum.aspx)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class</a:t>
            </a:r>
            <a:r>
              <a:rPr lang="cs-CZ" dirty="0"/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Y</a:t>
            </a:r>
            <a:r>
              <a:rPr lang="en-US" dirty="0"/>
              <a:t> access its field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/>
              <a:t>?</a:t>
            </a:r>
            <a:endParaRPr lang="cs-CZ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752"/>
            <a:ext cx="8686800" cy="491013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{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 err="1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a;    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 err="1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GetA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() {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a;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}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}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cs-CZ" sz="1400" dirty="0">
              <a:solidFill>
                <a:srgbClr val="000000"/>
              </a:solidFill>
              <a:latin typeface="Consolas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: </a:t>
            </a:r>
            <a:r>
              <a:rPr lang="en-US" sz="14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{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SetA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() {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    </a:t>
            </a:r>
            <a:r>
              <a:rPr lang="en-US" sz="1400" b="1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a = 10;        </a:t>
            </a:r>
            <a:endParaRPr lang="en-US" sz="1800" b="1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}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}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</a:p>
          <a:p>
            <a:pPr marL="0" indent="0">
              <a:lnSpc>
                <a:spcPct val="90000"/>
              </a:lnSpc>
              <a:buNone/>
            </a:pPr>
            <a:endParaRPr lang="en-US" sz="1400" dirty="0">
              <a:latin typeface="Courier New" pitchFamily="49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836545"/>
              </p:ext>
            </p:extLst>
          </p:nvPr>
        </p:nvGraphicFramePr>
        <p:xfrm>
          <a:off x="467544" y="5229200"/>
          <a:ext cx="691276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r>
                        <a:rPr lang="cs-CZ" sz="1400" dirty="0" err="1"/>
                        <a:t>Option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Result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cs-CZ" sz="1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0" dirty="0"/>
                        <a:t>No</a:t>
                      </a:r>
                      <a:r>
                        <a:rPr lang="en-US" sz="1400" i="0" baseline="0" dirty="0"/>
                        <a:t> – </a:t>
                      </a:r>
                      <a:r>
                        <a:rPr lang="en-US" sz="1400" i="0" baseline="0" dirty="0">
                          <a:latin typeface="Consolas" pitchFamily="49" charset="0"/>
                          <a:cs typeface="Consolas" pitchFamily="49" charset="0"/>
                        </a:rPr>
                        <a:t>Y</a:t>
                      </a:r>
                      <a:r>
                        <a:rPr lang="en-US" sz="1400" i="0" baseline="0" dirty="0"/>
                        <a:t> does not contain field </a:t>
                      </a:r>
                      <a:r>
                        <a:rPr lang="en-US" sz="1400" i="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a</a:t>
                      </a:r>
                      <a:endParaRPr lang="cs-CZ" sz="1400" i="0" kern="1200" baseline="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Consolas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cs-CZ" sz="1400" dirty="0"/>
                        <a:t>B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dirty="0"/>
                        <a:t>No – </a:t>
                      </a:r>
                      <a:r>
                        <a:rPr lang="en-US" sz="1400" i="0" kern="1200" baseline="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Y.a</a:t>
                      </a:r>
                      <a:r>
                        <a:rPr lang="en-US" sz="1400" i="0" baseline="0" dirty="0"/>
                        <a:t> is not accessible to </a:t>
                      </a:r>
                      <a:r>
                        <a:rPr lang="en-US" sz="1400" i="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Y</a:t>
                      </a:r>
                      <a:r>
                        <a:rPr lang="en-US" sz="1400" i="0" baseline="0" dirty="0"/>
                        <a:t> members</a:t>
                      </a:r>
                      <a:endParaRPr lang="cs-CZ" sz="1400" i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cs-CZ" sz="14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378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class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X.Y</a:t>
            </a:r>
            <a:r>
              <a:rPr lang="en-US" dirty="0"/>
              <a:t> access its field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/>
              <a:t>?</a:t>
            </a:r>
            <a:endParaRPr lang="cs-CZ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752"/>
            <a:ext cx="8686800" cy="491013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{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 err="1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a;    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 err="1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GetA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() {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a;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}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: </a:t>
            </a:r>
            <a:r>
              <a:rPr lang="en-US" sz="14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{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SetA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() {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        </a:t>
            </a:r>
            <a:r>
              <a:rPr lang="en-US" sz="1400" b="1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a = 10;        </a:t>
            </a:r>
            <a:endParaRPr lang="en-US" sz="1800" b="1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    }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}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}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</a:p>
          <a:p>
            <a:pPr marL="0" indent="0">
              <a:lnSpc>
                <a:spcPct val="90000"/>
              </a:lnSpc>
              <a:buNone/>
            </a:pPr>
            <a:endParaRPr lang="en-US" sz="1400" dirty="0">
              <a:latin typeface="Courier New" pitchFamily="49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467544" y="5229200"/>
          <a:ext cx="691276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r>
                        <a:rPr lang="cs-CZ" sz="1400" dirty="0" err="1"/>
                        <a:t>Option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Result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cs-CZ" sz="1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0" dirty="0"/>
                        <a:t>No</a:t>
                      </a:r>
                      <a:r>
                        <a:rPr lang="en-US" sz="1400" i="0" baseline="0" dirty="0"/>
                        <a:t> – </a:t>
                      </a:r>
                      <a:r>
                        <a:rPr lang="en-US" sz="1400" i="0" baseline="0" dirty="0">
                          <a:latin typeface="Consolas" pitchFamily="49" charset="0"/>
                          <a:cs typeface="Consolas" pitchFamily="49" charset="0"/>
                        </a:rPr>
                        <a:t>X.Y</a:t>
                      </a:r>
                      <a:r>
                        <a:rPr lang="en-US" sz="1400" i="0" baseline="0" dirty="0"/>
                        <a:t> does not contain field </a:t>
                      </a:r>
                      <a:r>
                        <a:rPr lang="en-US" sz="1400" i="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a</a:t>
                      </a:r>
                      <a:endParaRPr lang="cs-CZ" sz="1400" i="0" kern="1200" baseline="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Consolas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cs-CZ" sz="1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0" dirty="0"/>
                        <a:t>No – </a:t>
                      </a:r>
                      <a:r>
                        <a:rPr lang="en-US" sz="1400" i="0" kern="1200" baseline="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X.Y.a</a:t>
                      </a:r>
                      <a:r>
                        <a:rPr lang="en-US" sz="1400" i="0" baseline="0" dirty="0"/>
                        <a:t> is not accessible to </a:t>
                      </a:r>
                      <a:r>
                        <a:rPr lang="en-US" sz="1400" i="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X.Y</a:t>
                      </a:r>
                      <a:r>
                        <a:rPr lang="en-US" sz="1400" i="0" baseline="0" dirty="0"/>
                        <a:t> members</a:t>
                      </a:r>
                      <a:endParaRPr lang="cs-CZ" sz="14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cs-CZ" sz="14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636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class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X.Y</a:t>
            </a:r>
            <a:r>
              <a:rPr lang="en-US" dirty="0"/>
              <a:t> access its field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/>
              <a:t>?</a:t>
            </a:r>
            <a:endParaRPr lang="cs-CZ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752"/>
            <a:ext cx="8686800" cy="491013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{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 err="1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a;    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 err="1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GetA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() {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a;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}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: </a:t>
            </a:r>
            <a:r>
              <a:rPr lang="en-US" sz="14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{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SetA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() {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        </a:t>
            </a:r>
            <a:r>
              <a:rPr lang="en-US" sz="1400" b="1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a = 10;        </a:t>
            </a:r>
            <a:endParaRPr lang="en-US" sz="1800" b="1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    }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   }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}</a:t>
            </a:r>
            <a:endParaRPr lang="en-US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>
                <a:ea typeface="Calibri"/>
                <a:cs typeface="Times New Roman"/>
              </a:rPr>
              <a:t> </a:t>
            </a:r>
          </a:p>
          <a:p>
            <a:pPr marL="0" indent="0">
              <a:lnSpc>
                <a:spcPct val="90000"/>
              </a:lnSpc>
              <a:buNone/>
            </a:pPr>
            <a:endParaRPr lang="en-US" sz="1400" dirty="0">
              <a:latin typeface="Courier New" pitchFamily="49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467544" y="5229200"/>
          <a:ext cx="691276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r>
                        <a:rPr lang="cs-CZ" sz="1400" dirty="0" err="1"/>
                        <a:t>Option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Result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cs-CZ" sz="1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0" dirty="0"/>
                        <a:t>No</a:t>
                      </a:r>
                      <a:r>
                        <a:rPr lang="en-US" sz="1400" i="0" baseline="0" dirty="0"/>
                        <a:t> – </a:t>
                      </a:r>
                      <a:r>
                        <a:rPr lang="en-US" sz="1400" i="0" baseline="0" dirty="0">
                          <a:latin typeface="Consolas" pitchFamily="49" charset="0"/>
                          <a:cs typeface="Consolas" pitchFamily="49" charset="0"/>
                        </a:rPr>
                        <a:t>X.Y</a:t>
                      </a:r>
                      <a:r>
                        <a:rPr lang="en-US" sz="1400" i="0" baseline="0" dirty="0"/>
                        <a:t> does not contain field </a:t>
                      </a:r>
                      <a:r>
                        <a:rPr lang="en-US" sz="1400" i="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a</a:t>
                      </a:r>
                      <a:endParaRPr lang="cs-CZ" sz="1400" i="0" kern="1200" baseline="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Consolas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cs-CZ" sz="1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0" dirty="0"/>
                        <a:t>No – </a:t>
                      </a:r>
                      <a:r>
                        <a:rPr lang="en-US" sz="1400" i="0" kern="1200" baseline="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X.Y.a</a:t>
                      </a:r>
                      <a:r>
                        <a:rPr lang="en-US" sz="1400" i="0" baseline="0" dirty="0"/>
                        <a:t> is not accessible to </a:t>
                      </a:r>
                      <a:r>
                        <a:rPr lang="en-US" sz="1400" i="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X.Y</a:t>
                      </a:r>
                      <a:r>
                        <a:rPr lang="en-US" sz="1400" i="0" baseline="0" dirty="0"/>
                        <a:t> members</a:t>
                      </a:r>
                      <a:endParaRPr lang="cs-CZ" sz="14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cs-CZ" sz="1400" dirty="0"/>
                        <a:t>C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  <a:endParaRPr lang="cs-CZ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Zaoblený obdélník 1"/>
          <p:cNvSpPr/>
          <p:nvPr/>
        </p:nvSpPr>
        <p:spPr>
          <a:xfrm>
            <a:off x="3707904" y="1628800"/>
            <a:ext cx="5040560" cy="3384376"/>
          </a:xfrm>
          <a:prstGeom prst="roundRect">
            <a:avLst>
              <a:gd name="adj" fmla="val 943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latin typeface="Consolas" pitchFamily="49" charset="0"/>
                <a:cs typeface="Consolas" pitchFamily="49" charset="0"/>
              </a:rPr>
              <a:t>private x</a:t>
            </a:r>
            <a:r>
              <a:rPr lang="en-US" dirty="0"/>
              <a:t> </a:t>
            </a:r>
            <a:r>
              <a:rPr lang="en-US" b="1" dirty="0"/>
              <a:t>→</a:t>
            </a:r>
            <a:r>
              <a:rPr lang="en-US" dirty="0"/>
              <a:t> 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/>
              <a:t> is visible to every member of class 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X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b="1" dirty="0"/>
              <a:t>↓</a:t>
            </a:r>
          </a:p>
          <a:p>
            <a:endParaRPr lang="en-US" b="1" dirty="0"/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X.Y</a:t>
            </a:r>
            <a:r>
              <a:rPr lang="en-US" dirty="0">
                <a:cs typeface="Consolas" pitchFamily="49" charset="0"/>
              </a:rPr>
              <a:t> </a:t>
            </a:r>
            <a:r>
              <a:rPr lang="en-US" dirty="0"/>
              <a:t>is member of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X </a:t>
            </a:r>
            <a:r>
              <a:rPr lang="en-US" b="1" dirty="0"/>
              <a:t>→</a:t>
            </a:r>
            <a:r>
              <a:rPr lang="en-US" dirty="0"/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X.x</a:t>
            </a:r>
            <a:r>
              <a:rPr lang="en-US" dirty="0"/>
              <a:t> is visible to class 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X.Y</a:t>
            </a:r>
          </a:p>
          <a:p>
            <a:endParaRPr lang="en-US" dirty="0"/>
          </a:p>
          <a:p>
            <a:r>
              <a:rPr lang="en-US" b="1" dirty="0"/>
              <a:t>and </a:t>
            </a:r>
          </a:p>
          <a:p>
            <a:endParaRPr lang="en-US" b="1" dirty="0"/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X.Y.x</a:t>
            </a:r>
            <a:r>
              <a:rPr lang="en-US" dirty="0"/>
              <a:t> is inherited 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X.x</a:t>
            </a:r>
            <a:r>
              <a:rPr lang="en-US" dirty="0"/>
              <a:t> </a:t>
            </a:r>
            <a:r>
              <a:rPr lang="en-US" b="1" dirty="0"/>
              <a:t>→</a:t>
            </a:r>
            <a:r>
              <a:rPr lang="en-US" dirty="0"/>
              <a:t> 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X.Y.x</a:t>
            </a:r>
            <a:r>
              <a:rPr lang="en-US" b="1" dirty="0"/>
              <a:t> is visible to 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X.Y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3016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971550" y="3835400"/>
            <a:ext cx="76327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tabLst>
                <a:tab pos="355600" algn="l"/>
                <a:tab pos="723900" algn="l"/>
              </a:tabLst>
            </a:pPr>
            <a:r>
              <a:rPr lang="en-US">
                <a:solidFill>
                  <a:schemeClr val="accent2"/>
                </a:solidFill>
              </a:rPr>
              <a:t>interface</a:t>
            </a:r>
            <a:r>
              <a:rPr lang="en-US"/>
              <a:t> </a:t>
            </a:r>
            <a:r>
              <a:rPr lang="en-US" b="1"/>
              <a:t>IEnumerator</a:t>
            </a:r>
            <a:r>
              <a:rPr lang="en-US"/>
              <a:t> {</a:t>
            </a:r>
          </a:p>
          <a:p>
            <a:pPr eaLnBrk="0" hangingPunct="0">
              <a:tabLst>
                <a:tab pos="355600" algn="l"/>
                <a:tab pos="723900" algn="l"/>
              </a:tabLst>
            </a:pPr>
            <a:r>
              <a:rPr lang="en-US"/>
              <a:t>	</a:t>
            </a:r>
            <a:r>
              <a:rPr lang="en-US">
                <a:solidFill>
                  <a:schemeClr val="accent2"/>
                </a:solidFill>
              </a:rPr>
              <a:t>object</a:t>
            </a:r>
            <a:r>
              <a:rPr lang="en-US"/>
              <a:t> </a:t>
            </a:r>
            <a:r>
              <a:rPr lang="en-US" b="1"/>
              <a:t>Current</a:t>
            </a:r>
            <a:r>
              <a:rPr lang="en-US"/>
              <a:t> {</a:t>
            </a:r>
            <a:r>
              <a:rPr lang="en-US">
                <a:solidFill>
                  <a:schemeClr val="accent2"/>
                </a:solidFill>
              </a:rPr>
              <a:t>get</a:t>
            </a:r>
            <a:r>
              <a:rPr lang="en-US"/>
              <a:t>;}</a:t>
            </a:r>
          </a:p>
          <a:p>
            <a:pPr eaLnBrk="0" hangingPunct="0">
              <a:tabLst>
                <a:tab pos="355600" algn="l"/>
                <a:tab pos="723900" algn="l"/>
              </a:tabLst>
            </a:pPr>
            <a:r>
              <a:rPr lang="en-US"/>
              <a:t>	</a:t>
            </a:r>
            <a:r>
              <a:rPr lang="en-US">
                <a:solidFill>
                  <a:schemeClr val="accent2"/>
                </a:solidFill>
              </a:rPr>
              <a:t>bool</a:t>
            </a:r>
            <a:r>
              <a:rPr lang="en-US"/>
              <a:t> </a:t>
            </a:r>
            <a:r>
              <a:rPr lang="en-US" b="1"/>
              <a:t>MoveNext</a:t>
            </a:r>
            <a:r>
              <a:rPr lang="en-US"/>
              <a:t>();</a:t>
            </a:r>
          </a:p>
          <a:p>
            <a:pPr eaLnBrk="0" hangingPunct="0">
              <a:tabLst>
                <a:tab pos="355600" algn="l"/>
                <a:tab pos="723900" algn="l"/>
              </a:tabLst>
            </a:pPr>
            <a:r>
              <a:rPr lang="en-US"/>
              <a:t>	</a:t>
            </a:r>
            <a:r>
              <a:rPr lang="en-US">
                <a:solidFill>
                  <a:schemeClr val="accent2"/>
                </a:solidFill>
              </a:rPr>
              <a:t>void</a:t>
            </a:r>
            <a:r>
              <a:rPr lang="en-US"/>
              <a:t> </a:t>
            </a:r>
            <a:r>
              <a:rPr lang="en-US" b="1"/>
              <a:t>Reset</a:t>
            </a:r>
            <a:r>
              <a:rPr lang="en-US"/>
              <a:t>();</a:t>
            </a:r>
          </a:p>
          <a:p>
            <a:pPr eaLnBrk="0" hangingPunct="0">
              <a:tabLst>
                <a:tab pos="355600" algn="l"/>
                <a:tab pos="723900" algn="l"/>
              </a:tabLst>
            </a:pPr>
            <a:r>
              <a:rPr lang="en-US"/>
              <a:t>}</a:t>
            </a:r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IEnumerable and IEnumerator (1)</a:t>
            </a:r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r>
              <a:rPr lang="en-US" sz="2000" dirty="0"/>
              <a:t>Anything which is enumerable is represented by interface </a:t>
            </a:r>
            <a:r>
              <a:rPr lang="en-US" sz="2000" dirty="0" err="1"/>
              <a:t>IEnumerable</a:t>
            </a: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r>
              <a:rPr lang="en-US" sz="2000" dirty="0" err="1"/>
              <a:t>IEnumerator</a:t>
            </a:r>
            <a:r>
              <a:rPr lang="en-US" sz="2000" dirty="0"/>
              <a:t> realizes an iterator</a:t>
            </a:r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2000" dirty="0"/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r>
              <a:rPr lang="en-US" sz="2000" dirty="0"/>
              <a:t>Also generic versions </a:t>
            </a:r>
            <a:r>
              <a:rPr lang="en-US" sz="2000" dirty="0" err="1"/>
              <a:t>IEnumerable</a:t>
            </a:r>
            <a:r>
              <a:rPr lang="en-US" sz="2000" dirty="0"/>
              <a:t>&lt;out T&gt; and </a:t>
            </a:r>
            <a:r>
              <a:rPr lang="en-US" sz="2000" dirty="0" err="1"/>
              <a:t>IEnumerator</a:t>
            </a:r>
            <a:r>
              <a:rPr lang="en-US" sz="2000" dirty="0"/>
              <a:t>&lt;out T&gt;</a:t>
            </a:r>
          </a:p>
          <a:p>
            <a:pPr>
              <a:lnSpc>
                <a:spcPct val="90000"/>
              </a:lnSpc>
              <a:tabLst>
                <a:tab pos="4398963" algn="l"/>
              </a:tabLst>
            </a:pPr>
            <a:r>
              <a:rPr lang="en-US" sz="2000" dirty="0"/>
              <a:t>Enumerator should throw an </a:t>
            </a:r>
            <a:r>
              <a:rPr lang="en-US" sz="2000" b="1" dirty="0" err="1"/>
              <a:t>InvalidOperationException</a:t>
            </a:r>
            <a:r>
              <a:rPr lang="en-US" sz="2000" dirty="0"/>
              <a:t> on concurrent modification!</a:t>
            </a:r>
          </a:p>
          <a:p>
            <a:pPr eaLnBrk="1" hangingPunct="1">
              <a:lnSpc>
                <a:spcPct val="90000"/>
              </a:lnSpc>
              <a:tabLst>
                <a:tab pos="4398963" algn="l"/>
              </a:tabLst>
            </a:pP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900113" y="2049463"/>
            <a:ext cx="7632700" cy="936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tabLst>
                <a:tab pos="355600" algn="l"/>
                <a:tab pos="723900" algn="l"/>
              </a:tabLst>
            </a:pPr>
            <a:r>
              <a:rPr lang="en-US">
                <a:solidFill>
                  <a:schemeClr val="accent2"/>
                </a:solidFill>
              </a:rPr>
              <a:t>interface</a:t>
            </a:r>
            <a:r>
              <a:rPr lang="en-US"/>
              <a:t> </a:t>
            </a:r>
            <a:r>
              <a:rPr lang="en-US" b="1"/>
              <a:t>IEnumerable</a:t>
            </a:r>
            <a:r>
              <a:rPr lang="en-US"/>
              <a:t> {</a:t>
            </a:r>
          </a:p>
          <a:p>
            <a:pPr eaLnBrk="0" hangingPunct="0">
              <a:tabLst>
                <a:tab pos="355600" algn="l"/>
                <a:tab pos="723900" algn="l"/>
              </a:tabLst>
            </a:pPr>
            <a:r>
              <a:rPr lang="en-US"/>
              <a:t>   	IEnumerator </a:t>
            </a:r>
            <a:r>
              <a:rPr lang="en-US" b="1"/>
              <a:t>GetEnumerator</a:t>
            </a:r>
            <a:r>
              <a:rPr lang="en-US"/>
              <a:t>(); </a:t>
            </a:r>
          </a:p>
          <a:p>
            <a:pPr eaLnBrk="0" hangingPunct="0">
              <a:tabLst>
                <a:tab pos="355600" algn="l"/>
                <a:tab pos="723900" algn="l"/>
              </a:tabLst>
            </a:pPr>
            <a:r>
              <a:rPr lang="en-US"/>
              <a:t>}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01738" y="2379663"/>
            <a:ext cx="1439862" cy="1454150"/>
            <a:chOff x="1111" y="1570"/>
            <a:chExt cx="907" cy="908"/>
          </a:xfrm>
        </p:grpSpPr>
        <p:sp>
          <p:nvSpPr>
            <p:cNvPr id="33799" name="Line 8"/>
            <p:cNvSpPr>
              <a:spLocks noChangeShapeType="1"/>
            </p:cNvSpPr>
            <p:nvPr/>
          </p:nvSpPr>
          <p:spPr bwMode="auto">
            <a:xfrm>
              <a:off x="1565" y="1752"/>
              <a:ext cx="0" cy="72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00" name="Rectangle 9"/>
            <p:cNvSpPr>
              <a:spLocks noChangeArrowheads="1"/>
            </p:cNvSpPr>
            <p:nvPr/>
          </p:nvSpPr>
          <p:spPr bwMode="auto">
            <a:xfrm>
              <a:off x="1111" y="1570"/>
              <a:ext cx="907" cy="182"/>
            </a:xfrm>
            <a:prstGeom prst="rect">
              <a:avLst/>
            </a:prstGeom>
            <a:solidFill>
              <a:srgbClr val="CC0000">
                <a:alpha val="16078"/>
              </a:srgbClr>
            </a:solidFill>
            <a:ln w="2857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0718061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/>
      <p:bldP spid="125957" grpId="0" build="p" autoUpdateAnimBg="0"/>
      <p:bldP spid="1259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IEnumerable</a:t>
            </a:r>
            <a:r>
              <a:rPr lang="en-US" dirty="0"/>
              <a:t> and </a:t>
            </a:r>
            <a:r>
              <a:rPr lang="en-US" dirty="0" err="1"/>
              <a:t>IEnumerator</a:t>
            </a:r>
            <a:endParaRPr lang="cs-CZ" dirty="0"/>
          </a:p>
        </p:txBody>
      </p:sp>
      <p:sp>
        <p:nvSpPr>
          <p:cNvPr id="3481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/>
              <a:t>following statement: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3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b="1" dirty="0">
                <a:cs typeface="Times New Roman" pitchFamily="18" charset="0"/>
              </a:rPr>
              <a:t>foreach</a:t>
            </a:r>
            <a:r>
              <a:rPr lang="en-US" sz="1300" dirty="0">
                <a:cs typeface="Times New Roman" pitchFamily="18" charset="0"/>
              </a:rPr>
              <a:t> </a:t>
            </a:r>
            <a:r>
              <a:rPr lang="en-US" sz="1300" b="1" dirty="0">
                <a:cs typeface="Times New Roman" pitchFamily="18" charset="0"/>
              </a:rPr>
              <a:t>(</a:t>
            </a:r>
            <a:r>
              <a:rPr lang="en-US" sz="1300" i="1" dirty="0" err="1">
                <a:cs typeface="Times New Roman" pitchFamily="18" charset="0"/>
              </a:rPr>
              <a:t>ElementType</a:t>
            </a:r>
            <a:r>
              <a:rPr lang="en-US" sz="1300" dirty="0">
                <a:cs typeface="Times New Roman" pitchFamily="18" charset="0"/>
              </a:rPr>
              <a:t> </a:t>
            </a:r>
            <a:r>
              <a:rPr lang="en-US" sz="1300" i="1" dirty="0">
                <a:cs typeface="Times New Roman" pitchFamily="18" charset="0"/>
              </a:rPr>
              <a:t>element</a:t>
            </a:r>
            <a:r>
              <a:rPr lang="en-US" sz="1300" dirty="0">
                <a:cs typeface="Times New Roman" pitchFamily="18" charset="0"/>
              </a:rPr>
              <a:t> </a:t>
            </a:r>
            <a:r>
              <a:rPr lang="en-US" sz="1300" b="1" dirty="0">
                <a:cs typeface="Times New Roman" pitchFamily="18" charset="0"/>
              </a:rPr>
              <a:t>in</a:t>
            </a:r>
            <a:r>
              <a:rPr lang="en-US" sz="1300" dirty="0">
                <a:cs typeface="Times New Roman" pitchFamily="18" charset="0"/>
              </a:rPr>
              <a:t> </a:t>
            </a:r>
            <a:r>
              <a:rPr lang="en-US" sz="1300" i="1" dirty="0">
                <a:cs typeface="Times New Roman" pitchFamily="18" charset="0"/>
              </a:rPr>
              <a:t>collection</a:t>
            </a:r>
            <a:r>
              <a:rPr lang="en-US" sz="1300" b="1" dirty="0">
                <a:cs typeface="Times New Roman" pitchFamily="18" charset="0"/>
              </a:rPr>
              <a:t>)</a:t>
            </a:r>
            <a:r>
              <a:rPr lang="en-US" sz="1300" dirty="0">
                <a:cs typeface="Times New Roman" pitchFamily="18" charset="0"/>
              </a:rPr>
              <a:t> </a:t>
            </a:r>
            <a:r>
              <a:rPr lang="en-US" sz="1300" i="1" dirty="0">
                <a:cs typeface="Times New Roman" pitchFamily="18" charset="0"/>
              </a:rPr>
              <a:t>statement;</a:t>
            </a:r>
            <a:r>
              <a:rPr lang="cs-CZ" sz="2000" dirty="0"/>
              <a:t> </a:t>
            </a:r>
            <a:endParaRPr lang="en-US" sz="2000" dirty="0"/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is translated into: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 err="1">
                <a:cs typeface="Times New Roman" pitchFamily="18" charset="0"/>
              </a:rPr>
              <a:t>IEnumerator</a:t>
            </a:r>
            <a:r>
              <a:rPr lang="en-US" sz="1300" dirty="0">
                <a:cs typeface="Times New Roman" pitchFamily="18" charset="0"/>
              </a:rPr>
              <a:t> enumerator = ((</a:t>
            </a:r>
            <a:r>
              <a:rPr lang="en-US" sz="1300" dirty="0" err="1">
                <a:cs typeface="Times New Roman" pitchFamily="18" charset="0"/>
              </a:rPr>
              <a:t>IEnumerable</a:t>
            </a:r>
            <a:r>
              <a:rPr lang="en-US" sz="1300" dirty="0">
                <a:cs typeface="Times New Roman" pitchFamily="18" charset="0"/>
              </a:rPr>
              <a:t>) </a:t>
            </a:r>
            <a:r>
              <a:rPr lang="en-US" sz="1300" i="1" dirty="0">
                <a:cs typeface="Times New Roman" pitchFamily="18" charset="0"/>
              </a:rPr>
              <a:t>collection</a:t>
            </a:r>
            <a:r>
              <a:rPr lang="en-US" sz="1300" dirty="0">
                <a:solidFill>
                  <a:srgbClr val="FF0000"/>
                </a:solidFill>
                <a:cs typeface="Times New Roman" pitchFamily="18" charset="0"/>
              </a:rPr>
              <a:t>).</a:t>
            </a:r>
            <a:r>
              <a:rPr lang="en-US" sz="1300" dirty="0" err="1">
                <a:solidFill>
                  <a:srgbClr val="FF0000"/>
                </a:solidFill>
                <a:cs typeface="Times New Roman" pitchFamily="18" charset="0"/>
              </a:rPr>
              <a:t>GetEnumerator</a:t>
            </a:r>
            <a:r>
              <a:rPr lang="en-US" sz="1300" dirty="0">
                <a:solidFill>
                  <a:srgbClr val="FF0000"/>
                </a:solidFill>
                <a:cs typeface="Times New Roman" pitchFamily="18" charset="0"/>
              </a:rPr>
              <a:t>()</a:t>
            </a:r>
            <a:r>
              <a:rPr lang="en-US" sz="1300" dirty="0">
                <a:cs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try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	</a:t>
            </a:r>
            <a:r>
              <a:rPr lang="en-US" sz="1300" i="1" dirty="0" err="1">
                <a:cs typeface="Times New Roman" pitchFamily="18" charset="0"/>
              </a:rPr>
              <a:t>ElementType</a:t>
            </a:r>
            <a:r>
              <a:rPr lang="en-US" sz="1300" i="1" dirty="0">
                <a:cs typeface="Times New Roman" pitchFamily="18" charset="0"/>
              </a:rPr>
              <a:t> element</a:t>
            </a:r>
            <a:r>
              <a:rPr lang="en-US" sz="1300" dirty="0">
                <a:cs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	</a:t>
            </a:r>
            <a:r>
              <a:rPr lang="en-US" sz="1300" b="1" dirty="0">
                <a:cs typeface="Times New Roman" pitchFamily="18" charset="0"/>
              </a:rPr>
              <a:t>while (</a:t>
            </a:r>
            <a:r>
              <a:rPr lang="en-US" sz="1300" dirty="0" err="1">
                <a:cs typeface="Times New Roman" pitchFamily="18" charset="0"/>
              </a:rPr>
              <a:t>enumerator.MoveNext</a:t>
            </a:r>
            <a:r>
              <a:rPr lang="en-US" sz="1300" dirty="0">
                <a:cs typeface="Times New Roman" pitchFamily="18" charset="0"/>
              </a:rPr>
              <a:t>()</a:t>
            </a:r>
            <a:r>
              <a:rPr lang="en-US" sz="1300" b="1" dirty="0">
                <a:cs typeface="Times New Roman" pitchFamily="18" charset="0"/>
              </a:rPr>
              <a:t>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		</a:t>
            </a:r>
            <a:r>
              <a:rPr lang="en-US" sz="1300" i="1" dirty="0">
                <a:cs typeface="Times New Roman" pitchFamily="18" charset="0"/>
              </a:rPr>
              <a:t>element</a:t>
            </a:r>
            <a:r>
              <a:rPr lang="en-US" sz="1300" dirty="0">
                <a:cs typeface="Times New Roman" pitchFamily="18" charset="0"/>
              </a:rPr>
              <a:t> = </a:t>
            </a:r>
            <a:r>
              <a:rPr lang="en-US" sz="1300" dirty="0">
                <a:solidFill>
                  <a:srgbClr val="FF0000"/>
                </a:solidFill>
                <a:cs typeface="Times New Roman" pitchFamily="18" charset="0"/>
              </a:rPr>
              <a:t>(</a:t>
            </a:r>
            <a:r>
              <a:rPr lang="en-US" sz="1300" i="1" dirty="0" err="1">
                <a:solidFill>
                  <a:srgbClr val="FF0000"/>
                </a:solidFill>
                <a:cs typeface="Times New Roman" pitchFamily="18" charset="0"/>
              </a:rPr>
              <a:t>ElementType</a:t>
            </a:r>
            <a:r>
              <a:rPr lang="en-US" sz="1300" dirty="0">
                <a:solidFill>
                  <a:srgbClr val="FF0000"/>
                </a:solidFill>
                <a:cs typeface="Times New Roman" pitchFamily="18" charset="0"/>
              </a:rPr>
              <a:t>)</a:t>
            </a:r>
            <a:r>
              <a:rPr lang="en-US" sz="1300" dirty="0">
                <a:cs typeface="Times New Roman" pitchFamily="18" charset="0"/>
              </a:rPr>
              <a:t> </a:t>
            </a:r>
            <a:r>
              <a:rPr lang="en-US" sz="1300" dirty="0" err="1">
                <a:cs typeface="Times New Roman" pitchFamily="18" charset="0"/>
              </a:rPr>
              <a:t>enumerator.Current</a:t>
            </a:r>
            <a:r>
              <a:rPr lang="en-US" sz="1300" dirty="0">
                <a:cs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		</a:t>
            </a:r>
            <a:r>
              <a:rPr lang="en-US" sz="1300" i="1" dirty="0">
                <a:cs typeface="Times New Roman" pitchFamily="18" charset="0"/>
              </a:rPr>
              <a:t>statement</a:t>
            </a:r>
            <a:r>
              <a:rPr lang="en-US" sz="1300" dirty="0">
                <a:cs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	</a:t>
            </a:r>
            <a:r>
              <a:rPr lang="en-US" sz="1300" b="1" dirty="0">
                <a:cs typeface="Times New Roman" pitchFamily="18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} finally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	</a:t>
            </a:r>
            <a:r>
              <a:rPr lang="en-US" sz="1300" dirty="0" err="1">
                <a:cs typeface="Times New Roman" pitchFamily="18" charset="0"/>
              </a:rPr>
              <a:t>IDisposable</a:t>
            </a:r>
            <a:r>
              <a:rPr lang="en-US" sz="1300" dirty="0">
                <a:cs typeface="Times New Roman" pitchFamily="18" charset="0"/>
              </a:rPr>
              <a:t> disposable = enumerator as </a:t>
            </a:r>
            <a:r>
              <a:rPr lang="en-US" sz="1300" dirty="0" err="1">
                <a:cs typeface="Times New Roman" pitchFamily="18" charset="0"/>
              </a:rPr>
              <a:t>IDisposable</a:t>
            </a:r>
            <a:r>
              <a:rPr lang="en-US" sz="1300" dirty="0">
                <a:cs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	if (disposable != null) </a:t>
            </a:r>
            <a:r>
              <a:rPr lang="en-US" sz="1300" dirty="0" err="1">
                <a:cs typeface="Times New Roman" pitchFamily="18" charset="0"/>
              </a:rPr>
              <a:t>disposable.Dispose</a:t>
            </a:r>
            <a:r>
              <a:rPr lang="en-US" sz="1300" dirty="0">
                <a:cs typeface="Times New Roman" pitchFamily="18" charset="0"/>
              </a:rPr>
              <a:t>();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2623509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err="1"/>
              <a:t>IEnumerable</a:t>
            </a:r>
            <a:r>
              <a:rPr lang="en-US" dirty="0"/>
              <a:t> and </a:t>
            </a:r>
            <a:r>
              <a:rPr lang="en-US" dirty="0" err="1"/>
              <a:t>IEnumerator</a:t>
            </a:r>
            <a:r>
              <a:rPr lang="en-US" dirty="0"/>
              <a:t> (optimized)</a:t>
            </a:r>
            <a:endParaRPr lang="cs-CZ" dirty="0"/>
          </a:p>
        </p:txBody>
      </p:sp>
      <p:sp>
        <p:nvSpPr>
          <p:cNvPr id="3481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/>
              <a:t>following statement: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3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b="1" dirty="0" err="1">
                <a:cs typeface="Times New Roman" pitchFamily="18" charset="0"/>
              </a:rPr>
              <a:t>foreach</a:t>
            </a:r>
            <a:r>
              <a:rPr lang="en-US" sz="1300" dirty="0">
                <a:cs typeface="Times New Roman" pitchFamily="18" charset="0"/>
              </a:rPr>
              <a:t> </a:t>
            </a:r>
            <a:r>
              <a:rPr lang="en-US" sz="1300" b="1" dirty="0">
                <a:cs typeface="Times New Roman" pitchFamily="18" charset="0"/>
              </a:rPr>
              <a:t>(</a:t>
            </a:r>
            <a:r>
              <a:rPr lang="en-US" sz="1300" i="1" dirty="0" err="1">
                <a:cs typeface="Times New Roman" pitchFamily="18" charset="0"/>
              </a:rPr>
              <a:t>ElementType</a:t>
            </a:r>
            <a:r>
              <a:rPr lang="en-US" sz="1300" dirty="0">
                <a:cs typeface="Times New Roman" pitchFamily="18" charset="0"/>
              </a:rPr>
              <a:t> </a:t>
            </a:r>
            <a:r>
              <a:rPr lang="en-US" sz="1300" i="1" dirty="0">
                <a:cs typeface="Times New Roman" pitchFamily="18" charset="0"/>
              </a:rPr>
              <a:t>element</a:t>
            </a:r>
            <a:r>
              <a:rPr lang="en-US" sz="1300" dirty="0">
                <a:cs typeface="Times New Roman" pitchFamily="18" charset="0"/>
              </a:rPr>
              <a:t> </a:t>
            </a:r>
            <a:r>
              <a:rPr lang="en-US" sz="1300" b="1" dirty="0">
                <a:cs typeface="Times New Roman" pitchFamily="18" charset="0"/>
              </a:rPr>
              <a:t>in</a:t>
            </a:r>
            <a:r>
              <a:rPr lang="en-US" sz="1300" dirty="0">
                <a:cs typeface="Times New Roman" pitchFamily="18" charset="0"/>
              </a:rPr>
              <a:t> </a:t>
            </a:r>
            <a:r>
              <a:rPr lang="en-US" sz="1300" i="1" dirty="0">
                <a:cs typeface="Times New Roman" pitchFamily="18" charset="0"/>
              </a:rPr>
              <a:t>collection</a:t>
            </a:r>
            <a:r>
              <a:rPr lang="en-US" sz="1300" b="1" dirty="0">
                <a:cs typeface="Times New Roman" pitchFamily="18" charset="0"/>
              </a:rPr>
              <a:t>)</a:t>
            </a:r>
            <a:r>
              <a:rPr lang="en-US" sz="1300" dirty="0">
                <a:cs typeface="Times New Roman" pitchFamily="18" charset="0"/>
              </a:rPr>
              <a:t> </a:t>
            </a:r>
            <a:r>
              <a:rPr lang="en-US" sz="1300" i="1" dirty="0">
                <a:cs typeface="Times New Roman" pitchFamily="18" charset="0"/>
              </a:rPr>
              <a:t>statement;</a:t>
            </a:r>
            <a:r>
              <a:rPr lang="cs-CZ" sz="2000" dirty="0"/>
              <a:t> </a:t>
            </a:r>
            <a:endParaRPr lang="en-US" sz="2000" dirty="0"/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is translated into: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b="1" dirty="0" err="1">
                <a:solidFill>
                  <a:srgbClr val="FF0000"/>
                </a:solidFill>
                <a:cs typeface="Times New Roman" pitchFamily="18" charset="0"/>
              </a:rPr>
              <a:t>var</a:t>
            </a:r>
            <a:r>
              <a:rPr lang="en-US" sz="1300" dirty="0">
                <a:cs typeface="Times New Roman" pitchFamily="18" charset="0"/>
              </a:rPr>
              <a:t> enumerator = </a:t>
            </a:r>
            <a:r>
              <a:rPr lang="en-US" sz="1300" i="1" dirty="0" err="1">
                <a:cs typeface="Times New Roman" pitchFamily="18" charset="0"/>
              </a:rPr>
              <a:t>collection</a:t>
            </a:r>
            <a:r>
              <a:rPr lang="en-US" sz="1300" dirty="0" err="1">
                <a:solidFill>
                  <a:srgbClr val="FF0000"/>
                </a:solidFill>
                <a:cs typeface="Times New Roman" pitchFamily="18" charset="0"/>
              </a:rPr>
              <a:t>.GetEnumerator</a:t>
            </a:r>
            <a:r>
              <a:rPr lang="en-US" sz="1300" dirty="0">
                <a:solidFill>
                  <a:srgbClr val="FF0000"/>
                </a:solidFill>
                <a:cs typeface="Times New Roman" pitchFamily="18" charset="0"/>
              </a:rPr>
              <a:t>()</a:t>
            </a:r>
            <a:r>
              <a:rPr lang="en-US" sz="1300" dirty="0">
                <a:cs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try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	</a:t>
            </a:r>
            <a:r>
              <a:rPr lang="en-US" sz="1300" i="1" dirty="0" err="1">
                <a:cs typeface="Times New Roman" pitchFamily="18" charset="0"/>
              </a:rPr>
              <a:t>ElementType</a:t>
            </a:r>
            <a:r>
              <a:rPr lang="en-US" sz="1300" i="1" dirty="0">
                <a:cs typeface="Times New Roman" pitchFamily="18" charset="0"/>
              </a:rPr>
              <a:t> element</a:t>
            </a:r>
            <a:r>
              <a:rPr lang="en-US" sz="1300" dirty="0">
                <a:cs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	</a:t>
            </a:r>
            <a:r>
              <a:rPr lang="en-US" sz="1300" b="1" dirty="0">
                <a:cs typeface="Times New Roman" pitchFamily="18" charset="0"/>
              </a:rPr>
              <a:t>while (</a:t>
            </a:r>
            <a:r>
              <a:rPr lang="en-US" sz="1300" dirty="0" err="1">
                <a:cs typeface="Times New Roman" pitchFamily="18" charset="0"/>
              </a:rPr>
              <a:t>enumerator.MoveNext</a:t>
            </a:r>
            <a:r>
              <a:rPr lang="en-US" sz="1300" dirty="0">
                <a:cs typeface="Times New Roman" pitchFamily="18" charset="0"/>
              </a:rPr>
              <a:t>()</a:t>
            </a:r>
            <a:r>
              <a:rPr lang="en-US" sz="1300" b="1" dirty="0">
                <a:cs typeface="Times New Roman" pitchFamily="18" charset="0"/>
              </a:rPr>
              <a:t>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		</a:t>
            </a:r>
            <a:r>
              <a:rPr lang="en-US" sz="1300" i="1" dirty="0">
                <a:cs typeface="Times New Roman" pitchFamily="18" charset="0"/>
              </a:rPr>
              <a:t>element</a:t>
            </a:r>
            <a:r>
              <a:rPr lang="en-US" sz="1300" dirty="0">
                <a:cs typeface="Times New Roman" pitchFamily="18" charset="0"/>
              </a:rPr>
              <a:t> = </a:t>
            </a:r>
            <a:r>
              <a:rPr lang="en-US" sz="1300" dirty="0">
                <a:solidFill>
                  <a:srgbClr val="FF0000"/>
                </a:solidFill>
                <a:cs typeface="Times New Roman" pitchFamily="18" charset="0"/>
              </a:rPr>
              <a:t>(</a:t>
            </a:r>
            <a:r>
              <a:rPr lang="en-US" sz="1300" i="1" dirty="0" err="1">
                <a:solidFill>
                  <a:srgbClr val="FF0000"/>
                </a:solidFill>
                <a:cs typeface="Times New Roman" pitchFamily="18" charset="0"/>
              </a:rPr>
              <a:t>ElementType</a:t>
            </a:r>
            <a:r>
              <a:rPr lang="en-US" sz="1300" dirty="0">
                <a:solidFill>
                  <a:srgbClr val="FF0000"/>
                </a:solidFill>
                <a:cs typeface="Times New Roman" pitchFamily="18" charset="0"/>
              </a:rPr>
              <a:t>)</a:t>
            </a:r>
            <a:r>
              <a:rPr lang="en-US" sz="1300" dirty="0">
                <a:cs typeface="Times New Roman" pitchFamily="18" charset="0"/>
              </a:rPr>
              <a:t> </a:t>
            </a:r>
            <a:r>
              <a:rPr lang="en-US" sz="1300" dirty="0" err="1">
                <a:cs typeface="Times New Roman" pitchFamily="18" charset="0"/>
              </a:rPr>
              <a:t>enumerator.Current</a:t>
            </a:r>
            <a:r>
              <a:rPr lang="en-US" sz="1300" dirty="0">
                <a:cs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		</a:t>
            </a:r>
            <a:r>
              <a:rPr lang="en-US" sz="1300" i="1" dirty="0">
                <a:cs typeface="Times New Roman" pitchFamily="18" charset="0"/>
              </a:rPr>
              <a:t>statement</a:t>
            </a:r>
            <a:r>
              <a:rPr lang="en-US" sz="1300" dirty="0">
                <a:cs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	</a:t>
            </a:r>
            <a:r>
              <a:rPr lang="en-US" sz="1300" b="1" dirty="0">
                <a:cs typeface="Times New Roman" pitchFamily="18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} finally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	</a:t>
            </a:r>
            <a:r>
              <a:rPr lang="en-US" sz="1300" dirty="0" err="1">
                <a:cs typeface="Times New Roman" pitchFamily="18" charset="0"/>
              </a:rPr>
              <a:t>IDisposable</a:t>
            </a:r>
            <a:r>
              <a:rPr lang="en-US" sz="1300" dirty="0">
                <a:cs typeface="Times New Roman" pitchFamily="18" charset="0"/>
              </a:rPr>
              <a:t> disposable = enumerator as </a:t>
            </a:r>
            <a:r>
              <a:rPr lang="en-US" sz="1300" dirty="0" err="1">
                <a:cs typeface="Times New Roman" pitchFamily="18" charset="0"/>
              </a:rPr>
              <a:t>IDisposable</a:t>
            </a:r>
            <a:r>
              <a:rPr lang="en-US" sz="1300" dirty="0">
                <a:cs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	if (disposable != null) </a:t>
            </a:r>
            <a:r>
              <a:rPr lang="en-US" sz="1300" dirty="0" err="1">
                <a:cs typeface="Times New Roman" pitchFamily="18" charset="0"/>
              </a:rPr>
              <a:t>disposable.Dispose</a:t>
            </a:r>
            <a:r>
              <a:rPr lang="en-US" sz="1300" dirty="0">
                <a:cs typeface="Times New Roman" pitchFamily="18" charset="0"/>
              </a:rPr>
              <a:t>();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300" dirty="0">
                <a:cs typeface="Times New Roman" pitchFamily="18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4033356875"/>
      </p:ext>
    </p:extLst>
  </p:cSld>
  <p:clrMapOvr>
    <a:masterClrMapping/>
  </p:clrMapOvr>
</p:sld>
</file>

<file path=ppt/theme/theme1.xml><?xml version="1.0" encoding="utf-8"?>
<a:theme xmlns:a="http://schemas.openxmlformats.org/drawingml/2006/main" name="D3S template">
  <a:themeElements>
    <a:clrScheme name="D3S slides color scheme">
      <a:dk1>
        <a:sysClr val="windowText" lastClr="000000"/>
      </a:dk1>
      <a:lt1>
        <a:srgbClr val="FFFFFF"/>
      </a:lt1>
      <a:dk2>
        <a:srgbClr val="7F7F7F"/>
      </a:dk2>
      <a:lt2>
        <a:srgbClr val="F2F2F2"/>
      </a:lt2>
      <a:accent1>
        <a:srgbClr val="00B0F0"/>
      </a:accent1>
      <a:accent2>
        <a:srgbClr val="F79646"/>
      </a:accent2>
      <a:accent3>
        <a:srgbClr val="4BACC6"/>
      </a:accent3>
      <a:accent4>
        <a:srgbClr val="9BBB59"/>
      </a:accent4>
      <a:accent5>
        <a:srgbClr val="C0504D"/>
      </a:accent5>
      <a:accent6>
        <a:srgbClr val="800080"/>
      </a:accent6>
      <a:hlink>
        <a:srgbClr val="00B0F0"/>
      </a:hlink>
      <a:folHlink>
        <a:srgbClr val="4F81B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D3S template</Template>
  <TotalTime>40376</TotalTime>
  <Words>686</Words>
  <Application>Microsoft Office PowerPoint</Application>
  <PresentationFormat>Předvádění na obrazovce (4:3)</PresentationFormat>
  <Paragraphs>148</Paragraphs>
  <Slides>7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Consolas</vt:lpstr>
      <vt:lpstr>Courier New</vt:lpstr>
      <vt:lpstr>Times New Roman</vt:lpstr>
      <vt:lpstr>Verdana</vt:lpstr>
      <vt:lpstr>Wingdings</vt:lpstr>
      <vt:lpstr>D3S template</vt:lpstr>
      <vt:lpstr>Advanced C# Programming 6th Lecture</vt:lpstr>
      <vt:lpstr>Can class Y access its field a?</vt:lpstr>
      <vt:lpstr>Can class X.Y access its field a?</vt:lpstr>
      <vt:lpstr>Can class X.Y access its field a?</vt:lpstr>
      <vt:lpstr>IEnumerable and IEnumerator (1)</vt:lpstr>
      <vt:lpstr>IEnumerable and IEnumerator</vt:lpstr>
      <vt:lpstr>IEnumerable and IEnumerator (optimized)</vt:lpstr>
    </vt:vector>
  </TitlesOfParts>
  <Company>Sharewood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Pavel Ježek</dc:creator>
  <cp:lastModifiedBy>Sonic</cp:lastModifiedBy>
  <cp:revision>245</cp:revision>
  <dcterms:created xsi:type="dcterms:W3CDTF">2006-10-10T18:27:24Z</dcterms:created>
  <dcterms:modified xsi:type="dcterms:W3CDTF">2024-04-21T17:34:05Z</dcterms:modified>
</cp:coreProperties>
</file>