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9"/>
  </p:notesMasterIdLst>
  <p:sldIdLst>
    <p:sldId id="256" r:id="rId2"/>
    <p:sldId id="500" r:id="rId3"/>
    <p:sldId id="518" r:id="rId4"/>
    <p:sldId id="506" r:id="rId5"/>
    <p:sldId id="507" r:id="rId6"/>
    <p:sldId id="536" r:id="rId7"/>
    <p:sldId id="537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1A60F"/>
    <a:srgbClr val="DF602D"/>
    <a:srgbClr val="DE2E2E"/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478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0EB11C-1131-491A-97B1-C577B923CA4E}" type="slidenum">
              <a:rPr lang="cs-CZ" smtClean="0">
                <a:latin typeface="Arial" pitchFamily="34" charset="0"/>
              </a:rPr>
              <a:pPr/>
              <a:t>5</a:t>
            </a:fld>
            <a:endParaRPr lang="cs-CZ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1FC098-CF80-45B4-8DF2-06DCDC564C65}" type="slidenum">
              <a:rPr lang="cs-CZ" smtClean="0">
                <a:latin typeface="Arial" pitchFamily="34" charset="0"/>
              </a:rPr>
              <a:pPr/>
              <a:t>6</a:t>
            </a:fld>
            <a:endParaRPr lang="cs-CZ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Advanced </a:t>
            </a:r>
            <a:r>
              <a:rPr lang="cs-CZ" sz="2800" dirty="0"/>
              <a:t>C# </a:t>
            </a:r>
            <a:r>
              <a:rPr lang="en-US" sz="2800" dirty="0"/>
              <a:t>Programming</a:t>
            </a:r>
            <a:br>
              <a:rPr lang="en-US" sz="2800" dirty="0"/>
            </a:br>
            <a:r>
              <a:rPr lang="cs-CZ" sz="2800"/>
              <a:t>9</a:t>
            </a:r>
            <a:r>
              <a:rPr lang="cs-CZ" sz="2800" baseline="30000"/>
              <a:t>th</a:t>
            </a:r>
            <a:r>
              <a:rPr lang="en-US" sz="2800" dirty="0"/>
              <a:t> Lecture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Iterating Over a Tree</a:t>
            </a:r>
          </a:p>
        </p:txBody>
      </p:sp>
      <p:sp>
        <p:nvSpPr>
          <p:cNvPr id="44035" name="Zástupný symbol pro obsah 9"/>
          <p:cNvSpPr>
            <a:spLocks noGrp="1"/>
          </p:cNvSpPr>
          <p:nvPr>
            <p:ph type="body" sz="quarter" idx="13"/>
          </p:nvPr>
        </p:nvSpPr>
        <p:spPr>
          <a:xfrm>
            <a:off x="107504" y="1340768"/>
            <a:ext cx="8568952" cy="504056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IEnumerable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cs-CZ" sz="1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public Node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left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public Node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right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endParaRPr lang="cs-CZ" sz="10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public Node(Node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left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, Node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right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this.left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left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this.right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right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endParaRPr lang="cs-CZ" sz="10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public Node(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: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this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null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null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endParaRPr lang="cs-CZ" sz="10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IEnumerator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GetEnumerator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left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null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foreach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x in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left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yield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yield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right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null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foreach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x in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right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yield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4036" name="Zástupný symbol pro obsah 10"/>
          <p:cNvSpPr>
            <a:spLocks noGrp="1"/>
          </p:cNvSpPr>
          <p:nvPr>
            <p:ph sz="half" idx="4294967295"/>
          </p:nvPr>
        </p:nvSpPr>
        <p:spPr>
          <a:xfrm>
            <a:off x="5105400" y="1428750"/>
            <a:ext cx="4038600" cy="52863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Program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static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Main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Node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root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Node(2),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Node(7),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5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),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Node(14),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Node(17),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    15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Node(25),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20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10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);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cs-CZ" sz="10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foreach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x in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root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Console.Write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("{0} ", x);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97131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Iterating Over a Tree = “Counter-example”</a:t>
            </a:r>
          </a:p>
        </p:txBody>
      </p:sp>
      <p:sp>
        <p:nvSpPr>
          <p:cNvPr id="44035" name="Zástupný symbol pro obsah 9"/>
          <p:cNvSpPr>
            <a:spLocks noGrp="1"/>
          </p:cNvSpPr>
          <p:nvPr>
            <p:ph type="body" sz="quarter" idx="13"/>
          </p:nvPr>
        </p:nvSpPr>
        <p:spPr>
          <a:xfrm>
            <a:off x="107504" y="1340768"/>
            <a:ext cx="8568952" cy="504056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IEnumerable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public Node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left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public Node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right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endParaRPr lang="cs-CZ" sz="10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public Node(Node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left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, Node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right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this.left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left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this.right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right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endParaRPr lang="cs-CZ" sz="10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public Node(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: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this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null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null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endParaRPr lang="cs-CZ" sz="10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IEnumerator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GetEnumerator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left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null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foreach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x in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left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yield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yield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right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null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foreach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x in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right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yield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4036" name="Zástupný symbol pro obsah 10"/>
          <p:cNvSpPr>
            <a:spLocks noGrp="1"/>
          </p:cNvSpPr>
          <p:nvPr>
            <p:ph sz="half" idx="4294967295"/>
          </p:nvPr>
        </p:nvSpPr>
        <p:spPr>
          <a:xfrm>
            <a:off x="5105400" y="1428750"/>
            <a:ext cx="4038600" cy="52863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Program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static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Main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Node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root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Node(2),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Node(7),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5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),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Node(14),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Node(17),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    15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Node(25),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    20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),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10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);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cs-CZ" sz="10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foreach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 x in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root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Console.Write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("{0} ", x);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cs-CZ" sz="1000" dirty="0" err="1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cs-CZ" sz="10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100" b="1" dirty="0">
                <a:cs typeface="Courier New" pitchFamily="49" charset="0"/>
              </a:rPr>
              <a:t>Generates new enumerator for each node in the tree!</a:t>
            </a:r>
            <a:endParaRPr lang="cs-CZ" sz="1100" b="1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96531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Volný tvar 47"/>
          <p:cNvSpPr/>
          <p:nvPr/>
        </p:nvSpPr>
        <p:spPr>
          <a:xfrm>
            <a:off x="255224" y="1082309"/>
            <a:ext cx="8600345" cy="4800384"/>
          </a:xfrm>
          <a:custGeom>
            <a:avLst/>
            <a:gdLst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18732 w 8600345"/>
              <a:gd name="connsiteY6" fmla="*/ 3060713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97665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036421 w 8600345"/>
              <a:gd name="connsiteY7" fmla="*/ 3410669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39622 w 8600345"/>
              <a:gd name="connsiteY7" fmla="*/ 3715469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600345" h="4800384">
                <a:moveTo>
                  <a:pt x="3853932" y="1424"/>
                </a:moveTo>
                <a:cubicBezTo>
                  <a:pt x="3547251" y="7068"/>
                  <a:pt x="3293250" y="-41850"/>
                  <a:pt x="3063709" y="159469"/>
                </a:cubicBezTo>
                <a:cubicBezTo>
                  <a:pt x="2834168" y="360788"/>
                  <a:pt x="2915072" y="898891"/>
                  <a:pt x="2476687" y="1209335"/>
                </a:cubicBezTo>
                <a:cubicBezTo>
                  <a:pt x="2038302" y="1519779"/>
                  <a:pt x="845442" y="1785068"/>
                  <a:pt x="433398" y="2022135"/>
                </a:cubicBezTo>
                <a:cubicBezTo>
                  <a:pt x="21354" y="2259202"/>
                  <a:pt x="-16276" y="2460520"/>
                  <a:pt x="4420" y="2631735"/>
                </a:cubicBezTo>
                <a:cubicBezTo>
                  <a:pt x="25116" y="2802950"/>
                  <a:pt x="265946" y="2959113"/>
                  <a:pt x="557576" y="3049424"/>
                </a:cubicBezTo>
                <a:cubicBezTo>
                  <a:pt x="849206" y="3139735"/>
                  <a:pt x="1473858" y="3062594"/>
                  <a:pt x="1754199" y="3173601"/>
                </a:cubicBezTo>
                <a:cubicBezTo>
                  <a:pt x="2034540" y="3284608"/>
                  <a:pt x="2138022" y="3516032"/>
                  <a:pt x="2239622" y="3715469"/>
                </a:cubicBezTo>
                <a:cubicBezTo>
                  <a:pt x="2341222" y="3914906"/>
                  <a:pt x="2301709" y="4197129"/>
                  <a:pt x="2363798" y="4370225"/>
                </a:cubicBezTo>
                <a:cubicBezTo>
                  <a:pt x="2425887" y="4543321"/>
                  <a:pt x="2446584" y="4691958"/>
                  <a:pt x="2612154" y="4754047"/>
                </a:cubicBezTo>
                <a:cubicBezTo>
                  <a:pt x="2777724" y="4816136"/>
                  <a:pt x="3155902" y="4737114"/>
                  <a:pt x="3357220" y="4742758"/>
                </a:cubicBezTo>
                <a:cubicBezTo>
                  <a:pt x="3558538" y="4748402"/>
                  <a:pt x="3710939" y="4831187"/>
                  <a:pt x="3820065" y="4787913"/>
                </a:cubicBezTo>
                <a:cubicBezTo>
                  <a:pt x="3929191" y="4744639"/>
                  <a:pt x="4011976" y="4614817"/>
                  <a:pt x="4011976" y="4483113"/>
                </a:cubicBezTo>
                <a:cubicBezTo>
                  <a:pt x="4011976" y="4351409"/>
                  <a:pt x="3914139" y="4193365"/>
                  <a:pt x="3820065" y="3997691"/>
                </a:cubicBezTo>
                <a:cubicBezTo>
                  <a:pt x="3725991" y="3802017"/>
                  <a:pt x="3441888" y="3472758"/>
                  <a:pt x="3447532" y="3309069"/>
                </a:cubicBezTo>
                <a:cubicBezTo>
                  <a:pt x="3453176" y="3145380"/>
                  <a:pt x="3667665" y="3038136"/>
                  <a:pt x="3853932" y="3015558"/>
                </a:cubicBezTo>
                <a:cubicBezTo>
                  <a:pt x="4040199" y="2992980"/>
                  <a:pt x="4194480" y="3128447"/>
                  <a:pt x="4565132" y="3173602"/>
                </a:cubicBezTo>
                <a:cubicBezTo>
                  <a:pt x="4935784" y="3218757"/>
                  <a:pt x="5541621" y="3275202"/>
                  <a:pt x="6077843" y="3286491"/>
                </a:cubicBezTo>
                <a:cubicBezTo>
                  <a:pt x="6614065" y="3297780"/>
                  <a:pt x="7387354" y="3305305"/>
                  <a:pt x="7782465" y="3241335"/>
                </a:cubicBezTo>
                <a:cubicBezTo>
                  <a:pt x="8177576" y="3177365"/>
                  <a:pt x="8313042" y="3079528"/>
                  <a:pt x="8448509" y="2902669"/>
                </a:cubicBezTo>
                <a:cubicBezTo>
                  <a:pt x="8583976" y="2725810"/>
                  <a:pt x="8614080" y="2400313"/>
                  <a:pt x="8595265" y="2180180"/>
                </a:cubicBezTo>
                <a:cubicBezTo>
                  <a:pt x="8576450" y="1960047"/>
                  <a:pt x="8365724" y="1783187"/>
                  <a:pt x="8335620" y="1581869"/>
                </a:cubicBezTo>
                <a:cubicBezTo>
                  <a:pt x="8305516" y="1380551"/>
                  <a:pt x="8448510" y="1143484"/>
                  <a:pt x="8414643" y="972269"/>
                </a:cubicBezTo>
                <a:cubicBezTo>
                  <a:pt x="8380776" y="801054"/>
                  <a:pt x="8358198" y="624195"/>
                  <a:pt x="8132420" y="554580"/>
                </a:cubicBezTo>
                <a:cubicBezTo>
                  <a:pt x="7906642" y="484965"/>
                  <a:pt x="7406168" y="558343"/>
                  <a:pt x="7059976" y="554580"/>
                </a:cubicBezTo>
                <a:cubicBezTo>
                  <a:pt x="6713784" y="550817"/>
                  <a:pt x="6414628" y="603498"/>
                  <a:pt x="6055265" y="532002"/>
                </a:cubicBezTo>
                <a:cubicBezTo>
                  <a:pt x="5695902" y="460506"/>
                  <a:pt x="5274450" y="215913"/>
                  <a:pt x="4903798" y="125602"/>
                </a:cubicBezTo>
                <a:cubicBezTo>
                  <a:pt x="4533146" y="35291"/>
                  <a:pt x="4160613" y="-4220"/>
                  <a:pt x="3853932" y="1424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7" name="Volný tvar 46"/>
          <p:cNvSpPr/>
          <p:nvPr/>
        </p:nvSpPr>
        <p:spPr>
          <a:xfrm>
            <a:off x="154167" y="4316290"/>
            <a:ext cx="8060869" cy="2253843"/>
          </a:xfrm>
          <a:custGeom>
            <a:avLst/>
            <a:gdLst>
              <a:gd name="connsiteX0" fmla="*/ 1146711 w 8063525"/>
              <a:gd name="connsiteY0" fmla="*/ 20185 h 2289251"/>
              <a:gd name="connsiteX1" fmla="*/ 570978 w 8063525"/>
              <a:gd name="connsiteY1" fmla="*/ 20185 h 2289251"/>
              <a:gd name="connsiteX2" fmla="*/ 221022 w 8063525"/>
              <a:gd name="connsiteY2" fmla="*/ 268540 h 2289251"/>
              <a:gd name="connsiteX3" fmla="*/ 40400 w 8063525"/>
              <a:gd name="connsiteY3" fmla="*/ 1194229 h 2289251"/>
              <a:gd name="connsiteX4" fmla="*/ 119422 w 8063525"/>
              <a:gd name="connsiteY4" fmla="*/ 2074762 h 2289251"/>
              <a:gd name="connsiteX5" fmla="*/ 1214445 w 8063525"/>
              <a:gd name="connsiteY5" fmla="*/ 2289251 h 2289251"/>
              <a:gd name="connsiteX6" fmla="*/ 2885200 w 8063525"/>
              <a:gd name="connsiteY6" fmla="*/ 2210229 h 2289251"/>
              <a:gd name="connsiteX7" fmla="*/ 6904045 w 8063525"/>
              <a:gd name="connsiteY7" fmla="*/ 2029607 h 2289251"/>
              <a:gd name="connsiteX8" fmla="*/ 7976489 w 8063525"/>
              <a:gd name="connsiteY8" fmla="*/ 1295829 h 2289251"/>
              <a:gd name="connsiteX9" fmla="*/ 5075245 w 8063525"/>
              <a:gd name="connsiteY9" fmla="*/ 313696 h 2289251"/>
              <a:gd name="connsiteX10" fmla="*/ 4014089 w 8063525"/>
              <a:gd name="connsiteY10" fmla="*/ 200807 h 2289251"/>
              <a:gd name="connsiteX11" fmla="*/ 4251156 w 8063525"/>
              <a:gd name="connsiteY11" fmla="*/ 866851 h 2289251"/>
              <a:gd name="connsiteX12" fmla="*/ 4341467 w 8063525"/>
              <a:gd name="connsiteY12" fmla="*/ 1544185 h 2289251"/>
              <a:gd name="connsiteX13" fmla="*/ 4160845 w 8063525"/>
              <a:gd name="connsiteY13" fmla="*/ 1747385 h 2289251"/>
              <a:gd name="connsiteX14" fmla="*/ 3630267 w 8063525"/>
              <a:gd name="connsiteY14" fmla="*/ 1679651 h 2289251"/>
              <a:gd name="connsiteX15" fmla="*/ 3291600 w 8063525"/>
              <a:gd name="connsiteY15" fmla="*/ 1645785 h 2289251"/>
              <a:gd name="connsiteX16" fmla="*/ 2749733 w 8063525"/>
              <a:gd name="connsiteY16" fmla="*/ 1713518 h 2289251"/>
              <a:gd name="connsiteX17" fmla="*/ 2399778 w 8063525"/>
              <a:gd name="connsiteY17" fmla="*/ 1566762 h 2289251"/>
              <a:gd name="connsiteX18" fmla="*/ 2546533 w 8063525"/>
              <a:gd name="connsiteY18" fmla="*/ 787829 h 2289251"/>
              <a:gd name="connsiteX19" fmla="*/ 2467511 w 8063525"/>
              <a:gd name="connsiteY19" fmla="*/ 268540 h 2289251"/>
              <a:gd name="connsiteX20" fmla="*/ 2174000 w 8063525"/>
              <a:gd name="connsiteY20" fmla="*/ 65340 h 2289251"/>
              <a:gd name="connsiteX21" fmla="*/ 1146711 w 8063525"/>
              <a:gd name="connsiteY21" fmla="*/ 20185 h 2289251"/>
              <a:gd name="connsiteX0" fmla="*/ 1146711 w 8063525"/>
              <a:gd name="connsiteY0" fmla="*/ 54210 h 2278121"/>
              <a:gd name="connsiteX1" fmla="*/ 570978 w 8063525"/>
              <a:gd name="connsiteY1" fmla="*/ 9055 h 2278121"/>
              <a:gd name="connsiteX2" fmla="*/ 221022 w 8063525"/>
              <a:gd name="connsiteY2" fmla="*/ 257410 h 2278121"/>
              <a:gd name="connsiteX3" fmla="*/ 40400 w 8063525"/>
              <a:gd name="connsiteY3" fmla="*/ 1183099 h 2278121"/>
              <a:gd name="connsiteX4" fmla="*/ 119422 w 8063525"/>
              <a:gd name="connsiteY4" fmla="*/ 2063632 h 2278121"/>
              <a:gd name="connsiteX5" fmla="*/ 1214445 w 8063525"/>
              <a:gd name="connsiteY5" fmla="*/ 2278121 h 2278121"/>
              <a:gd name="connsiteX6" fmla="*/ 2885200 w 8063525"/>
              <a:gd name="connsiteY6" fmla="*/ 2199099 h 2278121"/>
              <a:gd name="connsiteX7" fmla="*/ 6904045 w 8063525"/>
              <a:gd name="connsiteY7" fmla="*/ 2018477 h 2278121"/>
              <a:gd name="connsiteX8" fmla="*/ 7976489 w 8063525"/>
              <a:gd name="connsiteY8" fmla="*/ 1284699 h 2278121"/>
              <a:gd name="connsiteX9" fmla="*/ 5075245 w 8063525"/>
              <a:gd name="connsiteY9" fmla="*/ 302566 h 2278121"/>
              <a:gd name="connsiteX10" fmla="*/ 4014089 w 8063525"/>
              <a:gd name="connsiteY10" fmla="*/ 189677 h 2278121"/>
              <a:gd name="connsiteX11" fmla="*/ 4251156 w 8063525"/>
              <a:gd name="connsiteY11" fmla="*/ 855721 h 2278121"/>
              <a:gd name="connsiteX12" fmla="*/ 4341467 w 8063525"/>
              <a:gd name="connsiteY12" fmla="*/ 1533055 h 2278121"/>
              <a:gd name="connsiteX13" fmla="*/ 4160845 w 8063525"/>
              <a:gd name="connsiteY13" fmla="*/ 1736255 h 2278121"/>
              <a:gd name="connsiteX14" fmla="*/ 3630267 w 8063525"/>
              <a:gd name="connsiteY14" fmla="*/ 1668521 h 2278121"/>
              <a:gd name="connsiteX15" fmla="*/ 3291600 w 8063525"/>
              <a:gd name="connsiteY15" fmla="*/ 1634655 h 2278121"/>
              <a:gd name="connsiteX16" fmla="*/ 2749733 w 8063525"/>
              <a:gd name="connsiteY16" fmla="*/ 1702388 h 2278121"/>
              <a:gd name="connsiteX17" fmla="*/ 2399778 w 8063525"/>
              <a:gd name="connsiteY17" fmla="*/ 1555632 h 2278121"/>
              <a:gd name="connsiteX18" fmla="*/ 2546533 w 8063525"/>
              <a:gd name="connsiteY18" fmla="*/ 776699 h 2278121"/>
              <a:gd name="connsiteX19" fmla="*/ 2467511 w 8063525"/>
              <a:gd name="connsiteY19" fmla="*/ 257410 h 2278121"/>
              <a:gd name="connsiteX20" fmla="*/ 2174000 w 8063525"/>
              <a:gd name="connsiteY20" fmla="*/ 54210 h 2278121"/>
              <a:gd name="connsiteX21" fmla="*/ 1146711 w 8063525"/>
              <a:gd name="connsiteY21" fmla="*/ 54210 h 2278121"/>
              <a:gd name="connsiteX0" fmla="*/ 1146711 w 8063525"/>
              <a:gd name="connsiteY0" fmla="*/ 15052 h 2238963"/>
              <a:gd name="connsiteX1" fmla="*/ 570978 w 8063525"/>
              <a:gd name="connsiteY1" fmla="*/ 15052 h 2238963"/>
              <a:gd name="connsiteX2" fmla="*/ 221022 w 8063525"/>
              <a:gd name="connsiteY2" fmla="*/ 218252 h 2238963"/>
              <a:gd name="connsiteX3" fmla="*/ 40400 w 8063525"/>
              <a:gd name="connsiteY3" fmla="*/ 1143941 h 2238963"/>
              <a:gd name="connsiteX4" fmla="*/ 119422 w 8063525"/>
              <a:gd name="connsiteY4" fmla="*/ 2024474 h 2238963"/>
              <a:gd name="connsiteX5" fmla="*/ 1214445 w 8063525"/>
              <a:gd name="connsiteY5" fmla="*/ 2238963 h 2238963"/>
              <a:gd name="connsiteX6" fmla="*/ 2885200 w 8063525"/>
              <a:gd name="connsiteY6" fmla="*/ 2159941 h 2238963"/>
              <a:gd name="connsiteX7" fmla="*/ 6904045 w 8063525"/>
              <a:gd name="connsiteY7" fmla="*/ 1979319 h 2238963"/>
              <a:gd name="connsiteX8" fmla="*/ 7976489 w 8063525"/>
              <a:gd name="connsiteY8" fmla="*/ 1245541 h 2238963"/>
              <a:gd name="connsiteX9" fmla="*/ 5075245 w 8063525"/>
              <a:gd name="connsiteY9" fmla="*/ 263408 h 2238963"/>
              <a:gd name="connsiteX10" fmla="*/ 4014089 w 8063525"/>
              <a:gd name="connsiteY10" fmla="*/ 150519 h 2238963"/>
              <a:gd name="connsiteX11" fmla="*/ 4251156 w 8063525"/>
              <a:gd name="connsiteY11" fmla="*/ 816563 h 2238963"/>
              <a:gd name="connsiteX12" fmla="*/ 4341467 w 8063525"/>
              <a:gd name="connsiteY12" fmla="*/ 1493897 h 2238963"/>
              <a:gd name="connsiteX13" fmla="*/ 4160845 w 8063525"/>
              <a:gd name="connsiteY13" fmla="*/ 1697097 h 2238963"/>
              <a:gd name="connsiteX14" fmla="*/ 3630267 w 8063525"/>
              <a:gd name="connsiteY14" fmla="*/ 1629363 h 2238963"/>
              <a:gd name="connsiteX15" fmla="*/ 3291600 w 8063525"/>
              <a:gd name="connsiteY15" fmla="*/ 1595497 h 2238963"/>
              <a:gd name="connsiteX16" fmla="*/ 2749733 w 8063525"/>
              <a:gd name="connsiteY16" fmla="*/ 1663230 h 2238963"/>
              <a:gd name="connsiteX17" fmla="*/ 2399778 w 8063525"/>
              <a:gd name="connsiteY17" fmla="*/ 1516474 h 2238963"/>
              <a:gd name="connsiteX18" fmla="*/ 2546533 w 8063525"/>
              <a:gd name="connsiteY18" fmla="*/ 737541 h 2238963"/>
              <a:gd name="connsiteX19" fmla="*/ 2467511 w 8063525"/>
              <a:gd name="connsiteY19" fmla="*/ 218252 h 2238963"/>
              <a:gd name="connsiteX20" fmla="*/ 2174000 w 8063525"/>
              <a:gd name="connsiteY20" fmla="*/ 15052 h 2238963"/>
              <a:gd name="connsiteX21" fmla="*/ 1146711 w 8063525"/>
              <a:gd name="connsiteY21" fmla="*/ 15052 h 2238963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467511 w 8063525"/>
              <a:gd name="connsiteY19" fmla="*/ 221624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151422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4055 w 8060869"/>
              <a:gd name="connsiteY0" fmla="*/ 29932 h 2253843"/>
              <a:gd name="connsiteX1" fmla="*/ 568322 w 8060869"/>
              <a:gd name="connsiteY1" fmla="*/ 29932 h 2253843"/>
              <a:gd name="connsiteX2" fmla="*/ 173210 w 8060869"/>
              <a:gd name="connsiteY2" fmla="*/ 391176 h 2253843"/>
              <a:gd name="connsiteX3" fmla="*/ 37744 w 8060869"/>
              <a:gd name="connsiteY3" fmla="*/ 1158821 h 2253843"/>
              <a:gd name="connsiteX4" fmla="*/ 116766 w 8060869"/>
              <a:gd name="connsiteY4" fmla="*/ 2039354 h 2253843"/>
              <a:gd name="connsiteX5" fmla="*/ 1211789 w 8060869"/>
              <a:gd name="connsiteY5" fmla="*/ 2253843 h 2253843"/>
              <a:gd name="connsiteX6" fmla="*/ 2882544 w 8060869"/>
              <a:gd name="connsiteY6" fmla="*/ 2174821 h 2253843"/>
              <a:gd name="connsiteX7" fmla="*/ 6901389 w 8060869"/>
              <a:gd name="connsiteY7" fmla="*/ 1994199 h 2253843"/>
              <a:gd name="connsiteX8" fmla="*/ 7973833 w 8060869"/>
              <a:gd name="connsiteY8" fmla="*/ 1260421 h 2253843"/>
              <a:gd name="connsiteX9" fmla="*/ 5072589 w 8060869"/>
              <a:gd name="connsiteY9" fmla="*/ 278288 h 2253843"/>
              <a:gd name="connsiteX10" fmla="*/ 4011433 w 8060869"/>
              <a:gd name="connsiteY10" fmla="*/ 165399 h 2253843"/>
              <a:gd name="connsiteX11" fmla="*/ 4248500 w 8060869"/>
              <a:gd name="connsiteY11" fmla="*/ 831443 h 2253843"/>
              <a:gd name="connsiteX12" fmla="*/ 4338811 w 8060869"/>
              <a:gd name="connsiteY12" fmla="*/ 1508777 h 2253843"/>
              <a:gd name="connsiteX13" fmla="*/ 4158189 w 8060869"/>
              <a:gd name="connsiteY13" fmla="*/ 1711977 h 2253843"/>
              <a:gd name="connsiteX14" fmla="*/ 3627611 w 8060869"/>
              <a:gd name="connsiteY14" fmla="*/ 1644243 h 2253843"/>
              <a:gd name="connsiteX15" fmla="*/ 3288944 w 8060869"/>
              <a:gd name="connsiteY15" fmla="*/ 1610377 h 2253843"/>
              <a:gd name="connsiteX16" fmla="*/ 2747077 w 8060869"/>
              <a:gd name="connsiteY16" fmla="*/ 1678110 h 2253843"/>
              <a:gd name="connsiteX17" fmla="*/ 2397122 w 8060869"/>
              <a:gd name="connsiteY17" fmla="*/ 1531354 h 2253843"/>
              <a:gd name="connsiteX18" fmla="*/ 2261654 w 8060869"/>
              <a:gd name="connsiteY18" fmla="*/ 1045932 h 2253843"/>
              <a:gd name="connsiteX19" fmla="*/ 2148766 w 8060869"/>
              <a:gd name="connsiteY19" fmla="*/ 515355 h 2253843"/>
              <a:gd name="connsiteX20" fmla="*/ 1776233 w 8060869"/>
              <a:gd name="connsiteY20" fmla="*/ 108954 h 2253843"/>
              <a:gd name="connsiteX21" fmla="*/ 1144055 w 8060869"/>
              <a:gd name="connsiteY21" fmla="*/ 29932 h 225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060869" h="2253843">
                <a:moveTo>
                  <a:pt x="1144055" y="29932"/>
                </a:moveTo>
                <a:cubicBezTo>
                  <a:pt x="942737" y="16762"/>
                  <a:pt x="730130" y="-30275"/>
                  <a:pt x="568322" y="29932"/>
                </a:cubicBezTo>
                <a:cubicBezTo>
                  <a:pt x="406515" y="90139"/>
                  <a:pt x="261640" y="203028"/>
                  <a:pt x="173210" y="391176"/>
                </a:cubicBezTo>
                <a:cubicBezTo>
                  <a:pt x="84780" y="579324"/>
                  <a:pt x="47151" y="884125"/>
                  <a:pt x="37744" y="1158821"/>
                </a:cubicBezTo>
                <a:cubicBezTo>
                  <a:pt x="28337" y="1433517"/>
                  <a:pt x="-78908" y="1856850"/>
                  <a:pt x="116766" y="2039354"/>
                </a:cubicBezTo>
                <a:cubicBezTo>
                  <a:pt x="312440" y="2221858"/>
                  <a:pt x="750826" y="2231265"/>
                  <a:pt x="1211789" y="2253843"/>
                </a:cubicBezTo>
                <a:lnTo>
                  <a:pt x="2882544" y="2174821"/>
                </a:lnTo>
                <a:cubicBezTo>
                  <a:pt x="3830811" y="2131547"/>
                  <a:pt x="6052841" y="2146599"/>
                  <a:pt x="6901389" y="1994199"/>
                </a:cubicBezTo>
                <a:cubicBezTo>
                  <a:pt x="7749937" y="1841799"/>
                  <a:pt x="8278633" y="1546406"/>
                  <a:pt x="7973833" y="1260421"/>
                </a:cubicBezTo>
                <a:cubicBezTo>
                  <a:pt x="7669033" y="974436"/>
                  <a:pt x="5732989" y="460792"/>
                  <a:pt x="5072589" y="278288"/>
                </a:cubicBezTo>
                <a:cubicBezTo>
                  <a:pt x="4412189" y="95784"/>
                  <a:pt x="4148781" y="73207"/>
                  <a:pt x="4011433" y="165399"/>
                </a:cubicBezTo>
                <a:cubicBezTo>
                  <a:pt x="3874085" y="257591"/>
                  <a:pt x="4193937" y="607547"/>
                  <a:pt x="4248500" y="831443"/>
                </a:cubicBezTo>
                <a:cubicBezTo>
                  <a:pt x="4303063" y="1055339"/>
                  <a:pt x="4353863" y="1362021"/>
                  <a:pt x="4338811" y="1508777"/>
                </a:cubicBezTo>
                <a:cubicBezTo>
                  <a:pt x="4323759" y="1655533"/>
                  <a:pt x="4276722" y="1689399"/>
                  <a:pt x="4158189" y="1711977"/>
                </a:cubicBezTo>
                <a:cubicBezTo>
                  <a:pt x="4039656" y="1734555"/>
                  <a:pt x="3772485" y="1661176"/>
                  <a:pt x="3627611" y="1644243"/>
                </a:cubicBezTo>
                <a:cubicBezTo>
                  <a:pt x="3482737" y="1627310"/>
                  <a:pt x="3435700" y="1604733"/>
                  <a:pt x="3288944" y="1610377"/>
                </a:cubicBezTo>
                <a:cubicBezTo>
                  <a:pt x="3142188" y="1616021"/>
                  <a:pt x="2895714" y="1691280"/>
                  <a:pt x="2747077" y="1678110"/>
                </a:cubicBezTo>
                <a:cubicBezTo>
                  <a:pt x="2598440" y="1664940"/>
                  <a:pt x="2478026" y="1636717"/>
                  <a:pt x="2397122" y="1531354"/>
                </a:cubicBezTo>
                <a:cubicBezTo>
                  <a:pt x="2316218" y="1425991"/>
                  <a:pt x="2303047" y="1215265"/>
                  <a:pt x="2261654" y="1045932"/>
                </a:cubicBezTo>
                <a:cubicBezTo>
                  <a:pt x="2220261" y="876599"/>
                  <a:pt x="2210855" y="635770"/>
                  <a:pt x="2148766" y="515355"/>
                </a:cubicBezTo>
                <a:cubicBezTo>
                  <a:pt x="2086677" y="394940"/>
                  <a:pt x="1943685" y="189858"/>
                  <a:pt x="1776233" y="108954"/>
                </a:cubicBezTo>
                <a:cubicBezTo>
                  <a:pt x="1608781" y="28050"/>
                  <a:pt x="1345373" y="43102"/>
                  <a:pt x="1144055" y="29932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cxnSp>
        <p:nvCxnSpPr>
          <p:cNvPr id="22" name="Přímá spojnice 21"/>
          <p:cNvCxnSpPr/>
          <p:nvPr/>
        </p:nvCxnSpPr>
        <p:spPr>
          <a:xfrm>
            <a:off x="2027631" y="2276872"/>
            <a:ext cx="2102024" cy="200401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89" name="Volný tvar 88"/>
          <p:cNvSpPr/>
          <p:nvPr/>
        </p:nvSpPr>
        <p:spPr>
          <a:xfrm>
            <a:off x="7106758" y="1010202"/>
            <a:ext cx="1587034" cy="468943"/>
          </a:xfrm>
          <a:custGeom>
            <a:avLst/>
            <a:gdLst>
              <a:gd name="connsiteX0" fmla="*/ 572388 w 1836375"/>
              <a:gd name="connsiteY0" fmla="*/ 14733 h 937887"/>
              <a:gd name="connsiteX1" fmla="*/ 1407766 w 1836375"/>
              <a:gd name="connsiteY1" fmla="*/ 26022 h 937887"/>
              <a:gd name="connsiteX2" fmla="*/ 1814166 w 1836375"/>
              <a:gd name="connsiteY2" fmla="*/ 184066 h 937887"/>
              <a:gd name="connsiteX3" fmla="*/ 1644832 w 1836375"/>
              <a:gd name="connsiteY3" fmla="*/ 872689 h 937887"/>
              <a:gd name="connsiteX4" fmla="*/ 504654 w 1836375"/>
              <a:gd name="connsiteY4" fmla="*/ 895266 h 937887"/>
              <a:gd name="connsiteX5" fmla="*/ 19232 w 1836375"/>
              <a:gd name="connsiteY5" fmla="*/ 748511 h 937887"/>
              <a:gd name="connsiteX6" fmla="*/ 143410 w 1836375"/>
              <a:gd name="connsiteY6" fmla="*/ 172778 h 937887"/>
              <a:gd name="connsiteX7" fmla="*/ 572388 w 1836375"/>
              <a:gd name="connsiteY7" fmla="*/ 14733 h 937887"/>
              <a:gd name="connsiteX0" fmla="*/ 451556 w 1715543"/>
              <a:gd name="connsiteY0" fmla="*/ 14733 h 937887"/>
              <a:gd name="connsiteX1" fmla="*/ 1286934 w 1715543"/>
              <a:gd name="connsiteY1" fmla="*/ 26022 h 937887"/>
              <a:gd name="connsiteX2" fmla="*/ 1693334 w 1715543"/>
              <a:gd name="connsiteY2" fmla="*/ 184066 h 937887"/>
              <a:gd name="connsiteX3" fmla="*/ 1524000 w 1715543"/>
              <a:gd name="connsiteY3" fmla="*/ 872689 h 937887"/>
              <a:gd name="connsiteX4" fmla="*/ 383822 w 1715543"/>
              <a:gd name="connsiteY4" fmla="*/ 895266 h 937887"/>
              <a:gd name="connsiteX5" fmla="*/ 0 w 1715543"/>
              <a:gd name="connsiteY5" fmla="*/ 748511 h 937887"/>
              <a:gd name="connsiteX6" fmla="*/ 22578 w 1715543"/>
              <a:gd name="connsiteY6" fmla="*/ 172778 h 937887"/>
              <a:gd name="connsiteX7" fmla="*/ 451556 w 1715543"/>
              <a:gd name="connsiteY7" fmla="*/ 14733 h 937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5543" h="937887">
                <a:moveTo>
                  <a:pt x="451556" y="14733"/>
                </a:moveTo>
                <a:cubicBezTo>
                  <a:pt x="662282" y="-9726"/>
                  <a:pt x="1079971" y="-2200"/>
                  <a:pt x="1286934" y="26022"/>
                </a:cubicBezTo>
                <a:cubicBezTo>
                  <a:pt x="1493897" y="54244"/>
                  <a:pt x="1653823" y="42955"/>
                  <a:pt x="1693334" y="184066"/>
                </a:cubicBezTo>
                <a:cubicBezTo>
                  <a:pt x="1732845" y="325177"/>
                  <a:pt x="1742252" y="754156"/>
                  <a:pt x="1524000" y="872689"/>
                </a:cubicBezTo>
                <a:cubicBezTo>
                  <a:pt x="1305748" y="991222"/>
                  <a:pt x="637822" y="915962"/>
                  <a:pt x="383822" y="895266"/>
                </a:cubicBezTo>
                <a:cubicBezTo>
                  <a:pt x="129822" y="874570"/>
                  <a:pt x="60207" y="868926"/>
                  <a:pt x="0" y="748511"/>
                </a:cubicBezTo>
                <a:cubicBezTo>
                  <a:pt x="-60207" y="628096"/>
                  <a:pt x="-52681" y="295074"/>
                  <a:pt x="22578" y="172778"/>
                </a:cubicBezTo>
                <a:cubicBezTo>
                  <a:pt x="97837" y="50482"/>
                  <a:pt x="240830" y="39192"/>
                  <a:pt x="451556" y="14733"/>
                </a:cubicBezTo>
                <a:close/>
              </a:path>
            </a:pathLst>
          </a:custGeom>
          <a:gradFill>
            <a:gsLst>
              <a:gs pos="0">
                <a:schemeClr val="dk1">
                  <a:tint val="50000"/>
                  <a:satMod val="300000"/>
                  <a:alpha val="50000"/>
                </a:schemeClr>
              </a:gs>
              <a:gs pos="35000">
                <a:schemeClr val="dk1">
                  <a:tint val="37000"/>
                  <a:satMod val="300000"/>
                  <a:alpha val="13000"/>
                </a:schemeClr>
              </a:gs>
              <a:gs pos="100000">
                <a:schemeClr val="dk1">
                  <a:tint val="15000"/>
                  <a:satMod val="350000"/>
                  <a:alpha val="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 Type Inheritance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337567" y="114067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System.Object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13955" y="37141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classes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47615" y="353050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delegates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delegate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09615" y="104372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pointers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 *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947615" y="2538057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System.Delegate</a:t>
            </a:r>
            <a:endParaRPr lang="en-US" sz="11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91767" y="3059564"/>
            <a:ext cx="2295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System.MulticastDelegate</a:t>
            </a:r>
            <a:endParaRPr lang="en-US" sz="11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71600" y="3356992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System.ValueType</a:t>
            </a:r>
            <a:endParaRPr lang="en-US" sz="11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790842" y="5482839"/>
            <a:ext cx="1430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System.Enum</a:t>
            </a:r>
            <a:endParaRPr lang="en-US" sz="11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219423" y="2538057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System.Array</a:t>
            </a:r>
            <a:endParaRPr lang="en-US" sz="11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291437" y="300570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arrays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Type[]</a:t>
            </a:r>
            <a:r>
              <a:rPr lang="en-US" sz="700" dirty="0"/>
              <a:t> or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Type[,]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473548" y="24841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System.String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108749" y="1767018"/>
            <a:ext cx="1314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interfaces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17" name="Přímá spojnice se šipkou 16"/>
          <p:cNvCxnSpPr>
            <a:stCxn id="4" idx="2"/>
            <a:endCxn id="12" idx="0"/>
          </p:cNvCxnSpPr>
          <p:nvPr/>
        </p:nvCxnSpPr>
        <p:spPr>
          <a:xfrm>
            <a:off x="4129655" y="1510006"/>
            <a:ext cx="1953864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12" idx="2"/>
            <a:endCxn id="13" idx="0"/>
          </p:cNvCxnSpPr>
          <p:nvPr/>
        </p:nvCxnSpPr>
        <p:spPr>
          <a:xfrm>
            <a:off x="6083519" y="2799667"/>
            <a:ext cx="6" cy="20603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8" idx="0"/>
          </p:cNvCxnSpPr>
          <p:nvPr/>
        </p:nvCxnSpPr>
        <p:spPr>
          <a:xfrm>
            <a:off x="4129655" y="1510006"/>
            <a:ext cx="3610048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8" idx="2"/>
            <a:endCxn id="9" idx="0"/>
          </p:cNvCxnSpPr>
          <p:nvPr/>
        </p:nvCxnSpPr>
        <p:spPr>
          <a:xfrm>
            <a:off x="7739703" y="2799667"/>
            <a:ext cx="0" cy="25989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9" idx="2"/>
            <a:endCxn id="6" idx="0"/>
          </p:cNvCxnSpPr>
          <p:nvPr/>
        </p:nvCxnSpPr>
        <p:spPr>
          <a:xfrm>
            <a:off x="7739703" y="3321174"/>
            <a:ext cx="0" cy="2093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4" idx="2"/>
            <a:endCxn id="5" idx="0"/>
          </p:cNvCxnSpPr>
          <p:nvPr/>
        </p:nvCxnSpPr>
        <p:spPr>
          <a:xfrm>
            <a:off x="4129655" y="1510006"/>
            <a:ext cx="1476388" cy="22040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2"/>
            <a:endCxn id="14" idx="0"/>
          </p:cNvCxnSpPr>
          <p:nvPr/>
        </p:nvCxnSpPr>
        <p:spPr>
          <a:xfrm>
            <a:off x="4129655" y="1510006"/>
            <a:ext cx="135981" cy="97419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4" idx="2"/>
            <a:endCxn id="10" idx="0"/>
          </p:cNvCxnSpPr>
          <p:nvPr/>
        </p:nvCxnSpPr>
        <p:spPr>
          <a:xfrm flipH="1">
            <a:off x="1835696" y="1510006"/>
            <a:ext cx="2293959" cy="18469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6135848" y="5482785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structures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2714010" y="598666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enumerations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587471" y="50985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System.Int32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1064179" y="544210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System.Int64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11407" y="545118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System.Double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15463" y="57697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System.Boolean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1209564" y="6115305"/>
            <a:ext cx="4703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…</a:t>
            </a:r>
          </a:p>
        </p:txBody>
      </p:sp>
      <p:cxnSp>
        <p:nvCxnSpPr>
          <p:cNvPr id="66" name="Přímá spojnice se šipkou 65"/>
          <p:cNvCxnSpPr>
            <a:stCxn id="10" idx="2"/>
            <a:endCxn id="60" idx="0"/>
          </p:cNvCxnSpPr>
          <p:nvPr/>
        </p:nvCxnSpPr>
        <p:spPr>
          <a:xfrm flipH="1">
            <a:off x="1379559" y="3618602"/>
            <a:ext cx="456137" cy="14798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763181" y="4591338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simple types</a:t>
            </a:r>
          </a:p>
        </p:txBody>
      </p:sp>
      <p:cxnSp>
        <p:nvCxnSpPr>
          <p:cNvPr id="68" name="Přímá spojnice se šipkou 67"/>
          <p:cNvCxnSpPr>
            <a:stCxn id="11" idx="2"/>
            <a:endCxn id="43" idx="0"/>
          </p:cNvCxnSpPr>
          <p:nvPr/>
        </p:nvCxnSpPr>
        <p:spPr>
          <a:xfrm>
            <a:off x="3506098" y="5744449"/>
            <a:ext cx="0" cy="24221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4296107" y="54678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System.Nullable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Type?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75" name="Přímá spojnice se šipkou 74"/>
          <p:cNvCxnSpPr>
            <a:stCxn id="10" idx="2"/>
            <a:endCxn id="11" idx="0"/>
          </p:cNvCxnSpPr>
          <p:nvPr/>
        </p:nvCxnSpPr>
        <p:spPr>
          <a:xfrm>
            <a:off x="1835696" y="3618602"/>
            <a:ext cx="1670402" cy="18642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>
            <a:stCxn id="10" idx="2"/>
            <a:endCxn id="73" idx="0"/>
          </p:cNvCxnSpPr>
          <p:nvPr/>
        </p:nvCxnSpPr>
        <p:spPr>
          <a:xfrm>
            <a:off x="1835696" y="3618602"/>
            <a:ext cx="3252499" cy="184923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>
            <a:stCxn id="10" idx="2"/>
            <a:endCxn id="42" idx="0"/>
          </p:cNvCxnSpPr>
          <p:nvPr/>
        </p:nvCxnSpPr>
        <p:spPr>
          <a:xfrm>
            <a:off x="1835696" y="3618602"/>
            <a:ext cx="5092240" cy="186418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15" idx="1"/>
          </p:cNvCxnSpPr>
          <p:nvPr/>
        </p:nvCxnSpPr>
        <p:spPr>
          <a:xfrm>
            <a:off x="4129655" y="1510006"/>
            <a:ext cx="2979094" cy="441678"/>
          </a:xfrm>
          <a:prstGeom prst="straightConnector1">
            <a:avLst/>
          </a:prstGeom>
          <a:ln w="1270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>
            <a:off x="5897228" y="4091030"/>
            <a:ext cx="281520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>
            <a:off x="5619202" y="4083436"/>
            <a:ext cx="140760" cy="12748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5308707" y="4080098"/>
            <a:ext cx="89284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571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Delegate = Method Type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8001000" cy="9144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34950" indent="-234950" defTabSz="911225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r>
              <a:rPr lang="en-US" sz="1900" b="1"/>
              <a:t>Declaration of a delegate type</a:t>
            </a:r>
          </a:p>
          <a:p>
            <a:pPr marL="234950" indent="-234950" defTabSz="911225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endParaRPr lang="en-US" sz="900"/>
          </a:p>
          <a:p>
            <a:pPr marL="234950" indent="-234950" defTabSz="911225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r>
              <a:rPr lang="en-US" sz="1500"/>
              <a:t>	</a:t>
            </a:r>
            <a:r>
              <a:rPr lang="en-US" sz="1500">
                <a:solidFill>
                  <a:srgbClr val="FF0000"/>
                </a:solidFill>
              </a:rPr>
              <a:t>delegate void Notifier (string sender);	</a:t>
            </a:r>
            <a:r>
              <a:rPr lang="en-US" sz="1500"/>
              <a:t>// ordinary method signature </a:t>
            </a:r>
          </a:p>
          <a:p>
            <a:pPr marL="234950" indent="-234950" defTabSz="911225" eaLnBrk="1" hangingPunct="1">
              <a:spcBef>
                <a:spcPct val="0"/>
              </a:spcBef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r>
              <a:rPr lang="en-US" sz="1500"/>
              <a:t>					// with the keyword </a:t>
            </a:r>
            <a:r>
              <a:rPr lang="en-US" sz="1500" i="1"/>
              <a:t>delegate</a:t>
            </a:r>
            <a:endParaRPr lang="en-US" sz="1500"/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685800" y="52578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4950" indent="-234950" defTabSz="911225"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r>
              <a:rPr lang="en-US" sz="1900" b="1"/>
              <a:t>Calling a delegate variable</a:t>
            </a:r>
          </a:p>
          <a:p>
            <a:pPr marL="234950" indent="-234950" defTabSz="911225"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endParaRPr lang="en-US" sz="900"/>
          </a:p>
          <a:p>
            <a:pPr marL="234950" indent="-234950" defTabSz="911225"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r>
              <a:rPr lang="en-US" sz="1500"/>
              <a:t>	</a:t>
            </a:r>
            <a:r>
              <a:rPr lang="en-US" sz="1500">
                <a:solidFill>
                  <a:schemeClr val="accent2"/>
                </a:solidFill>
              </a:rPr>
              <a:t>greetings("John");</a:t>
            </a:r>
            <a:r>
              <a:rPr lang="en-US" sz="1500">
                <a:solidFill>
                  <a:srgbClr val="FF0000"/>
                </a:solidFill>
              </a:rPr>
              <a:t>	</a:t>
            </a:r>
            <a:r>
              <a:rPr lang="en-US" sz="1500"/>
              <a:t>// invokes SayHello("John") =&gt; "Hello from John"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685800" y="3352800"/>
            <a:ext cx="8001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4950" indent="-234950" defTabSz="911225"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r>
              <a:rPr lang="en-US" sz="1900" b="1"/>
              <a:t>Assigning a method to a delegate variable</a:t>
            </a:r>
          </a:p>
          <a:p>
            <a:pPr marL="234950" indent="-234950" defTabSz="911225"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endParaRPr lang="en-US" sz="900"/>
          </a:p>
          <a:p>
            <a:pPr marL="234950" indent="-234950" defTabSz="911225"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r>
              <a:rPr lang="en-US" sz="1500"/>
              <a:t>	void SayHello(string sender) {</a:t>
            </a:r>
          </a:p>
          <a:p>
            <a:pPr marL="234950" indent="-234950" defTabSz="911225"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r>
              <a:rPr lang="en-US" sz="1500"/>
              <a:t>		Console.WriteLine("Hello from " + sender);</a:t>
            </a:r>
          </a:p>
          <a:p>
            <a:pPr marL="234950" indent="-234950" defTabSz="911225"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r>
              <a:rPr lang="en-US" sz="1500"/>
              <a:t>	}</a:t>
            </a:r>
          </a:p>
          <a:p>
            <a:pPr marL="234950" indent="-234950" defTabSz="911225"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endParaRPr lang="en-US" sz="1500"/>
          </a:p>
          <a:p>
            <a:pPr marL="234950" indent="-234950" defTabSz="911225"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r>
              <a:rPr lang="en-US" sz="1500"/>
              <a:t>	</a:t>
            </a:r>
            <a:r>
              <a:rPr lang="en-US" sz="1500">
                <a:solidFill>
                  <a:schemeClr val="accent2"/>
                </a:solidFill>
              </a:rPr>
              <a:t>greetings = new Notifier(SayHello);</a:t>
            </a:r>
          </a:p>
        </p:txBody>
      </p:sp>
      <p:sp>
        <p:nvSpPr>
          <p:cNvPr id="179206" name="Rectangle 6"/>
          <p:cNvSpPr>
            <a:spLocks noChangeArrowheads="1"/>
          </p:cNvSpPr>
          <p:nvPr/>
        </p:nvSpPr>
        <p:spPr bwMode="auto">
          <a:xfrm>
            <a:off x="685800" y="23622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4950" indent="-234950" defTabSz="911225"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r>
              <a:rPr lang="en-US" sz="1900" b="1"/>
              <a:t>Declaration of a delegate variable</a:t>
            </a:r>
          </a:p>
          <a:p>
            <a:pPr marL="234950" indent="-234950" defTabSz="911225"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endParaRPr lang="en-US" sz="900"/>
          </a:p>
          <a:p>
            <a:pPr marL="234950" indent="-234950" defTabSz="911225"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457200" algn="l"/>
                <a:tab pos="685800" algn="l"/>
                <a:tab pos="914400" algn="l"/>
                <a:tab pos="3429000" algn="l"/>
              </a:tabLst>
            </a:pPr>
            <a:r>
              <a:rPr lang="en-US" sz="1500"/>
              <a:t>	</a:t>
            </a:r>
            <a:r>
              <a:rPr lang="en-US" sz="1500">
                <a:solidFill>
                  <a:schemeClr val="accent2"/>
                </a:solidFill>
              </a:rPr>
              <a:t>Notifier greetings;</a:t>
            </a:r>
          </a:p>
        </p:txBody>
      </p:sp>
    </p:spTree>
    <p:extLst>
      <p:ext uri="{BB962C8B-B14F-4D97-AF65-F5344CB8AC3E}">
        <p14:creationId xmlns:p14="http://schemas.microsoft.com/office/powerpoint/2010/main" val="93165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4" grpId="0" autoUpdateAnimBg="0"/>
      <p:bldP spid="179205" grpId="0" autoUpdateAnimBg="0"/>
      <p:bldP spid="17920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Generic Delegates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71525" y="1238250"/>
            <a:ext cx="4662488" cy="322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delegate bool </a:t>
            </a:r>
            <a:r>
              <a:rPr lang="en-US" sz="1400" b="1">
                <a:solidFill>
                  <a:srgbClr val="FF0000"/>
                </a:solidFill>
              </a:rPr>
              <a:t>Check&lt;T&gt;</a:t>
            </a:r>
            <a:r>
              <a:rPr lang="en-US" sz="1400"/>
              <a:t>(T value);</a:t>
            </a:r>
          </a:p>
          <a:p>
            <a:pPr eaLnBrk="0" hangingPunct="0">
              <a:lnSpc>
                <a:spcPct val="90000"/>
              </a:lnSpc>
              <a:spcBef>
                <a:spcPct val="30000"/>
              </a:spcBef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class </a:t>
            </a:r>
            <a:r>
              <a:rPr lang="en-US" sz="1400" b="1"/>
              <a:t>Payment</a:t>
            </a:r>
            <a:r>
              <a:rPr lang="en-US" sz="1400"/>
              <a:t> {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public DateTime date;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public int amount;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}</a:t>
            </a:r>
          </a:p>
          <a:p>
            <a:pPr eaLnBrk="0" hangingPunct="0">
              <a:lnSpc>
                <a:spcPct val="90000"/>
              </a:lnSpc>
              <a:spcBef>
                <a:spcPct val="30000"/>
              </a:spcBef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class </a:t>
            </a:r>
            <a:r>
              <a:rPr lang="en-US" sz="1400" b="1"/>
              <a:t>Account</a:t>
            </a:r>
            <a:r>
              <a:rPr lang="en-US" sz="1400"/>
              <a:t> {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ArrayList payments = new ArrayList();</a:t>
            </a:r>
          </a:p>
          <a:p>
            <a:pPr eaLnBrk="0" hangingPunct="0">
              <a:lnSpc>
                <a:spcPct val="90000"/>
              </a:lnSpc>
              <a:spcBef>
                <a:spcPct val="30000"/>
              </a:spcBef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public void </a:t>
            </a:r>
            <a:r>
              <a:rPr lang="en-US" sz="1400" b="1"/>
              <a:t>Add</a:t>
            </a:r>
            <a:r>
              <a:rPr lang="en-US" sz="1400"/>
              <a:t>(Payment p) { payments.Add(p); }</a:t>
            </a:r>
          </a:p>
          <a:p>
            <a:pPr eaLnBrk="0" hangingPunct="0">
              <a:lnSpc>
                <a:spcPct val="90000"/>
              </a:lnSpc>
              <a:spcBef>
                <a:spcPct val="30000"/>
              </a:spcBef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public int </a:t>
            </a:r>
            <a:r>
              <a:rPr lang="en-US" sz="1400" b="1"/>
              <a:t>AmountPayed</a:t>
            </a:r>
            <a:r>
              <a:rPr lang="en-US" sz="1400"/>
              <a:t>(</a:t>
            </a:r>
            <a:r>
              <a:rPr lang="en-US" sz="1400">
                <a:solidFill>
                  <a:srgbClr val="FF0000"/>
                </a:solidFill>
              </a:rPr>
              <a:t>Check&lt;Payment&gt; matches</a:t>
            </a:r>
            <a:r>
              <a:rPr lang="en-US" sz="1400"/>
              <a:t>) {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	int val = 0;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	foreach (Payment p in payments)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		if (matches(p)) val += p.amount;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	return val;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}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758825" y="4614863"/>
            <a:ext cx="5862638" cy="1244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bool </a:t>
            </a:r>
            <a:r>
              <a:rPr lang="en-US" sz="1400" b="1"/>
              <a:t>PaymentsAfter</a:t>
            </a:r>
            <a:r>
              <a:rPr lang="en-US" sz="1400"/>
              <a:t>(Payment p) {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return DateTime.Compare(p.date, myDate) &gt;= 0;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}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...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myDate = new DateTime(2001, 11, 9);</a:t>
            </a:r>
          </a:p>
          <a:p>
            <a:pPr eaLnBrk="0" hangingPunct="0"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int val = account.AmountPayed(</a:t>
            </a:r>
            <a:r>
              <a:rPr lang="en-US" sz="1400">
                <a:solidFill>
                  <a:srgbClr val="FF0000"/>
                </a:solidFill>
              </a:rPr>
              <a:t>new Check&lt;Payment&gt;(PaymentsAfter)</a:t>
            </a:r>
            <a:r>
              <a:rPr lang="en-US" sz="1400"/>
              <a:t>);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584825" y="2560638"/>
            <a:ext cx="28892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/>
            <a:r>
              <a:rPr lang="en-US" sz="1600">
                <a:latin typeface="Times New Roman" pitchFamily="18" charset="0"/>
              </a:rPr>
              <a:t>A check method is passed,</a:t>
            </a:r>
          </a:p>
          <a:p>
            <a:pPr eaLnBrk="0" hangingPunct="0"/>
            <a:r>
              <a:rPr lang="en-US" sz="1600">
                <a:latin typeface="Times New Roman" pitchFamily="18" charset="0"/>
              </a:rPr>
              <a:t>which checks for every Payment,</a:t>
            </a:r>
          </a:p>
          <a:p>
            <a:pPr eaLnBrk="0" hangingPunct="0"/>
            <a:r>
              <a:rPr lang="en-US" sz="1600">
                <a:latin typeface="Times New Roman" pitchFamily="18" charset="0"/>
              </a:rPr>
              <a:t>whether it is eligible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V="1">
            <a:off x="5049838" y="2849563"/>
            <a:ext cx="515937" cy="2111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41926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Delegates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0000FF"/>
                </a:solidFill>
                <a:latin typeface="Consolas" pitchFamily="49" charset="0"/>
                <a:ea typeface="Times New Roman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Times New Roman"/>
                <a:cs typeface="Consolas" pitchFamily="49" charset="0"/>
              </a:rPr>
              <a:t> delegate </a:t>
            </a:r>
            <a:r>
              <a:rPr lang="en-US" sz="1600" dirty="0">
                <a:solidFill>
                  <a:srgbClr val="0000FF"/>
                </a:solidFill>
                <a:latin typeface="Consolas" pitchFamily="49" charset="0"/>
                <a:ea typeface="Times New Roman"/>
                <a:cs typeface="Consolas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Times New Roman"/>
                <a:cs typeface="Consolas" pitchFamily="49" charset="0"/>
              </a:rPr>
              <a:t> Action()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0000FF"/>
                </a:solidFill>
                <a:latin typeface="Consolas" pitchFamily="49" charset="0"/>
                <a:ea typeface="Times New Roman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Times New Roman"/>
                <a:cs typeface="Consolas" pitchFamily="49" charset="0"/>
              </a:rPr>
              <a:t> delegate </a:t>
            </a:r>
            <a:r>
              <a:rPr lang="en-US" sz="1600" dirty="0">
                <a:solidFill>
                  <a:srgbClr val="0000FF"/>
                </a:solidFill>
                <a:latin typeface="Consolas" pitchFamily="49" charset="0"/>
                <a:ea typeface="Times New Roman"/>
                <a:cs typeface="Consolas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Times New Roman"/>
                <a:cs typeface="Consolas" pitchFamily="49" charset="0"/>
              </a:rPr>
              <a:t> Action&lt;T1&gt;(T1 arg1)</a:t>
            </a:r>
          </a:p>
          <a:p>
            <a:pPr marL="0" indent="0">
              <a:lnSpc>
                <a:spcPct val="115000"/>
              </a:lnSpc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...</a:t>
            </a:r>
            <a:endParaRPr lang="en-US" sz="1600" dirty="0">
              <a:solidFill>
                <a:srgbClr val="0000FF"/>
              </a:solidFill>
              <a:latin typeface="Consolas" pitchFamily="49" charset="0"/>
              <a:ea typeface="Times New Roman"/>
              <a:cs typeface="Consolas" pitchFamily="49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0000FF"/>
                </a:solidFill>
                <a:latin typeface="Consolas" pitchFamily="49" charset="0"/>
                <a:ea typeface="Times New Roman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Times New Roman"/>
                <a:cs typeface="Consolas" pitchFamily="49" charset="0"/>
              </a:rPr>
              <a:t> delegate </a:t>
            </a:r>
            <a:r>
              <a:rPr lang="en-US" sz="1600" dirty="0">
                <a:solidFill>
                  <a:srgbClr val="0000FF"/>
                </a:solidFill>
                <a:latin typeface="Consolas" pitchFamily="49" charset="0"/>
                <a:ea typeface="Times New Roman"/>
                <a:cs typeface="Consolas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Times New Roman"/>
                <a:cs typeface="Consolas" pitchFamily="49" charset="0"/>
              </a:rPr>
              <a:t> Action&lt;T1, T2, T3&gt;(T1 arg1, T2 arg2, T3 arg3)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...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solidFill>
                <a:srgbClr val="000000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delegate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TResult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Func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TResult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&gt;()</a:t>
            </a:r>
          </a:p>
          <a:p>
            <a:pPr marL="0" indent="0">
              <a:lnSpc>
                <a:spcPct val="115000"/>
              </a:lnSpc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delegate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TResult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Func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&lt;T1,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TResult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&gt;(T1 arg1)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delegate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TResult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Func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&lt;T1, T2,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TResult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&gt;(T1 arg1, T2 arg2)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delegate </a:t>
            </a:r>
            <a:r>
              <a:rPr lang="en-US" sz="1600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Predicate&lt;T&gt;(T obj)  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90687"/>
      </p:ext>
    </p:extLst>
  </p:cSld>
  <p:clrMapOvr>
    <a:masterClrMapping/>
  </p:clrMapOvr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40555</TotalTime>
  <Words>1117</Words>
  <Application>Microsoft Office PowerPoint</Application>
  <PresentationFormat>Předvádění na obrazovce (4:3)</PresentationFormat>
  <Paragraphs>197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Consolas</vt:lpstr>
      <vt:lpstr>Courier New</vt:lpstr>
      <vt:lpstr>Times New Roman</vt:lpstr>
      <vt:lpstr>Verdana</vt:lpstr>
      <vt:lpstr>Wingdings</vt:lpstr>
      <vt:lpstr>D3S template</vt:lpstr>
      <vt:lpstr>Advanced C# Programming 9th Lecture</vt:lpstr>
      <vt:lpstr>Iterating Over a Tree</vt:lpstr>
      <vt:lpstr>Iterating Over a Tree = “Counter-example”</vt:lpstr>
      <vt:lpstr>CLI Type Inheritance</vt:lpstr>
      <vt:lpstr>Delegate = Method Type</vt:lpstr>
      <vt:lpstr>Generic Delegates</vt:lpstr>
      <vt:lpstr>Standard Delegates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254</cp:revision>
  <dcterms:created xsi:type="dcterms:W3CDTF">2006-10-10T18:27:24Z</dcterms:created>
  <dcterms:modified xsi:type="dcterms:W3CDTF">2025-04-16T13:06:10Z</dcterms:modified>
</cp:coreProperties>
</file>