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1"/>
  </p:notesMasterIdLst>
  <p:sldIdLst>
    <p:sldId id="256" r:id="rId2"/>
    <p:sldId id="545" r:id="rId3"/>
    <p:sldId id="542" r:id="rId4"/>
    <p:sldId id="543" r:id="rId5"/>
    <p:sldId id="544" r:id="rId6"/>
    <p:sldId id="533" r:id="rId7"/>
    <p:sldId id="534" r:id="rId8"/>
    <p:sldId id="546" r:id="rId9"/>
    <p:sldId id="536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1A60F"/>
    <a:srgbClr val="DF602D"/>
    <a:srgbClr val="DE2E2E"/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47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A4CB59-264E-409D-AB6D-80BCE558983E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88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A4CB59-264E-409D-AB6D-80BCE558983E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C48B31-A5FA-4E94-A109-67676CDC87A7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858ABC-3919-4D9F-89A5-B433AC3A86C7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7101368-2635-4F99-BA1C-718BC3211F2D}" type="slidenum">
              <a:rPr lang="cs-CZ" sz="1200" smtClean="0">
                <a:latin typeface="Arial" charset="0"/>
              </a:rPr>
              <a:pPr eaLnBrk="1" hangingPunct="1"/>
              <a:t>6</a:t>
            </a:fld>
            <a:endParaRPr lang="cs-CZ" sz="1200">
              <a:latin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6E4476-E1A9-4A46-AE2C-7A88FFDB5A55}" type="slidenum">
              <a:rPr lang="cs-CZ" sz="1200" smtClean="0">
                <a:latin typeface="Arial" charset="0"/>
              </a:rPr>
              <a:pPr eaLnBrk="1" hangingPunct="1"/>
              <a:t>7</a:t>
            </a:fld>
            <a:endParaRPr lang="cs-CZ" sz="1200">
              <a:latin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5D3D14-1B7B-4A35-BDDE-2E71486C4E45}" type="slidenum">
              <a:rPr lang="cs-CZ" sz="1200" smtClean="0">
                <a:latin typeface="Arial" charset="0"/>
              </a:rPr>
              <a:pPr eaLnBrk="1" hangingPunct="1"/>
              <a:t>8</a:t>
            </a:fld>
            <a:endParaRPr lang="cs-CZ" sz="1200">
              <a:latin typeface="Arial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5D3D14-1B7B-4A35-BDDE-2E71486C4E45}" type="slidenum">
              <a:rPr lang="cs-CZ" sz="1200" smtClean="0">
                <a:latin typeface="Arial" charset="0"/>
              </a:rPr>
              <a:pPr eaLnBrk="1" hangingPunct="1"/>
              <a:t>9</a:t>
            </a:fld>
            <a:endParaRPr lang="cs-CZ" sz="1200">
              <a:latin typeface="Arial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Advanced </a:t>
            </a:r>
            <a:r>
              <a:rPr lang="cs-CZ" sz="2800" dirty="0"/>
              <a:t>C# </a:t>
            </a:r>
            <a:r>
              <a:rPr lang="en-US" sz="2800" dirty="0"/>
              <a:t>Programming</a:t>
            </a:r>
            <a:br>
              <a:rPr lang="en-US" sz="2800" dirty="0"/>
            </a:br>
            <a:r>
              <a:rPr lang="en-US" sz="2800" dirty="0"/>
              <a:t>10</a:t>
            </a:r>
            <a:r>
              <a:rPr lang="cs-CZ" sz="2800" baseline="30000" dirty="0" err="1"/>
              <a:t>th</a:t>
            </a:r>
            <a:r>
              <a:rPr lang="en-US" sz="2800" dirty="0"/>
              <a:t> Lecture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2133600" cy="457200"/>
          </a:xfrm>
          <a:noFill/>
        </p:spPr>
        <p:txBody>
          <a:bodyPr/>
          <a:lstStyle/>
          <a:p>
            <a:pPr algn="l"/>
            <a:r>
              <a:rPr lang="en-US"/>
              <a:t>Pavel</a:t>
            </a:r>
            <a:r>
              <a:rPr lang="cs-CZ"/>
              <a:t> Ježek</a:t>
            </a:r>
            <a:br>
              <a:rPr lang="en-US"/>
            </a:br>
            <a:r>
              <a:rPr lang="cs-CZ"/>
              <a:t>C</a:t>
            </a:r>
            <a:r>
              <a:rPr lang="en-US"/>
              <a:t># 3.0 and .NET 3.5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Lambda Expressions (0)</a:t>
            </a:r>
            <a:endParaRPr lang="cs-CZ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268760"/>
            <a:ext cx="9036496" cy="4896544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500" dirty="0"/>
              <a:t>Expression or statement body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/>
              <a:t>Implicitly or explicitly typed parameters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/>
              <a:t>Examples: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    </a:t>
            </a:r>
          </a:p>
          <a:p>
            <a:pPr>
              <a:lnSpc>
                <a:spcPct val="80000"/>
              </a:lnSpc>
              <a:buNone/>
            </a:pPr>
            <a:r>
              <a:rPr lang="en-US" sz="1200" dirty="0">
                <a:latin typeface="Courier New" pitchFamily="49" charset="0"/>
              </a:rPr>
              <a:t>	</a:t>
            </a:r>
            <a:r>
              <a:rPr lang="cs-CZ" sz="1200" dirty="0">
                <a:latin typeface="Courier New" pitchFamily="49" charset="0"/>
              </a:rPr>
              <a:t>static (</a:t>
            </a:r>
            <a:r>
              <a:rPr lang="cs-CZ" sz="1200" dirty="0" err="1">
                <a:latin typeface="Courier New" pitchFamily="49" charset="0"/>
              </a:rPr>
              <a:t>int</a:t>
            </a:r>
            <a:r>
              <a:rPr lang="cs-CZ" sz="1200" dirty="0">
                <a:latin typeface="Courier New" pitchFamily="49" charset="0"/>
              </a:rPr>
              <a:t> x) =&gt; { return x + 1; }</a:t>
            </a:r>
            <a:r>
              <a:rPr lang="cs-CZ" sz="1600" dirty="0"/>
              <a:t>    </a:t>
            </a:r>
            <a:r>
              <a:rPr lang="en-US" sz="1600" dirty="0"/>
              <a:t>	</a:t>
            </a:r>
            <a:r>
              <a:rPr lang="cs-CZ" sz="1500" dirty="0"/>
              <a:t>// </a:t>
            </a:r>
            <a:r>
              <a:rPr lang="cs-CZ" sz="1500" dirty="0" err="1"/>
              <a:t>Explicitly</a:t>
            </a:r>
            <a:r>
              <a:rPr lang="cs-CZ" sz="1500" dirty="0"/>
              <a:t> </a:t>
            </a:r>
            <a:r>
              <a:rPr lang="cs-CZ" sz="1500" dirty="0" err="1"/>
              <a:t>typed</a:t>
            </a:r>
            <a:r>
              <a:rPr lang="cs-CZ" sz="1500" dirty="0"/>
              <a:t>, </a:t>
            </a:r>
            <a:r>
              <a:rPr lang="cs-CZ" sz="1500" dirty="0" err="1"/>
              <a:t>statement</a:t>
            </a:r>
            <a:r>
              <a:rPr lang="cs-CZ" sz="1500" dirty="0"/>
              <a:t> body</a:t>
            </a:r>
            <a:endParaRPr lang="en-US" sz="1500" dirty="0"/>
          </a:p>
          <a:p>
            <a:pPr>
              <a:lnSpc>
                <a:spcPct val="80000"/>
              </a:lnSpc>
              <a:buNone/>
            </a:pPr>
            <a:r>
              <a:rPr lang="en-US" sz="1200" dirty="0">
                <a:latin typeface="Courier New" pitchFamily="49" charset="0"/>
              </a:rPr>
              <a:t>	</a:t>
            </a:r>
            <a:endParaRPr lang="cs-CZ" sz="1600" dirty="0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8FD83098-B89B-4676-B91F-6C7B2995E815}"/>
              </a:ext>
            </a:extLst>
          </p:cNvPr>
          <p:cNvSpPr/>
          <p:nvPr/>
        </p:nvSpPr>
        <p:spPr>
          <a:xfrm>
            <a:off x="5278652" y="368660"/>
            <a:ext cx="3779912" cy="1368152"/>
          </a:xfrm>
          <a:prstGeom prst="roundRect">
            <a:avLst>
              <a:gd name="adj" fmla="val 86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Lambda: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static (int x) =&gt; { return x &gt; 5; }</a:t>
            </a:r>
          </a:p>
          <a:p>
            <a:endParaRPr lang="en-US" sz="1400" dirty="0"/>
          </a:p>
          <a:p>
            <a:r>
              <a:rPr lang="en-US" sz="1400" dirty="0"/>
              <a:t>Anonymous method (older concept pre C# 3.0):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static delegate (int x) { return x &gt; 5; }</a:t>
            </a:r>
            <a:endParaRPr lang="cs-CZ" sz="1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96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2133600" cy="457200"/>
          </a:xfrm>
          <a:noFill/>
        </p:spPr>
        <p:txBody>
          <a:bodyPr/>
          <a:lstStyle/>
          <a:p>
            <a:pPr algn="l"/>
            <a:r>
              <a:rPr lang="en-US"/>
              <a:t>Pavel</a:t>
            </a:r>
            <a:r>
              <a:rPr lang="cs-CZ"/>
              <a:t> Ježek</a:t>
            </a:r>
            <a:br>
              <a:rPr lang="en-US"/>
            </a:br>
            <a:r>
              <a:rPr lang="cs-CZ"/>
              <a:t>C</a:t>
            </a:r>
            <a:r>
              <a:rPr lang="en-US"/>
              <a:t># 3.0 and .NET 3.5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Lambda Expressions (1)</a:t>
            </a:r>
            <a:endParaRPr lang="cs-CZ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268760"/>
            <a:ext cx="9036496" cy="504056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dirty="0"/>
              <a:t>Expression or statement body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/>
              <a:t>Implicitly or explicitly typed parameters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/>
              <a:t>Examples: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/>
              <a:t>    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cs-CZ" sz="1400" dirty="0">
                <a:latin typeface="Courier New" pitchFamily="49" charset="0"/>
              </a:rPr>
              <a:t>static (</a:t>
            </a:r>
            <a:r>
              <a:rPr lang="cs-CZ" sz="1400" dirty="0" err="1">
                <a:latin typeface="Courier New" pitchFamily="49" charset="0"/>
              </a:rPr>
              <a:t>int</a:t>
            </a:r>
            <a:r>
              <a:rPr lang="cs-CZ" sz="1400" dirty="0">
                <a:latin typeface="Courier New" pitchFamily="49" charset="0"/>
              </a:rPr>
              <a:t> x) =&gt; { return x + 1; }</a:t>
            </a:r>
            <a:r>
              <a:rPr lang="cs-CZ" sz="1800" dirty="0"/>
              <a:t>    </a:t>
            </a:r>
            <a:r>
              <a:rPr lang="en-US" sz="1800" dirty="0"/>
              <a:t>	</a:t>
            </a:r>
            <a:r>
              <a:rPr lang="cs-CZ" sz="1800" dirty="0"/>
              <a:t>// </a:t>
            </a:r>
            <a:r>
              <a:rPr lang="cs-CZ" sz="1800" dirty="0" err="1"/>
              <a:t>Explicitly</a:t>
            </a:r>
            <a:r>
              <a:rPr lang="cs-CZ" sz="1800" dirty="0"/>
              <a:t> </a:t>
            </a:r>
            <a:r>
              <a:rPr lang="cs-CZ" sz="1800" dirty="0" err="1"/>
              <a:t>typed</a:t>
            </a:r>
            <a:r>
              <a:rPr lang="cs-CZ" sz="1800" dirty="0"/>
              <a:t>, </a:t>
            </a:r>
            <a:r>
              <a:rPr lang="cs-CZ" sz="1800" dirty="0" err="1"/>
              <a:t>statement</a:t>
            </a:r>
            <a:r>
              <a:rPr lang="cs-CZ" sz="1800" dirty="0"/>
              <a:t> body</a:t>
            </a:r>
            <a:endParaRPr lang="en-US" sz="1800" dirty="0"/>
          </a:p>
          <a:p>
            <a:pPr>
              <a:lnSpc>
                <a:spcPct val="80000"/>
              </a:lnSpc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cs-CZ" sz="1400" dirty="0">
                <a:latin typeface="Courier New" pitchFamily="49" charset="0"/>
              </a:rPr>
              <a:t>static (</a:t>
            </a:r>
            <a:r>
              <a:rPr lang="cs-CZ" sz="1400" dirty="0" err="1">
                <a:latin typeface="Courier New" pitchFamily="49" charset="0"/>
              </a:rPr>
              <a:t>int</a:t>
            </a:r>
            <a:r>
              <a:rPr lang="cs-CZ" sz="1400" dirty="0">
                <a:latin typeface="Courier New" pitchFamily="49" charset="0"/>
              </a:rPr>
              <a:t> x) =&gt; x + 1</a:t>
            </a:r>
            <a:r>
              <a:rPr lang="cs-CZ" sz="1800" dirty="0"/>
              <a:t>        </a:t>
            </a:r>
            <a:r>
              <a:rPr lang="en-US" sz="1800" dirty="0"/>
              <a:t>          		</a:t>
            </a:r>
            <a:r>
              <a:rPr lang="cs-CZ" sz="1800" dirty="0"/>
              <a:t>// </a:t>
            </a:r>
            <a:r>
              <a:rPr lang="cs-CZ" sz="1800" dirty="0" err="1"/>
              <a:t>Explicitly</a:t>
            </a:r>
            <a:r>
              <a:rPr lang="cs-CZ" sz="1800" dirty="0"/>
              <a:t> </a:t>
            </a:r>
            <a:r>
              <a:rPr lang="cs-CZ" sz="1800" dirty="0" err="1"/>
              <a:t>typed</a:t>
            </a:r>
            <a:r>
              <a:rPr lang="cs-CZ" sz="1800" dirty="0"/>
              <a:t>, </a:t>
            </a:r>
            <a:r>
              <a:rPr lang="cs-CZ" sz="1800" dirty="0" err="1"/>
              <a:t>expression</a:t>
            </a:r>
            <a:r>
              <a:rPr lang="cs-CZ" sz="1800" dirty="0"/>
              <a:t> body</a:t>
            </a:r>
            <a:endParaRPr 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cs-CZ" sz="1400" dirty="0">
                <a:latin typeface="Courier New" pitchFamily="49" charset="0"/>
              </a:rPr>
              <a:t>static x =&gt; x + 1</a:t>
            </a:r>
            <a:r>
              <a:rPr lang="cs-CZ" sz="1800" dirty="0"/>
              <a:t>    </a:t>
            </a:r>
            <a:r>
              <a:rPr lang="en-US" sz="1800" dirty="0"/>
              <a:t>                        		</a:t>
            </a:r>
            <a:r>
              <a:rPr lang="cs-CZ" sz="1800" dirty="0"/>
              <a:t>// </a:t>
            </a:r>
            <a:r>
              <a:rPr lang="cs-CZ" sz="1800" dirty="0" err="1"/>
              <a:t>Implicitly</a:t>
            </a:r>
            <a:r>
              <a:rPr lang="cs-CZ" sz="1800" dirty="0"/>
              <a:t> </a:t>
            </a:r>
            <a:r>
              <a:rPr lang="cs-CZ" sz="1800" dirty="0" err="1"/>
              <a:t>typed</a:t>
            </a:r>
            <a:r>
              <a:rPr lang="cs-CZ" sz="1800" dirty="0"/>
              <a:t>, </a:t>
            </a:r>
            <a:r>
              <a:rPr lang="cs-CZ" sz="1800" dirty="0" err="1"/>
              <a:t>expression</a:t>
            </a:r>
            <a:r>
              <a:rPr lang="cs-CZ" sz="1800" dirty="0"/>
              <a:t> body</a:t>
            </a:r>
          </a:p>
          <a:p>
            <a:pPr>
              <a:lnSpc>
                <a:spcPct val="80000"/>
              </a:lnSpc>
              <a:buNone/>
            </a:pPr>
            <a:r>
              <a:rPr lang="en-US" sz="1800" dirty="0"/>
              <a:t>   	</a:t>
            </a:r>
            <a:r>
              <a:rPr lang="cs-CZ" sz="1400" dirty="0">
                <a:latin typeface="Courier New" pitchFamily="49" charset="0"/>
              </a:rPr>
              <a:t>static x =&gt; { return x + 1; }</a:t>
            </a:r>
            <a:r>
              <a:rPr lang="en-US" sz="1800" dirty="0"/>
              <a:t>    </a:t>
            </a:r>
            <a:r>
              <a:rPr lang="cs-CZ" sz="1800" dirty="0"/>
              <a:t>    </a:t>
            </a:r>
            <a:r>
              <a:rPr lang="en-US" sz="1800" dirty="0"/>
              <a:t>		</a:t>
            </a:r>
            <a:r>
              <a:rPr lang="cs-CZ" sz="1800" dirty="0"/>
              <a:t>// </a:t>
            </a:r>
            <a:r>
              <a:rPr lang="cs-CZ" sz="1800" dirty="0" err="1"/>
              <a:t>Implicitly</a:t>
            </a:r>
            <a:r>
              <a:rPr lang="cs-CZ" sz="1800" dirty="0"/>
              <a:t> </a:t>
            </a:r>
            <a:r>
              <a:rPr lang="cs-CZ" sz="1800" dirty="0" err="1"/>
              <a:t>typed</a:t>
            </a:r>
            <a:r>
              <a:rPr lang="cs-CZ" sz="1800" dirty="0"/>
              <a:t>, </a:t>
            </a:r>
            <a:r>
              <a:rPr lang="cs-CZ" sz="1800" dirty="0" err="1"/>
              <a:t>statement</a:t>
            </a:r>
            <a:r>
              <a:rPr lang="cs-CZ" sz="1800" dirty="0"/>
              <a:t> body</a:t>
            </a:r>
          </a:p>
          <a:p>
            <a:pPr>
              <a:lnSpc>
                <a:spcPct val="80000"/>
              </a:lnSpc>
              <a:buNone/>
            </a:pPr>
            <a:r>
              <a:rPr lang="en-US" sz="1800" dirty="0"/>
              <a:t>   	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cs-CZ" sz="1400" dirty="0">
                <a:latin typeface="Courier New" pitchFamily="49" charset="0"/>
              </a:rPr>
              <a:t>static (</a:t>
            </a:r>
            <a:r>
              <a:rPr lang="en-US" sz="1400" dirty="0">
                <a:latin typeface="Courier New" pitchFamily="49" charset="0"/>
              </a:rPr>
              <a:t>int </a:t>
            </a:r>
            <a:r>
              <a:rPr lang="cs-CZ" sz="1400" dirty="0">
                <a:latin typeface="Courier New" pitchFamily="49" charset="0"/>
              </a:rPr>
              <a:t>x, </a:t>
            </a:r>
            <a:r>
              <a:rPr lang="en-US" sz="1400" dirty="0">
                <a:latin typeface="Courier New" pitchFamily="49" charset="0"/>
              </a:rPr>
              <a:t>int </a:t>
            </a:r>
            <a:r>
              <a:rPr lang="cs-CZ" sz="1400" dirty="0">
                <a:latin typeface="Courier New" pitchFamily="49" charset="0"/>
              </a:rPr>
              <a:t>y) =&gt; x * y</a:t>
            </a:r>
            <a:r>
              <a:rPr lang="cs-CZ" sz="1800" dirty="0"/>
              <a:t>        </a:t>
            </a:r>
            <a:r>
              <a:rPr lang="en-US" sz="1800" dirty="0"/>
              <a:t>                 	</a:t>
            </a:r>
            <a:r>
              <a:rPr lang="cs-CZ" sz="1800" dirty="0"/>
              <a:t>// </a:t>
            </a:r>
            <a:r>
              <a:rPr lang="cs-CZ" sz="1800" dirty="0" err="1"/>
              <a:t>Multiple</a:t>
            </a:r>
            <a:r>
              <a:rPr lang="cs-CZ" sz="1800" dirty="0"/>
              <a:t> </a:t>
            </a:r>
            <a:r>
              <a:rPr lang="cs-CZ" sz="1800" dirty="0" err="1"/>
              <a:t>parameters</a:t>
            </a:r>
            <a:endParaRPr lang="cs-CZ" sz="1800" dirty="0"/>
          </a:p>
          <a:p>
            <a:pPr>
              <a:lnSpc>
                <a:spcPct val="80000"/>
              </a:lnSpc>
              <a:buNone/>
            </a:pPr>
            <a:r>
              <a:rPr lang="en-US" sz="1800" dirty="0"/>
              <a:t>   	</a:t>
            </a:r>
            <a:r>
              <a:rPr lang="cs-CZ" sz="1400" dirty="0">
                <a:latin typeface="Courier New" pitchFamily="49" charset="0"/>
              </a:rPr>
              <a:t>static (x, y) =&gt; x * y</a:t>
            </a:r>
            <a:r>
              <a:rPr lang="cs-CZ" sz="1800" dirty="0"/>
              <a:t>        </a:t>
            </a:r>
            <a:r>
              <a:rPr lang="en-US" sz="1800" dirty="0"/>
              <a:t>                  		</a:t>
            </a:r>
            <a:r>
              <a:rPr lang="cs-CZ" sz="1800" dirty="0"/>
              <a:t>// </a:t>
            </a:r>
            <a:r>
              <a:rPr lang="cs-CZ" sz="1800" dirty="0" err="1"/>
              <a:t>Multiple</a:t>
            </a:r>
            <a:r>
              <a:rPr lang="cs-CZ" sz="1800" dirty="0"/>
              <a:t> </a:t>
            </a:r>
            <a:r>
              <a:rPr lang="cs-CZ" sz="1800" dirty="0" err="1"/>
              <a:t>parameters</a:t>
            </a:r>
            <a:endParaRPr lang="en-US" sz="1800" dirty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  <a:p>
            <a:pPr>
              <a:lnSpc>
                <a:spcPct val="80000"/>
              </a:lnSpc>
              <a:buNone/>
            </a:pPr>
            <a:r>
              <a:rPr lang="en-US" sz="1800" dirty="0"/>
              <a:t>    	</a:t>
            </a:r>
            <a:r>
              <a:rPr lang="cs-CZ" sz="1400" dirty="0">
                <a:latin typeface="Courier New" pitchFamily="49" charset="0"/>
              </a:rPr>
              <a:t>static () =&gt; Console.WriteLine()</a:t>
            </a:r>
            <a:r>
              <a:rPr lang="cs-CZ" sz="1800" dirty="0"/>
              <a:t>   </a:t>
            </a:r>
            <a:r>
              <a:rPr lang="en-US" sz="1800" dirty="0"/>
              <a:t>     </a:t>
            </a:r>
            <a:r>
              <a:rPr lang="cs-CZ" sz="1800" dirty="0"/>
              <a:t> </a:t>
            </a:r>
            <a:r>
              <a:rPr lang="en-US" sz="1800" dirty="0"/>
              <a:t>	</a:t>
            </a:r>
            <a:r>
              <a:rPr lang="cs-CZ" sz="1800" dirty="0"/>
              <a:t>// No </a:t>
            </a:r>
            <a:r>
              <a:rPr lang="cs-CZ" sz="1800" dirty="0" err="1"/>
              <a:t>parameters</a:t>
            </a:r>
            <a:endParaRPr 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</a:pPr>
            <a:r>
              <a:rPr lang="en-US" sz="1800" dirty="0"/>
              <a:t>A lambda expression is a value, that does not have a type but can be implicitly converted to a compatible delegate type</a:t>
            </a:r>
          </a:p>
          <a:p>
            <a:pPr eaLnBrk="1" hangingPunct="1">
              <a:lnSpc>
                <a:spcPct val="80000"/>
              </a:lnSpc>
            </a:pPr>
            <a:endParaRPr 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/>
              <a:t>    	</a:t>
            </a:r>
            <a:r>
              <a:rPr lang="en-US" sz="1400" dirty="0">
                <a:latin typeface="Courier New" pitchFamily="49" charset="0"/>
              </a:rPr>
              <a:t>delegate R </a:t>
            </a:r>
            <a:r>
              <a:rPr lang="en-US" sz="1400" dirty="0" err="1">
                <a:latin typeface="Courier New" pitchFamily="49" charset="0"/>
              </a:rPr>
              <a:t>Func</a:t>
            </a:r>
            <a:r>
              <a:rPr lang="en-US" sz="1400" dirty="0">
                <a:latin typeface="Courier New" pitchFamily="49" charset="0"/>
              </a:rPr>
              <a:t>&lt;A, R&gt;(A </a:t>
            </a:r>
            <a:r>
              <a:rPr lang="en-US" sz="1400" dirty="0" err="1">
                <a:latin typeface="Courier New" pitchFamily="49" charset="0"/>
              </a:rPr>
              <a:t>arg</a:t>
            </a:r>
            <a:r>
              <a:rPr lang="en-US" sz="1400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1800" dirty="0"/>
              <a:t>    	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Func</a:t>
            </a:r>
            <a:r>
              <a:rPr lang="en-US" sz="1400" dirty="0">
                <a:latin typeface="Courier New" pitchFamily="49" charset="0"/>
              </a:rPr>
              <a:t>&lt;int, int&gt; f1 = </a:t>
            </a:r>
            <a:r>
              <a:rPr lang="cs-CZ" sz="1400" dirty="0">
                <a:latin typeface="Courier New" pitchFamily="49" charset="0"/>
              </a:rPr>
              <a:t>static </a:t>
            </a:r>
            <a:r>
              <a:rPr lang="en-US" sz="1400" dirty="0">
                <a:latin typeface="Courier New" pitchFamily="49" charset="0"/>
              </a:rPr>
              <a:t>x =&gt; x + 1;</a:t>
            </a:r>
            <a:r>
              <a:rPr lang="en-US" sz="1800" dirty="0"/>
              <a:t>         	// Ok: </a:t>
            </a:r>
            <a:r>
              <a:rPr lang="en-US" sz="1400" b="1" dirty="0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&lt;parent&gt;b__0_0(</a:t>
            </a:r>
            <a:r>
              <a:rPr lang="en-US" sz="1400" b="1" dirty="0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x)</a:t>
            </a:r>
            <a:endParaRPr lang="cs-CZ" sz="14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Func</a:t>
            </a:r>
            <a:r>
              <a:rPr lang="en-US" sz="1400" dirty="0">
                <a:latin typeface="Courier New" pitchFamily="49" charset="0"/>
              </a:rPr>
              <a:t>&lt;int, int&gt; f</a:t>
            </a:r>
            <a:r>
              <a:rPr lang="cs-CZ" sz="1400" dirty="0">
                <a:latin typeface="Courier New" pitchFamily="49" charset="0"/>
              </a:rPr>
              <a:t>X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cs-CZ" sz="1400" dirty="0">
                <a:latin typeface="Courier New" pitchFamily="49" charset="0"/>
              </a:rPr>
              <a:t>static </a:t>
            </a:r>
            <a:r>
              <a:rPr lang="en-US" sz="1400" dirty="0">
                <a:latin typeface="Courier New" pitchFamily="49" charset="0"/>
              </a:rPr>
              <a:t>x =&gt; x + 1;</a:t>
            </a:r>
            <a:r>
              <a:rPr lang="en-US" sz="1800" dirty="0"/>
              <a:t>         	// Ok: </a:t>
            </a:r>
            <a:r>
              <a:rPr lang="en-US" sz="1400" b="1" dirty="0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&lt;parent&gt;b__0_0(</a:t>
            </a:r>
            <a:r>
              <a:rPr lang="en-US" sz="1400" b="1" dirty="0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x)</a:t>
            </a:r>
            <a:r>
              <a:rPr lang="cs-CZ" sz="1400" dirty="0"/>
              <a:t> </a:t>
            </a:r>
            <a:r>
              <a:rPr lang="cs-CZ" sz="1800" dirty="0"/>
              <a:t>– </a:t>
            </a:r>
            <a:r>
              <a:rPr lang="cs-CZ" sz="1800" dirty="0" err="1"/>
              <a:t>same</a:t>
            </a:r>
            <a:r>
              <a:rPr lang="cs-CZ" sz="1800" dirty="0"/>
              <a:t> </a:t>
            </a:r>
            <a:r>
              <a:rPr lang="cs-CZ" sz="1800" dirty="0" err="1"/>
              <a:t>method</a:t>
            </a:r>
            <a:endParaRPr lang="en-US" sz="1800" dirty="0"/>
          </a:p>
          <a:p>
            <a:pPr>
              <a:lnSpc>
                <a:spcPct val="80000"/>
              </a:lnSpc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Func</a:t>
            </a:r>
            <a:r>
              <a:rPr lang="en-US" sz="1400" dirty="0">
                <a:latin typeface="Courier New" pitchFamily="49" charset="0"/>
              </a:rPr>
              <a:t>&lt;int, double&gt; f2 = </a:t>
            </a:r>
            <a:r>
              <a:rPr lang="cs-CZ" sz="1400" dirty="0">
                <a:latin typeface="Courier New" pitchFamily="49" charset="0"/>
              </a:rPr>
              <a:t>static </a:t>
            </a:r>
            <a:r>
              <a:rPr lang="en-US" sz="1400" dirty="0">
                <a:latin typeface="Courier New" pitchFamily="49" charset="0"/>
              </a:rPr>
              <a:t>x =&gt; x + 1;</a:t>
            </a:r>
            <a:r>
              <a:rPr lang="en-US" sz="1800" dirty="0"/>
              <a:t>         	// Ok: </a:t>
            </a:r>
            <a:r>
              <a:rPr lang="en-US" sz="1400" b="1" dirty="0">
                <a:latin typeface="Courier New" pitchFamily="49" charset="0"/>
              </a:rPr>
              <a:t>double</a:t>
            </a:r>
            <a:r>
              <a:rPr lang="en-US" sz="1400" dirty="0">
                <a:latin typeface="Courier New" pitchFamily="49" charset="0"/>
              </a:rPr>
              <a:t> &lt;parent&gt;b__0_0(</a:t>
            </a:r>
            <a:r>
              <a:rPr lang="en-US" sz="1400" b="1" dirty="0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x)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Func</a:t>
            </a:r>
            <a:r>
              <a:rPr lang="en-US" sz="1400" dirty="0">
                <a:latin typeface="Courier New" pitchFamily="49" charset="0"/>
              </a:rPr>
              <a:t>&lt;double, int&gt; f3 = </a:t>
            </a:r>
            <a:r>
              <a:rPr lang="cs-CZ" sz="1400" dirty="0">
                <a:latin typeface="Courier New" pitchFamily="49" charset="0"/>
              </a:rPr>
              <a:t>static </a:t>
            </a:r>
            <a:r>
              <a:rPr lang="en-US" sz="1400" dirty="0">
                <a:latin typeface="Courier New" pitchFamily="49" charset="0"/>
              </a:rPr>
              <a:t>x =&gt; x + 1;</a:t>
            </a:r>
            <a:r>
              <a:rPr lang="en-US" sz="1800" dirty="0"/>
              <a:t>         	// Bad: </a:t>
            </a:r>
            <a:r>
              <a:rPr lang="en-US" sz="1400" b="1" dirty="0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&lt;parent&gt;b__0_0(</a:t>
            </a:r>
            <a:r>
              <a:rPr lang="en-US" sz="1400" b="1" dirty="0">
                <a:latin typeface="Courier New" pitchFamily="49" charset="0"/>
              </a:rPr>
              <a:t>double</a:t>
            </a:r>
            <a:r>
              <a:rPr lang="en-US" sz="1400" dirty="0">
                <a:latin typeface="Courier New" pitchFamily="49" charset="0"/>
              </a:rPr>
              <a:t> x)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>
                <a:latin typeface="Courier New" pitchFamily="49" charset="0"/>
              </a:rPr>
              <a:t>						</a:t>
            </a:r>
            <a:r>
              <a:rPr lang="en-US" sz="1800" dirty="0"/>
              <a:t>// </a:t>
            </a:r>
            <a:r>
              <a:rPr lang="en-US" sz="1800" b="1" dirty="0"/>
              <a:t>Error</a:t>
            </a:r>
            <a:r>
              <a:rPr lang="cs-CZ" sz="1800" b="1" dirty="0"/>
              <a:t> </a:t>
            </a:r>
            <a:r>
              <a:rPr lang="en-US" sz="1800" b="1" dirty="0"/>
              <a:t>– double cannot be implicitly converted to int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  <a:p>
            <a:pPr>
              <a:lnSpc>
                <a:spcPct val="80000"/>
              </a:lnSpc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Func</a:t>
            </a:r>
            <a:r>
              <a:rPr lang="en-US" sz="1400" dirty="0">
                <a:latin typeface="Courier New" pitchFamily="49" charset="0"/>
              </a:rPr>
              <a:t>&lt;double, int&gt; f4 = </a:t>
            </a:r>
            <a:r>
              <a:rPr lang="cs-CZ" sz="1400" dirty="0">
                <a:latin typeface="Courier New" pitchFamily="49" charset="0"/>
              </a:rPr>
              <a:t>static </a:t>
            </a:r>
            <a:r>
              <a:rPr lang="en-US" sz="1400" dirty="0">
                <a:latin typeface="Courier New" pitchFamily="49" charset="0"/>
              </a:rPr>
              <a:t>x =&gt; (int) x + 1;</a:t>
            </a:r>
            <a:r>
              <a:rPr lang="en-US" sz="1800" dirty="0"/>
              <a:t>       // Ok: </a:t>
            </a:r>
            <a:r>
              <a:rPr lang="en-US" sz="1400" b="1" dirty="0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&lt;parent&gt;b__0_0(</a:t>
            </a:r>
            <a:r>
              <a:rPr lang="en-US" sz="1400" b="1" dirty="0">
                <a:latin typeface="Courier New" pitchFamily="49" charset="0"/>
              </a:rPr>
              <a:t>double</a:t>
            </a:r>
            <a:r>
              <a:rPr lang="en-US" sz="1400" dirty="0">
                <a:latin typeface="Courier New" pitchFamily="49" charset="0"/>
              </a:rPr>
              <a:t> x)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8FD83098-B89B-4676-B91F-6C7B2995E815}"/>
              </a:ext>
            </a:extLst>
          </p:cNvPr>
          <p:cNvSpPr/>
          <p:nvPr/>
        </p:nvSpPr>
        <p:spPr>
          <a:xfrm>
            <a:off x="5278652" y="368660"/>
            <a:ext cx="3779912" cy="1368152"/>
          </a:xfrm>
          <a:prstGeom prst="roundRect">
            <a:avLst>
              <a:gd name="adj" fmla="val 86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Lambda: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static (int x) =&gt; { return x &gt; 5; }</a:t>
            </a:r>
          </a:p>
          <a:p>
            <a:endParaRPr lang="en-US" sz="1400" dirty="0"/>
          </a:p>
          <a:p>
            <a:r>
              <a:rPr lang="en-US" sz="1400" dirty="0"/>
              <a:t>Anonymous method (older concept pre C# 3.0):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static delegate (int x) { return x &gt; 5; }</a:t>
            </a:r>
            <a:endParaRPr lang="cs-CZ" sz="1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557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2133600" cy="457200"/>
          </a:xfrm>
          <a:noFill/>
        </p:spPr>
        <p:txBody>
          <a:bodyPr/>
          <a:lstStyle/>
          <a:p>
            <a:pPr algn="l"/>
            <a:r>
              <a:rPr lang="en-US"/>
              <a:t>Pavel</a:t>
            </a:r>
            <a:r>
              <a:rPr lang="cs-CZ"/>
              <a:t> Ježek</a:t>
            </a:r>
            <a:br>
              <a:rPr lang="en-US"/>
            </a:br>
            <a:r>
              <a:rPr lang="cs-CZ"/>
              <a:t>C</a:t>
            </a:r>
            <a:r>
              <a:rPr lang="en-US"/>
              <a:t># 3.0 and .NET 3.5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Lambda Expressions (2)</a:t>
            </a:r>
            <a:endParaRPr lang="cs-CZ" dirty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2000"/>
              <a:t>Lambda expressions participate in inference process of type arguments of generic methods</a:t>
            </a:r>
          </a:p>
          <a:p>
            <a:pPr eaLnBrk="1" hangingPunct="1"/>
            <a:r>
              <a:rPr lang="en-US" sz="2000"/>
              <a:t>In initial phase, nothing is inferred from arguments that are lambda expressions</a:t>
            </a:r>
          </a:p>
          <a:p>
            <a:pPr eaLnBrk="1" hangingPunct="1"/>
            <a:r>
              <a:rPr lang="en-US" sz="2000"/>
              <a:t>Following the initial phase, additional inferences are made from lambda expressions using an iterative process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22220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2133600" cy="457200"/>
          </a:xfrm>
          <a:noFill/>
        </p:spPr>
        <p:txBody>
          <a:bodyPr/>
          <a:lstStyle/>
          <a:p>
            <a:pPr algn="l"/>
            <a:r>
              <a:rPr lang="en-US"/>
              <a:t>Pavel</a:t>
            </a:r>
            <a:r>
              <a:rPr lang="cs-CZ"/>
              <a:t> Ježek</a:t>
            </a:r>
            <a:br>
              <a:rPr lang="en-US"/>
            </a:br>
            <a:r>
              <a:rPr lang="cs-CZ"/>
              <a:t>C</a:t>
            </a:r>
            <a:r>
              <a:rPr lang="en-US"/>
              <a:t># 3.0 and .NET 3.5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Lambda Expressions (3)</a:t>
            </a:r>
            <a:endParaRPr lang="cs-CZ" dirty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219200"/>
            <a:ext cx="8569325" cy="51054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400" dirty="0"/>
              <a:t>Generic extension method example: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/>
              <a:t>    	</a:t>
            </a:r>
            <a:r>
              <a:rPr lang="en-US" sz="1400" dirty="0">
                <a:latin typeface="Courier New" pitchFamily="49" charset="0"/>
              </a:rPr>
              <a:t>public class List&lt;T&gt; : </a:t>
            </a:r>
            <a:r>
              <a:rPr lang="en-US" sz="1400" dirty="0" err="1">
                <a:latin typeface="Courier New" pitchFamily="49" charset="0"/>
              </a:rPr>
              <a:t>IEnumerable</a:t>
            </a:r>
            <a:r>
              <a:rPr lang="en-US" sz="1400" dirty="0">
                <a:latin typeface="Courier New" pitchFamily="49" charset="0"/>
              </a:rPr>
              <a:t>&lt;T&gt;, … { …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	public static class Sequence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      	public static </a:t>
            </a:r>
            <a:r>
              <a:rPr lang="en-US" sz="1400" dirty="0" err="1">
                <a:latin typeface="Courier New" pitchFamily="49" charset="0"/>
              </a:rPr>
              <a:t>IEnumerable</a:t>
            </a:r>
            <a:r>
              <a:rPr lang="en-US" sz="1400" dirty="0">
                <a:latin typeface="Courier New" pitchFamily="49" charset="0"/>
              </a:rPr>
              <a:t>&lt;S&gt; </a:t>
            </a:r>
            <a:r>
              <a:rPr lang="en-US" sz="1400" dirty="0" err="1">
                <a:latin typeface="Courier New" pitchFamily="49" charset="0"/>
              </a:rPr>
              <a:t>MapAll</a:t>
            </a:r>
            <a:r>
              <a:rPr lang="en-US" sz="1400" dirty="0">
                <a:latin typeface="Courier New" pitchFamily="49" charset="0"/>
              </a:rPr>
              <a:t>&lt;T, S&gt;(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          this </a:t>
            </a:r>
            <a:r>
              <a:rPr lang="en-US" sz="1400" dirty="0" err="1">
                <a:latin typeface="Courier New" pitchFamily="49" charset="0"/>
              </a:rPr>
              <a:t>IEnumerable</a:t>
            </a:r>
            <a:r>
              <a:rPr lang="en-US" sz="1400" dirty="0">
                <a:latin typeface="Courier New" pitchFamily="49" charset="0"/>
              </a:rPr>
              <a:t>&lt;T&gt; source,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          </a:t>
            </a:r>
            <a:r>
              <a:rPr lang="en-US" sz="1400" dirty="0" err="1">
                <a:latin typeface="Courier New" pitchFamily="49" charset="0"/>
              </a:rPr>
              <a:t>Func</a:t>
            </a:r>
            <a:r>
              <a:rPr lang="en-US" sz="1400" dirty="0">
                <a:latin typeface="Courier New" pitchFamily="49" charset="0"/>
              </a:rPr>
              <a:t>&lt;T, S&gt; mapper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		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      	{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>
                <a:latin typeface="Courier New" pitchFamily="49" charset="0"/>
              </a:rPr>
              <a:t>            foreach (T element in source) yield return mapper(element);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      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400" dirty="0"/>
              <a:t>Calling extension method with lambda expression: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/>
              <a:t>        </a:t>
            </a:r>
            <a:r>
              <a:rPr lang="en-US" sz="1400" dirty="0">
                <a:latin typeface="Courier New" pitchFamily="49" charset="0"/>
              </a:rPr>
              <a:t>List&lt;Customer&gt; customers = </a:t>
            </a:r>
            <a:r>
              <a:rPr lang="en-US" sz="1400" dirty="0" err="1">
                <a:latin typeface="Courier New" pitchFamily="49" charset="0"/>
              </a:rPr>
              <a:t>GetCustomerList</a:t>
            </a:r>
            <a:r>
              <a:rPr lang="en-US" sz="1400" dirty="0">
                <a:latin typeface="Courier New" pitchFamily="49" charset="0"/>
              </a:rPr>
              <a:t>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IEnumerable</a:t>
            </a:r>
            <a:r>
              <a:rPr lang="en-US" sz="1400" dirty="0">
                <a:latin typeface="Courier New" pitchFamily="49" charset="0"/>
              </a:rPr>
              <a:t>&lt;string&gt; names = </a:t>
            </a:r>
            <a:r>
              <a:rPr lang="en-US" sz="1400" dirty="0" err="1">
                <a:latin typeface="Courier New" pitchFamily="49" charset="0"/>
              </a:rPr>
              <a:t>customers.MapAll</a:t>
            </a:r>
            <a:r>
              <a:rPr lang="en-US" sz="1400" dirty="0">
                <a:latin typeface="Courier New" pitchFamily="49" charset="0"/>
              </a:rPr>
              <a:t>(</a:t>
            </a:r>
            <a:r>
              <a:rPr lang="en-US" sz="1400" b="1" dirty="0">
                <a:latin typeface="Courier New" pitchFamily="49" charset="0"/>
              </a:rPr>
              <a:t>static c =&gt; </a:t>
            </a:r>
            <a:r>
              <a:rPr lang="en-US" sz="1400" b="1" dirty="0" err="1">
                <a:latin typeface="Courier New" pitchFamily="49" charset="0"/>
              </a:rPr>
              <a:t>c.Name</a:t>
            </a:r>
            <a:r>
              <a:rPr lang="en-US" sz="1400" dirty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dirty="0"/>
              <a:t>Rewriting extension method call: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/>
              <a:t>         </a:t>
            </a:r>
            <a:r>
              <a:rPr lang="en-US" sz="1400" dirty="0" err="1">
                <a:latin typeface="Courier New" pitchFamily="49" charset="0"/>
              </a:rPr>
              <a:t>IEnumerable</a:t>
            </a:r>
            <a:r>
              <a:rPr lang="en-US" sz="1400" dirty="0">
                <a:latin typeface="Courier New" pitchFamily="49" charset="0"/>
              </a:rPr>
              <a:t>&lt;string&gt; names = </a:t>
            </a:r>
            <a:r>
              <a:rPr lang="en-US" sz="1400" dirty="0" err="1">
                <a:latin typeface="Courier New" pitchFamily="49" charset="0"/>
              </a:rPr>
              <a:t>Sequence.MapAll</a:t>
            </a:r>
            <a:r>
              <a:rPr lang="en-US" sz="1400" dirty="0">
                <a:latin typeface="Courier New" pitchFamily="49" charset="0"/>
              </a:rPr>
              <a:t>&lt;</a:t>
            </a:r>
            <a:r>
              <a:rPr lang="en-US" sz="1400" b="1" dirty="0">
                <a:latin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b="1" dirty="0">
                <a:latin typeface="Courier New" pitchFamily="49" charset="0"/>
              </a:rPr>
              <a:t>S</a:t>
            </a:r>
            <a:r>
              <a:rPr lang="en-US" sz="1400" dirty="0">
                <a:latin typeface="Courier New" pitchFamily="49" charset="0"/>
              </a:rPr>
              <a:t>&gt;(customers, </a:t>
            </a:r>
            <a:r>
              <a:rPr lang="en-US" sz="1400" b="1" dirty="0">
                <a:latin typeface="Courier New" pitchFamily="49" charset="0"/>
              </a:rPr>
              <a:t>static c =&gt; </a:t>
            </a:r>
            <a:r>
              <a:rPr lang="en-US" sz="1400" b="1" dirty="0" err="1">
                <a:latin typeface="Courier New" pitchFamily="49" charset="0"/>
              </a:rPr>
              <a:t>c.Name</a:t>
            </a:r>
            <a:r>
              <a:rPr lang="en-US" sz="1400" dirty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dirty="0">
                <a:latin typeface="Courier New" pitchFamily="49" charset="0"/>
              </a:rPr>
              <a:t>T</a:t>
            </a:r>
            <a:r>
              <a:rPr lang="en-US" sz="1400" dirty="0"/>
              <a:t> type argument is inferred to </a:t>
            </a:r>
            <a:r>
              <a:rPr lang="en-US" sz="1400" dirty="0">
                <a:latin typeface="Courier New" pitchFamily="49" charset="0"/>
              </a:rPr>
              <a:t>Customer</a:t>
            </a:r>
            <a:r>
              <a:rPr lang="en-US" sz="1400" dirty="0"/>
              <a:t> based on source argument type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/>
              <a:t>         </a:t>
            </a:r>
            <a:r>
              <a:rPr lang="en-US" sz="1400" dirty="0" err="1">
                <a:latin typeface="Courier New" pitchFamily="49" charset="0"/>
              </a:rPr>
              <a:t>Sequence.MapAll</a:t>
            </a:r>
            <a:r>
              <a:rPr lang="en-US" sz="1400" dirty="0">
                <a:latin typeface="Courier New" pitchFamily="49" charset="0"/>
              </a:rPr>
              <a:t>&lt;</a:t>
            </a:r>
            <a:r>
              <a:rPr lang="en-US" sz="1400" b="1" dirty="0">
                <a:latin typeface="Courier New" pitchFamily="49" charset="0"/>
              </a:rPr>
              <a:t>Customer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b="1" dirty="0">
                <a:latin typeface="Courier New" pitchFamily="49" charset="0"/>
              </a:rPr>
              <a:t>S</a:t>
            </a:r>
            <a:r>
              <a:rPr lang="en-US" sz="1400" dirty="0">
                <a:latin typeface="Courier New" pitchFamily="49" charset="0"/>
              </a:rPr>
              <a:t>&gt;(customers, </a:t>
            </a:r>
            <a:r>
              <a:rPr lang="en-US" sz="1400" b="1" dirty="0">
                <a:latin typeface="Courier New" pitchFamily="49" charset="0"/>
              </a:rPr>
              <a:t>static c =&gt; </a:t>
            </a:r>
            <a:r>
              <a:rPr lang="en-US" sz="1400" b="1" dirty="0" err="1">
                <a:latin typeface="Courier New" pitchFamily="49" charset="0"/>
              </a:rPr>
              <a:t>c.Name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dirty="0">
                <a:latin typeface="Courier New" pitchFamily="49" charset="0"/>
              </a:rPr>
              <a:t>c</a:t>
            </a:r>
            <a:r>
              <a:rPr lang="en-US" sz="1400" dirty="0"/>
              <a:t> lambda expression argument type is </a:t>
            </a:r>
            <a:r>
              <a:rPr lang="en-US" sz="1400" dirty="0" err="1"/>
              <a:t>infered</a:t>
            </a:r>
            <a:r>
              <a:rPr lang="en-US" sz="1400" dirty="0"/>
              <a:t> to </a:t>
            </a:r>
            <a:r>
              <a:rPr lang="en-US" sz="1400" dirty="0">
                <a:latin typeface="Courier New" pitchFamily="49" charset="0"/>
              </a:rPr>
              <a:t>Customer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/>
              <a:t>         </a:t>
            </a:r>
            <a:r>
              <a:rPr lang="en-US" sz="1400" dirty="0" err="1">
                <a:latin typeface="Courier New" pitchFamily="49" charset="0"/>
              </a:rPr>
              <a:t>Sequence.MapAll</a:t>
            </a:r>
            <a:r>
              <a:rPr lang="en-US" sz="1400" dirty="0">
                <a:latin typeface="Courier New" pitchFamily="49" charset="0"/>
              </a:rPr>
              <a:t>&lt;</a:t>
            </a:r>
            <a:r>
              <a:rPr lang="en-US" sz="1400" b="1" dirty="0">
                <a:latin typeface="Courier New" pitchFamily="49" charset="0"/>
              </a:rPr>
              <a:t>Customer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b="1" dirty="0">
                <a:latin typeface="Courier New" pitchFamily="49" charset="0"/>
              </a:rPr>
              <a:t>S</a:t>
            </a:r>
            <a:r>
              <a:rPr lang="en-US" sz="1400" dirty="0">
                <a:latin typeface="Courier New" pitchFamily="49" charset="0"/>
              </a:rPr>
              <a:t>&gt;(customers, </a:t>
            </a:r>
            <a:r>
              <a:rPr lang="en-US" sz="1400" b="1" dirty="0">
                <a:latin typeface="Courier New" pitchFamily="49" charset="0"/>
              </a:rPr>
              <a:t>static (Customer c) =&gt; </a:t>
            </a:r>
            <a:r>
              <a:rPr lang="en-US" sz="1400" b="1" dirty="0" err="1">
                <a:latin typeface="Courier New" pitchFamily="49" charset="0"/>
              </a:rPr>
              <a:t>c.Name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dirty="0">
                <a:latin typeface="Courier New" pitchFamily="49" charset="0"/>
              </a:rPr>
              <a:t>S</a:t>
            </a:r>
            <a:r>
              <a:rPr lang="en-US" sz="1400" dirty="0"/>
              <a:t> type argument is inferred to </a:t>
            </a:r>
            <a:r>
              <a:rPr lang="en-US" sz="1400" dirty="0">
                <a:latin typeface="Courier New" pitchFamily="49" charset="0"/>
              </a:rPr>
              <a:t>string</a:t>
            </a:r>
            <a:r>
              <a:rPr lang="en-US" sz="1400" dirty="0"/>
              <a:t> based on return value type of the lambda expression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/>
              <a:t>         </a:t>
            </a:r>
            <a:r>
              <a:rPr lang="en-US" sz="1400" dirty="0" err="1">
                <a:latin typeface="Courier New" pitchFamily="49" charset="0"/>
              </a:rPr>
              <a:t>Sequence.MapAll</a:t>
            </a:r>
            <a:r>
              <a:rPr lang="en-US" sz="1400" dirty="0">
                <a:latin typeface="Courier New" pitchFamily="49" charset="0"/>
              </a:rPr>
              <a:t>&lt;</a:t>
            </a:r>
            <a:r>
              <a:rPr lang="en-US" sz="1400" b="1" dirty="0">
                <a:latin typeface="Courier New" pitchFamily="49" charset="0"/>
              </a:rPr>
              <a:t>Customer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b="1" dirty="0">
                <a:latin typeface="Courier New" pitchFamily="49" charset="0"/>
              </a:rPr>
              <a:t>string</a:t>
            </a:r>
            <a:r>
              <a:rPr lang="en-US" sz="1400" dirty="0">
                <a:latin typeface="Courier New" pitchFamily="49" charset="0"/>
              </a:rPr>
              <a:t>&gt;(customers, </a:t>
            </a:r>
            <a:r>
              <a:rPr lang="en-US" sz="1400" b="1" dirty="0">
                <a:latin typeface="Courier New" pitchFamily="49" charset="0"/>
              </a:rPr>
              <a:t>static (Customer c) =&gt; </a:t>
            </a:r>
            <a:r>
              <a:rPr lang="en-US" sz="1400" b="1" dirty="0" err="1">
                <a:latin typeface="Courier New" pitchFamily="49" charset="0"/>
              </a:rPr>
              <a:t>c.Name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cs-CZ" sz="1400" dirty="0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0C385D33-E71A-4DF5-B649-BA0C6716800A}"/>
              </a:ext>
            </a:extLst>
          </p:cNvPr>
          <p:cNvSpPr/>
          <p:nvPr/>
        </p:nvSpPr>
        <p:spPr>
          <a:xfrm>
            <a:off x="3995936" y="759495"/>
            <a:ext cx="5076056" cy="504056"/>
          </a:xfrm>
          <a:prstGeom prst="roundRect">
            <a:avLst>
              <a:gd name="adj" fmla="val 233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ourier New" pitchFamily="49" charset="0"/>
              </a:rPr>
              <a:t>public </a:t>
            </a:r>
            <a:r>
              <a:rPr lang="cs-CZ" sz="1200" dirty="0" err="1">
                <a:latin typeface="Courier New" pitchFamily="49" charset="0"/>
              </a:rPr>
              <a:t>record</a:t>
            </a:r>
            <a:r>
              <a:rPr lang="cs-CZ" sz="1200" dirty="0">
                <a:latin typeface="Courier New" pitchFamily="49" charset="0"/>
              </a:rPr>
              <a:t> </a:t>
            </a:r>
            <a:r>
              <a:rPr lang="en-US" sz="1200" dirty="0">
                <a:latin typeface="Courier New" pitchFamily="49" charset="0"/>
              </a:rPr>
              <a:t>class </a:t>
            </a:r>
            <a:r>
              <a:rPr lang="cs-CZ" sz="1200" dirty="0" err="1">
                <a:latin typeface="Courier New" pitchFamily="49" charset="0"/>
              </a:rPr>
              <a:t>Customer</a:t>
            </a:r>
            <a:r>
              <a:rPr lang="cs-CZ" sz="1200" dirty="0">
                <a:latin typeface="Courier New" pitchFamily="49" charset="0"/>
              </a:rPr>
              <a:t>(</a:t>
            </a:r>
            <a:r>
              <a:rPr lang="cs-CZ" sz="1200" dirty="0" err="1">
                <a:latin typeface="Courier New" pitchFamily="49" charset="0"/>
              </a:rPr>
              <a:t>string</a:t>
            </a:r>
            <a:r>
              <a:rPr lang="cs-CZ" sz="1200" dirty="0">
                <a:latin typeface="Courier New" pitchFamily="49" charset="0"/>
              </a:rPr>
              <a:t> </a:t>
            </a:r>
            <a:r>
              <a:rPr lang="cs-CZ" sz="1200" dirty="0" err="1">
                <a:latin typeface="Courier New" pitchFamily="49" charset="0"/>
              </a:rPr>
              <a:t>Name</a:t>
            </a:r>
            <a:r>
              <a:rPr lang="cs-CZ" sz="1200" dirty="0">
                <a:latin typeface="Courier New" pitchFamily="49" charset="0"/>
              </a:rPr>
              <a:t>, </a:t>
            </a:r>
            <a:r>
              <a:rPr lang="cs-CZ" sz="1200" dirty="0" err="1">
                <a:latin typeface="Courier New" pitchFamily="49" charset="0"/>
              </a:rPr>
              <a:t>int</a:t>
            </a:r>
            <a:r>
              <a:rPr lang="cs-CZ" sz="1200" dirty="0">
                <a:latin typeface="Courier New" pitchFamily="49" charset="0"/>
              </a:rPr>
              <a:t> Age);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8813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836613"/>
          </a:xfrm>
          <a:ln cap="flat" algn="ctr"/>
        </p:spPr>
        <p:txBody>
          <a:bodyPr/>
          <a:lstStyle/>
          <a:p>
            <a:pPr>
              <a:defRPr/>
            </a:pPr>
            <a:r>
              <a:rPr lang="en-US"/>
              <a:t>Query Expressions – Examples</a:t>
            </a:r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341438"/>
            <a:ext cx="8207375" cy="5040312"/>
          </a:xfrm>
        </p:spPr>
        <p:txBody>
          <a:bodyPr/>
          <a:lstStyle/>
          <a:p>
            <a:r>
              <a:rPr lang="en-US" sz="1600" dirty="0"/>
              <a:t>Query expression:</a:t>
            </a:r>
          </a:p>
          <a:p>
            <a:pPr>
              <a:buFontTx/>
              <a:buNone/>
            </a:pPr>
            <a:r>
              <a:rPr lang="en-US" sz="1600" dirty="0"/>
              <a:t>	</a:t>
            </a:r>
          </a:p>
          <a:p>
            <a:pPr>
              <a:buFontTx/>
              <a:buNone/>
            </a:pPr>
            <a:r>
              <a:rPr lang="en-US" sz="1600" dirty="0"/>
              <a:t>	</a:t>
            </a:r>
            <a:r>
              <a:rPr lang="en-US" sz="1600" b="1" dirty="0">
                <a:latin typeface="Courier New" pitchFamily="49" charset="0"/>
              </a:rPr>
              <a:t>from</a:t>
            </a:r>
            <a:r>
              <a:rPr lang="en-US" sz="1600" dirty="0">
                <a:latin typeface="Courier New" pitchFamily="49" charset="0"/>
              </a:rPr>
              <a:t> c </a:t>
            </a:r>
            <a:r>
              <a:rPr lang="en-US" sz="1600" b="1" dirty="0">
                <a:latin typeface="Courier New" pitchFamily="49" charset="0"/>
              </a:rPr>
              <a:t>in</a:t>
            </a:r>
            <a:r>
              <a:rPr lang="en-US" sz="1600" dirty="0">
                <a:latin typeface="Courier New" pitchFamily="49" charset="0"/>
              </a:rPr>
              <a:t> customers </a:t>
            </a:r>
            <a:r>
              <a:rPr lang="en-US" sz="1600" b="1" dirty="0">
                <a:latin typeface="Courier New" pitchFamily="49" charset="0"/>
              </a:rPr>
              <a:t>where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c.City</a:t>
            </a:r>
            <a:r>
              <a:rPr lang="en-US" sz="1600" dirty="0">
                <a:latin typeface="Courier New" pitchFamily="49" charset="0"/>
              </a:rPr>
              <a:t> == "London“ </a:t>
            </a:r>
            <a:r>
              <a:rPr lang="en-US" sz="1600" b="1" dirty="0">
                <a:latin typeface="Courier New" pitchFamily="49" charset="0"/>
              </a:rPr>
              <a:t>select</a:t>
            </a:r>
            <a:r>
              <a:rPr lang="en-US" sz="1600" dirty="0">
                <a:latin typeface="Courier New" pitchFamily="49" charset="0"/>
              </a:rPr>
              <a:t> c</a:t>
            </a:r>
          </a:p>
          <a:p>
            <a:pPr>
              <a:buFontTx/>
              <a:buNone/>
            </a:pPr>
            <a:endParaRPr lang="en-US" sz="1600" dirty="0">
              <a:latin typeface="Courier New" pitchFamily="49" charset="0"/>
            </a:endParaRPr>
          </a:p>
          <a:p>
            <a:r>
              <a:rPr lang="en-US" sz="1600" dirty="0"/>
              <a:t>Gets translated to:</a:t>
            </a:r>
          </a:p>
          <a:p>
            <a:endParaRPr lang="en-US" sz="1600" dirty="0"/>
          </a:p>
          <a:p>
            <a:pPr>
              <a:buFontTx/>
              <a:buNone/>
            </a:pPr>
            <a:r>
              <a:rPr lang="en-US" sz="1600" dirty="0"/>
              <a:t>	</a:t>
            </a:r>
            <a:r>
              <a:rPr lang="en-US" sz="1600" dirty="0" err="1">
                <a:latin typeface="Courier New" pitchFamily="49" charset="0"/>
              </a:rPr>
              <a:t>customers</a:t>
            </a:r>
            <a:r>
              <a:rPr lang="en-US" sz="1600" b="1" dirty="0" err="1">
                <a:latin typeface="Courier New" pitchFamily="49" charset="0"/>
              </a:rPr>
              <a:t>.Where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dirty="0">
                <a:latin typeface="Courier New" pitchFamily="49" charset="0"/>
              </a:rPr>
              <a:t>c =&gt; </a:t>
            </a:r>
            <a:r>
              <a:rPr lang="en-US" sz="1600" dirty="0" err="1">
                <a:latin typeface="Courier New" pitchFamily="49" charset="0"/>
              </a:rPr>
              <a:t>c.City</a:t>
            </a:r>
            <a:r>
              <a:rPr lang="en-US" sz="1600" dirty="0">
                <a:latin typeface="Courier New" pitchFamily="49" charset="0"/>
              </a:rPr>
              <a:t> == "London"</a:t>
            </a:r>
            <a:r>
              <a:rPr lang="en-US" sz="1600" b="1" dirty="0">
                <a:latin typeface="Courier New" pitchFamily="49" charset="0"/>
              </a:rPr>
              <a:t>)</a:t>
            </a:r>
            <a:endParaRPr lang="cs-CZ" sz="16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60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836613"/>
          </a:xfrm>
          <a:ln cap="flat" algn="ctr"/>
        </p:spPr>
        <p:txBody>
          <a:bodyPr/>
          <a:lstStyle/>
          <a:p>
            <a:pPr>
              <a:defRPr/>
            </a:pPr>
            <a:r>
              <a:rPr lang="en-US"/>
              <a:t>Query Expressions – Examples</a:t>
            </a:r>
            <a:endParaRPr lang="cs-CZ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341438"/>
            <a:ext cx="8207375" cy="5040312"/>
          </a:xfrm>
        </p:spPr>
        <p:txBody>
          <a:bodyPr/>
          <a:lstStyle/>
          <a:p>
            <a:r>
              <a:rPr lang="en-US" sz="1600" dirty="0"/>
              <a:t>Query expression:</a:t>
            </a:r>
          </a:p>
          <a:p>
            <a:pPr>
              <a:buFontTx/>
              <a:buNone/>
            </a:pPr>
            <a:r>
              <a:rPr lang="en-US" sz="1600" dirty="0"/>
              <a:t>	</a:t>
            </a:r>
          </a:p>
          <a:p>
            <a:pPr>
              <a:buFontTx/>
              <a:buNone/>
            </a:pPr>
            <a:r>
              <a:rPr lang="en-US" sz="1600" dirty="0"/>
              <a:t>	</a:t>
            </a:r>
            <a:r>
              <a:rPr lang="en-US" sz="1600" b="1" dirty="0">
                <a:latin typeface="Courier New" pitchFamily="49" charset="0"/>
              </a:rPr>
              <a:t>from</a:t>
            </a:r>
            <a:r>
              <a:rPr lang="en-US" sz="1600" dirty="0">
                <a:latin typeface="Courier New" pitchFamily="49" charset="0"/>
              </a:rPr>
              <a:t> c </a:t>
            </a:r>
            <a:r>
              <a:rPr lang="en-US" sz="1600" b="1" dirty="0">
                <a:latin typeface="Courier New" pitchFamily="49" charset="0"/>
              </a:rPr>
              <a:t>in</a:t>
            </a:r>
            <a:r>
              <a:rPr lang="en-US" sz="1600" dirty="0">
                <a:latin typeface="Courier New" pitchFamily="49" charset="0"/>
              </a:rPr>
              <a:t> customers </a:t>
            </a:r>
            <a:r>
              <a:rPr lang="en-US" sz="1600" b="1" dirty="0">
                <a:latin typeface="Courier New" pitchFamily="49" charset="0"/>
              </a:rPr>
              <a:t>where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c.City</a:t>
            </a:r>
            <a:r>
              <a:rPr lang="en-US" sz="1600" dirty="0">
                <a:latin typeface="Courier New" pitchFamily="49" charset="0"/>
              </a:rPr>
              <a:t> == "London" </a:t>
            </a:r>
            <a:r>
              <a:rPr lang="en-US" sz="1600" b="1" dirty="0">
                <a:latin typeface="Courier New" pitchFamily="49" charset="0"/>
              </a:rPr>
              <a:t>select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c.Name</a:t>
            </a:r>
            <a:endParaRPr lang="en-US" sz="1600" dirty="0">
              <a:latin typeface="Courier New" pitchFamily="49" charset="0"/>
            </a:endParaRPr>
          </a:p>
          <a:p>
            <a:pPr>
              <a:buFontTx/>
              <a:buNone/>
            </a:pPr>
            <a:endParaRPr lang="en-US" sz="1600" dirty="0"/>
          </a:p>
          <a:p>
            <a:r>
              <a:rPr lang="en-US" sz="1600" dirty="0"/>
              <a:t>Gets translated to:</a:t>
            </a:r>
          </a:p>
          <a:p>
            <a:endParaRPr lang="en-US" sz="1600" dirty="0"/>
          </a:p>
          <a:p>
            <a:pPr>
              <a:buFontTx/>
              <a:buNone/>
            </a:pPr>
            <a:r>
              <a:rPr lang="en-US" sz="1600" dirty="0"/>
              <a:t>	</a:t>
            </a:r>
            <a:r>
              <a:rPr lang="en-US" sz="1600" dirty="0" err="1">
                <a:latin typeface="Courier New" pitchFamily="49" charset="0"/>
              </a:rPr>
              <a:t>customers</a:t>
            </a:r>
            <a:r>
              <a:rPr lang="en-US" sz="1600" b="1" dirty="0" err="1">
                <a:latin typeface="Courier New" pitchFamily="49" charset="0"/>
              </a:rPr>
              <a:t>.Where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dirty="0">
                <a:latin typeface="Courier New" pitchFamily="49" charset="0"/>
              </a:rPr>
              <a:t>c =&gt; </a:t>
            </a:r>
            <a:r>
              <a:rPr lang="en-US" sz="1600" dirty="0" err="1">
                <a:latin typeface="Courier New" pitchFamily="49" charset="0"/>
              </a:rPr>
              <a:t>c.City</a:t>
            </a:r>
            <a:r>
              <a:rPr lang="en-US" sz="1600" dirty="0">
                <a:latin typeface="Courier New" pitchFamily="49" charset="0"/>
              </a:rPr>
              <a:t> == "London"</a:t>
            </a:r>
            <a:r>
              <a:rPr lang="en-US" sz="1600" b="1" dirty="0">
                <a:latin typeface="Courier New" pitchFamily="49" charset="0"/>
              </a:rPr>
              <a:t>).Select(</a:t>
            </a:r>
            <a:r>
              <a:rPr lang="en-US" sz="1600" dirty="0">
                <a:latin typeface="Courier New" pitchFamily="49" charset="0"/>
              </a:rPr>
              <a:t>c =&gt; </a:t>
            </a:r>
            <a:r>
              <a:rPr lang="en-US" sz="1600" dirty="0" err="1">
                <a:latin typeface="Courier New" pitchFamily="49" charset="0"/>
              </a:rPr>
              <a:t>c.Name</a:t>
            </a:r>
            <a:r>
              <a:rPr lang="en-US" sz="1600" b="1" dirty="0">
                <a:latin typeface="Courier New" pitchFamily="49" charset="0"/>
              </a:rPr>
              <a:t>)</a:t>
            </a: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7692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836613"/>
          </a:xfrm>
          <a:ln cap="flat" algn="ctr"/>
        </p:spPr>
        <p:txBody>
          <a:bodyPr/>
          <a:lstStyle/>
          <a:p>
            <a:pPr>
              <a:defRPr/>
            </a:pPr>
            <a:r>
              <a:rPr lang="en-US"/>
              <a:t>Query Expressions – Examples</a:t>
            </a: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323850" y="1268760"/>
            <a:ext cx="8820150" cy="5105400"/>
          </a:xfrm>
        </p:spPr>
        <p:txBody>
          <a:bodyPr/>
          <a:lstStyle/>
          <a:p>
            <a:r>
              <a:rPr lang="en-US" sz="1600" dirty="0"/>
              <a:t>Query expression:</a:t>
            </a:r>
          </a:p>
          <a:p>
            <a:pPr>
              <a:buFontTx/>
              <a:buNone/>
            </a:pPr>
            <a:r>
              <a:rPr lang="en-US" sz="1600" dirty="0"/>
              <a:t>	</a:t>
            </a:r>
          </a:p>
          <a:p>
            <a:pPr>
              <a:buFontTx/>
              <a:buNone/>
            </a:pPr>
            <a:r>
              <a:rPr lang="en-US" sz="1600" dirty="0"/>
              <a:t>	</a:t>
            </a:r>
            <a:r>
              <a:rPr lang="en-US" sz="1600" b="1" dirty="0">
                <a:latin typeface="Courier New" pitchFamily="49" charset="0"/>
              </a:rPr>
              <a:t>from</a:t>
            </a:r>
            <a:r>
              <a:rPr lang="en-US" sz="1600" dirty="0">
                <a:latin typeface="Courier New" pitchFamily="49" charset="0"/>
              </a:rPr>
              <a:t> c </a:t>
            </a:r>
            <a:r>
              <a:rPr lang="en-US" sz="1600" b="1" dirty="0">
                <a:latin typeface="Courier New" pitchFamily="49" charset="0"/>
              </a:rPr>
              <a:t>in</a:t>
            </a:r>
            <a:r>
              <a:rPr lang="en-US" sz="1600" dirty="0">
                <a:latin typeface="Courier New" pitchFamily="49" charset="0"/>
              </a:rPr>
              <a:t> customers </a:t>
            </a:r>
            <a:r>
              <a:rPr lang="en-US" sz="1600" b="1" dirty="0" err="1">
                <a:latin typeface="Courier New" pitchFamily="49" charset="0"/>
              </a:rPr>
              <a:t>orderby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c.Name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select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c.City</a:t>
            </a:r>
            <a:endParaRPr lang="en-US" sz="1600" dirty="0">
              <a:latin typeface="Courier New" pitchFamily="49" charset="0"/>
            </a:endParaRPr>
          </a:p>
          <a:p>
            <a:pPr>
              <a:buFontTx/>
              <a:buNone/>
            </a:pPr>
            <a:endParaRPr lang="en-US" sz="1600" dirty="0"/>
          </a:p>
          <a:p>
            <a:r>
              <a:rPr lang="en-US" sz="1600" dirty="0"/>
              <a:t>Gets translated to:</a:t>
            </a:r>
          </a:p>
          <a:p>
            <a:endParaRPr lang="en-US" sz="1600" dirty="0"/>
          </a:p>
          <a:p>
            <a:pPr>
              <a:buFontTx/>
              <a:buNone/>
            </a:pPr>
            <a:r>
              <a:rPr lang="en-US" sz="1600" dirty="0"/>
              <a:t>	</a:t>
            </a:r>
            <a:r>
              <a:rPr lang="en-US" sz="1600" dirty="0" err="1">
                <a:latin typeface="Courier New" pitchFamily="49" charset="0"/>
              </a:rPr>
              <a:t>customers</a:t>
            </a:r>
            <a:r>
              <a:rPr lang="en-US" sz="1600" b="1" dirty="0" err="1">
                <a:latin typeface="Courier New" pitchFamily="49" charset="0"/>
              </a:rPr>
              <a:t>.OrderBy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dirty="0">
                <a:latin typeface="Courier New" pitchFamily="49" charset="0"/>
              </a:rPr>
              <a:t>c =&gt; </a:t>
            </a:r>
            <a:r>
              <a:rPr lang="en-US" sz="1600" dirty="0" err="1">
                <a:latin typeface="Courier New" pitchFamily="49" charset="0"/>
              </a:rPr>
              <a:t>c.Name</a:t>
            </a:r>
            <a:r>
              <a:rPr lang="en-US" sz="1600" b="1" dirty="0">
                <a:latin typeface="Courier New" pitchFamily="49" charset="0"/>
              </a:rPr>
              <a:t>).Select(</a:t>
            </a:r>
            <a:r>
              <a:rPr lang="en-US" sz="1600" dirty="0">
                <a:latin typeface="Courier New" pitchFamily="49" charset="0"/>
              </a:rPr>
              <a:t>c =&gt; </a:t>
            </a:r>
            <a:r>
              <a:rPr lang="en-US" sz="1600" dirty="0" err="1">
                <a:latin typeface="Courier New" pitchFamily="49" charset="0"/>
              </a:rPr>
              <a:t>c.City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03122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836613"/>
          </a:xfrm>
          <a:ln cap="flat" algn="ctr"/>
        </p:spPr>
        <p:txBody>
          <a:bodyPr/>
          <a:lstStyle/>
          <a:p>
            <a:pPr>
              <a:defRPr/>
            </a:pPr>
            <a:r>
              <a:rPr lang="en-US"/>
              <a:t>Query Expressions – Examples</a:t>
            </a: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0" y="1219200"/>
            <a:ext cx="9144000" cy="5105400"/>
          </a:xfrm>
        </p:spPr>
        <p:txBody>
          <a:bodyPr>
            <a:normAutofit/>
          </a:bodyPr>
          <a:lstStyle/>
          <a:p>
            <a:r>
              <a:rPr lang="en-US" sz="1200" dirty="0"/>
              <a:t>Query expression:</a:t>
            </a:r>
          </a:p>
          <a:p>
            <a:pPr>
              <a:buFontTx/>
              <a:buNone/>
            </a:pPr>
            <a:r>
              <a:rPr lang="en-US" sz="1200" dirty="0"/>
              <a:t>	</a:t>
            </a:r>
          </a:p>
          <a:p>
            <a:pPr>
              <a:buNone/>
            </a:pPr>
            <a:r>
              <a:rPr lang="en-US" sz="1200" dirty="0"/>
              <a:t>	</a:t>
            </a:r>
            <a:r>
              <a:rPr lang="en-US" sz="1200" b="1" dirty="0">
                <a:latin typeface="Courier New" pitchFamily="49" charset="0"/>
              </a:rPr>
              <a:t>from</a:t>
            </a:r>
            <a:r>
              <a:rPr lang="en-US" sz="1200" dirty="0">
                <a:latin typeface="Courier New" pitchFamily="49" charset="0"/>
              </a:rPr>
              <a:t> c </a:t>
            </a:r>
            <a:r>
              <a:rPr lang="en-US" sz="1200" b="1" dirty="0">
                <a:latin typeface="Courier New" pitchFamily="49" charset="0"/>
              </a:rPr>
              <a:t>in</a:t>
            </a:r>
            <a:r>
              <a:rPr lang="en-US" sz="1200" dirty="0">
                <a:latin typeface="Courier New" pitchFamily="49" charset="0"/>
              </a:rPr>
              <a:t> customers </a:t>
            </a:r>
            <a:r>
              <a:rPr lang="en-US" sz="1200" b="1" dirty="0">
                <a:latin typeface="Courier New" pitchFamily="49" charset="0"/>
              </a:rPr>
              <a:t>where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c.City</a:t>
            </a:r>
            <a:r>
              <a:rPr lang="en-US" sz="1200" dirty="0">
                <a:latin typeface="Courier New" pitchFamily="49" charset="0"/>
              </a:rPr>
              <a:t> == "London" </a:t>
            </a:r>
            <a:r>
              <a:rPr lang="en-US" sz="1200" b="1" dirty="0" err="1">
                <a:latin typeface="Courier New" pitchFamily="49" charset="0"/>
              </a:rPr>
              <a:t>orderby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c.Name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</a:rPr>
              <a:t>select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c.Name</a:t>
            </a:r>
            <a:endParaRPr lang="en-US" sz="1200" dirty="0">
              <a:latin typeface="Courier New" pitchFamily="49" charset="0"/>
            </a:endParaRPr>
          </a:p>
          <a:p>
            <a:pPr>
              <a:buFontTx/>
              <a:buNone/>
            </a:pPr>
            <a:endParaRPr lang="en-US" sz="1200" dirty="0"/>
          </a:p>
          <a:p>
            <a:r>
              <a:rPr lang="en-US" sz="1200" dirty="0"/>
              <a:t>Gets translated to:</a:t>
            </a:r>
          </a:p>
          <a:p>
            <a:endParaRPr lang="en-US" sz="1200" dirty="0"/>
          </a:p>
          <a:p>
            <a:pPr>
              <a:buNone/>
            </a:pPr>
            <a:r>
              <a:rPr lang="en-US" sz="1200" dirty="0"/>
              <a:t>	</a:t>
            </a:r>
            <a:r>
              <a:rPr lang="en-US" sz="1200" dirty="0" err="1">
                <a:latin typeface="Courier New" pitchFamily="49" charset="0"/>
              </a:rPr>
              <a:t>customers</a:t>
            </a:r>
            <a:r>
              <a:rPr lang="en-US" sz="1200" b="1" dirty="0" err="1">
                <a:latin typeface="Courier New" pitchFamily="49" charset="0"/>
              </a:rPr>
              <a:t>.Where</a:t>
            </a:r>
            <a:r>
              <a:rPr lang="en-US" sz="1200" b="1" dirty="0">
                <a:latin typeface="Courier New" pitchFamily="49" charset="0"/>
              </a:rPr>
              <a:t>(</a:t>
            </a:r>
            <a:r>
              <a:rPr lang="en-US" sz="1200" dirty="0">
                <a:latin typeface="Courier New" pitchFamily="49" charset="0"/>
              </a:rPr>
              <a:t>c =&gt; </a:t>
            </a:r>
            <a:r>
              <a:rPr lang="en-US" sz="1200" dirty="0" err="1">
                <a:latin typeface="Courier New" pitchFamily="49" charset="0"/>
              </a:rPr>
              <a:t>c.City</a:t>
            </a:r>
            <a:r>
              <a:rPr lang="en-US" sz="1200" dirty="0">
                <a:latin typeface="Courier New" pitchFamily="49" charset="0"/>
              </a:rPr>
              <a:t> == "London"</a:t>
            </a:r>
            <a:r>
              <a:rPr lang="en-US" sz="1200" b="1" dirty="0">
                <a:latin typeface="Courier New" pitchFamily="49" charset="0"/>
              </a:rPr>
              <a:t>).</a:t>
            </a:r>
            <a:r>
              <a:rPr lang="en-US" sz="1200" b="1" dirty="0" err="1">
                <a:latin typeface="Courier New" pitchFamily="49" charset="0"/>
              </a:rPr>
              <a:t>OrderBy</a:t>
            </a:r>
            <a:r>
              <a:rPr lang="en-US" sz="1200" b="1" dirty="0">
                <a:latin typeface="Courier New" pitchFamily="49" charset="0"/>
              </a:rPr>
              <a:t>(</a:t>
            </a:r>
            <a:r>
              <a:rPr lang="en-US" sz="1200" dirty="0">
                <a:latin typeface="Courier New" pitchFamily="49" charset="0"/>
              </a:rPr>
              <a:t>c =&gt; </a:t>
            </a:r>
            <a:r>
              <a:rPr lang="en-US" sz="1200" dirty="0" err="1">
                <a:latin typeface="Courier New" pitchFamily="49" charset="0"/>
              </a:rPr>
              <a:t>c.Name</a:t>
            </a:r>
            <a:r>
              <a:rPr lang="en-US" sz="1200" b="1" dirty="0">
                <a:latin typeface="Courier New" pitchFamily="49" charset="0"/>
              </a:rPr>
              <a:t>).Select(</a:t>
            </a:r>
            <a:r>
              <a:rPr lang="en-US" sz="1200" dirty="0">
                <a:latin typeface="Courier New" pitchFamily="49" charset="0"/>
              </a:rPr>
              <a:t>c =&gt; </a:t>
            </a:r>
            <a:r>
              <a:rPr lang="en-US" sz="1200" dirty="0" err="1">
                <a:latin typeface="Courier New" pitchFamily="49" charset="0"/>
              </a:rPr>
              <a:t>c.Name</a:t>
            </a:r>
            <a:r>
              <a:rPr lang="en-US" sz="1200" b="1" dirty="0">
                <a:latin typeface="Courier New" pitchFamily="49" charset="0"/>
              </a:rPr>
              <a:t>)</a:t>
            </a:r>
          </a:p>
          <a:p>
            <a:pPr>
              <a:buFontTx/>
              <a:buNone/>
            </a:pPr>
            <a:endParaRPr lang="en-US" sz="1200" dirty="0"/>
          </a:p>
          <a:p>
            <a:r>
              <a:rPr lang="en-US" sz="1200" dirty="0"/>
              <a:t>NOTE – is equivalent to (i.e. “c” variables in lambdas are not related to each other):</a:t>
            </a:r>
          </a:p>
          <a:p>
            <a:endParaRPr lang="en-US" sz="1200" dirty="0"/>
          </a:p>
          <a:p>
            <a:pPr>
              <a:buNone/>
            </a:pPr>
            <a:r>
              <a:rPr lang="en-US" sz="1200" dirty="0"/>
              <a:t>	</a:t>
            </a:r>
            <a:r>
              <a:rPr lang="en-US" sz="1200" dirty="0" err="1">
                <a:latin typeface="Courier New" pitchFamily="49" charset="0"/>
              </a:rPr>
              <a:t>customers</a:t>
            </a:r>
            <a:r>
              <a:rPr lang="en-US" sz="1200" b="1" dirty="0" err="1">
                <a:latin typeface="Courier New" pitchFamily="49" charset="0"/>
              </a:rPr>
              <a:t>.Where</a:t>
            </a:r>
            <a:r>
              <a:rPr lang="en-US" sz="1200" b="1" dirty="0">
                <a:latin typeface="Courier New" pitchFamily="49" charset="0"/>
              </a:rPr>
              <a:t>(</a:t>
            </a:r>
            <a:r>
              <a:rPr lang="en-US" sz="1200" dirty="0">
                <a:latin typeface="Courier New" pitchFamily="49" charset="0"/>
              </a:rPr>
              <a:t>c1 =&gt; c1.City == "London"</a:t>
            </a:r>
            <a:r>
              <a:rPr lang="en-US" sz="1200" b="1" dirty="0">
                <a:latin typeface="Courier New" pitchFamily="49" charset="0"/>
              </a:rPr>
              <a:t>).</a:t>
            </a:r>
            <a:r>
              <a:rPr lang="en-US" sz="1200" b="1" dirty="0" err="1">
                <a:latin typeface="Courier New" pitchFamily="49" charset="0"/>
              </a:rPr>
              <a:t>OrderBy</a:t>
            </a:r>
            <a:r>
              <a:rPr lang="en-US" sz="1200" b="1" dirty="0">
                <a:latin typeface="Courier New" pitchFamily="49" charset="0"/>
              </a:rPr>
              <a:t>(</a:t>
            </a:r>
            <a:r>
              <a:rPr lang="en-US" sz="1200" dirty="0">
                <a:latin typeface="Courier New" pitchFamily="49" charset="0"/>
              </a:rPr>
              <a:t>c2 =&gt; c2.Name</a:t>
            </a:r>
            <a:r>
              <a:rPr lang="en-US" sz="1200" b="1" dirty="0">
                <a:latin typeface="Courier New" pitchFamily="49" charset="0"/>
              </a:rPr>
              <a:t>).Select(</a:t>
            </a:r>
            <a:r>
              <a:rPr lang="en-US" sz="1200" dirty="0">
                <a:latin typeface="Courier New" pitchFamily="49" charset="0"/>
              </a:rPr>
              <a:t>c3 =&gt; c3.Name</a:t>
            </a:r>
            <a:r>
              <a:rPr lang="en-US" sz="1200" b="1" dirty="0">
                <a:latin typeface="Courier New" pitchFamily="49" charset="0"/>
              </a:rPr>
              <a:t>)</a:t>
            </a:r>
          </a:p>
          <a:p>
            <a:pPr>
              <a:buNone/>
            </a:pPr>
            <a:endParaRPr lang="en-US" sz="1200" dirty="0"/>
          </a:p>
          <a:p>
            <a:pPr>
              <a:buFontTx/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256155330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40753</TotalTime>
  <Words>1150</Words>
  <Application>Microsoft Office PowerPoint</Application>
  <PresentationFormat>Předvádění na obrazovce (4:3)</PresentationFormat>
  <Paragraphs>129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Consolas</vt:lpstr>
      <vt:lpstr>Courier New</vt:lpstr>
      <vt:lpstr>Times New Roman</vt:lpstr>
      <vt:lpstr>Verdana</vt:lpstr>
      <vt:lpstr>D3S template</vt:lpstr>
      <vt:lpstr>Advanced C# Programming 10th Lecture</vt:lpstr>
      <vt:lpstr>Lambda Expressions (0)</vt:lpstr>
      <vt:lpstr>Lambda Expressions (1)</vt:lpstr>
      <vt:lpstr>Lambda Expressions (2)</vt:lpstr>
      <vt:lpstr>Lambda Expressions (3)</vt:lpstr>
      <vt:lpstr>Query Expressions – Examples</vt:lpstr>
      <vt:lpstr>Query Expressions – Examples</vt:lpstr>
      <vt:lpstr>Query Expressions – Examples</vt:lpstr>
      <vt:lpstr>Query Expressions – Examples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266</cp:revision>
  <dcterms:created xsi:type="dcterms:W3CDTF">2006-10-10T18:27:24Z</dcterms:created>
  <dcterms:modified xsi:type="dcterms:W3CDTF">2025-04-23T13:04:44Z</dcterms:modified>
</cp:coreProperties>
</file>